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73"/>
  </p:notesMasterIdLst>
  <p:sldIdLst>
    <p:sldId id="600" r:id="rId2"/>
    <p:sldId id="601" r:id="rId3"/>
    <p:sldId id="627" r:id="rId4"/>
    <p:sldId id="628" r:id="rId5"/>
    <p:sldId id="630" r:id="rId6"/>
    <p:sldId id="631" r:id="rId7"/>
    <p:sldId id="632" r:id="rId8"/>
    <p:sldId id="629" r:id="rId9"/>
    <p:sldId id="633" r:id="rId10"/>
    <p:sldId id="634" r:id="rId11"/>
    <p:sldId id="635" r:id="rId12"/>
    <p:sldId id="602" r:id="rId13"/>
    <p:sldId id="665" r:id="rId14"/>
    <p:sldId id="603" r:id="rId15"/>
    <p:sldId id="604" r:id="rId16"/>
    <p:sldId id="605" r:id="rId17"/>
    <p:sldId id="606" r:id="rId18"/>
    <p:sldId id="607" r:id="rId19"/>
    <p:sldId id="608" r:id="rId20"/>
    <p:sldId id="609" r:id="rId21"/>
    <p:sldId id="610" r:id="rId22"/>
    <p:sldId id="611" r:id="rId23"/>
    <p:sldId id="612" r:id="rId24"/>
    <p:sldId id="613" r:id="rId25"/>
    <p:sldId id="614" r:id="rId26"/>
    <p:sldId id="615" r:id="rId27"/>
    <p:sldId id="616" r:id="rId28"/>
    <p:sldId id="626" r:id="rId29"/>
    <p:sldId id="617" r:id="rId30"/>
    <p:sldId id="618" r:id="rId31"/>
    <p:sldId id="619" r:id="rId32"/>
    <p:sldId id="620" r:id="rId33"/>
    <p:sldId id="621" r:id="rId34"/>
    <p:sldId id="622" r:id="rId35"/>
    <p:sldId id="623" r:id="rId36"/>
    <p:sldId id="624" r:id="rId37"/>
    <p:sldId id="625"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636" r:id="rId64"/>
    <p:sldId id="306" r:id="rId65"/>
    <p:sldId id="307" r:id="rId66"/>
    <p:sldId id="308" r:id="rId67"/>
    <p:sldId id="309" r:id="rId68"/>
    <p:sldId id="310" r:id="rId69"/>
    <p:sldId id="311" r:id="rId70"/>
    <p:sldId id="312" r:id="rId71"/>
    <p:sldId id="313" r:id="rId72"/>
    <p:sldId id="314"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3" r:id="rId90"/>
    <p:sldId id="334" r:id="rId91"/>
    <p:sldId id="335"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360" r:id="rId116"/>
    <p:sldId id="361" r:id="rId117"/>
    <p:sldId id="362" r:id="rId118"/>
    <p:sldId id="363" r:id="rId119"/>
    <p:sldId id="364" r:id="rId120"/>
    <p:sldId id="637" r:id="rId121"/>
    <p:sldId id="365" r:id="rId122"/>
    <p:sldId id="366" r:id="rId123"/>
    <p:sldId id="367" r:id="rId124"/>
    <p:sldId id="368" r:id="rId125"/>
    <p:sldId id="369" r:id="rId126"/>
    <p:sldId id="370" r:id="rId127"/>
    <p:sldId id="371" r:id="rId128"/>
    <p:sldId id="372" r:id="rId129"/>
    <p:sldId id="373" r:id="rId130"/>
    <p:sldId id="375" r:id="rId131"/>
    <p:sldId id="376" r:id="rId132"/>
    <p:sldId id="377" r:id="rId133"/>
    <p:sldId id="378" r:id="rId134"/>
    <p:sldId id="379" r:id="rId135"/>
    <p:sldId id="380" r:id="rId136"/>
    <p:sldId id="381" r:id="rId137"/>
    <p:sldId id="382" r:id="rId138"/>
    <p:sldId id="383" r:id="rId139"/>
    <p:sldId id="384" r:id="rId140"/>
    <p:sldId id="385" r:id="rId141"/>
    <p:sldId id="386" r:id="rId142"/>
    <p:sldId id="387" r:id="rId143"/>
    <p:sldId id="388" r:id="rId144"/>
    <p:sldId id="389" r:id="rId145"/>
    <p:sldId id="391" r:id="rId146"/>
    <p:sldId id="392" r:id="rId147"/>
    <p:sldId id="393" r:id="rId148"/>
    <p:sldId id="394" r:id="rId149"/>
    <p:sldId id="395" r:id="rId150"/>
    <p:sldId id="396" r:id="rId151"/>
    <p:sldId id="397" r:id="rId152"/>
    <p:sldId id="398" r:id="rId153"/>
    <p:sldId id="399" r:id="rId154"/>
    <p:sldId id="400" r:id="rId155"/>
    <p:sldId id="401" r:id="rId156"/>
    <p:sldId id="402" r:id="rId157"/>
    <p:sldId id="403" r:id="rId158"/>
    <p:sldId id="404" r:id="rId159"/>
    <p:sldId id="405" r:id="rId160"/>
    <p:sldId id="406" r:id="rId161"/>
    <p:sldId id="407" r:id="rId162"/>
    <p:sldId id="408" r:id="rId163"/>
    <p:sldId id="409" r:id="rId164"/>
    <p:sldId id="410" r:id="rId165"/>
    <p:sldId id="638" r:id="rId166"/>
    <p:sldId id="639" r:id="rId167"/>
    <p:sldId id="640" r:id="rId168"/>
    <p:sldId id="641" r:id="rId169"/>
    <p:sldId id="411" r:id="rId170"/>
    <p:sldId id="412" r:id="rId171"/>
    <p:sldId id="413" r:id="rId172"/>
    <p:sldId id="414" r:id="rId173"/>
    <p:sldId id="415" r:id="rId174"/>
    <p:sldId id="416" r:id="rId175"/>
    <p:sldId id="417" r:id="rId176"/>
    <p:sldId id="418" r:id="rId177"/>
    <p:sldId id="419" r:id="rId178"/>
    <p:sldId id="420" r:id="rId179"/>
    <p:sldId id="422" r:id="rId180"/>
    <p:sldId id="423" r:id="rId181"/>
    <p:sldId id="424" r:id="rId182"/>
    <p:sldId id="425" r:id="rId183"/>
    <p:sldId id="426" r:id="rId184"/>
    <p:sldId id="427" r:id="rId185"/>
    <p:sldId id="428" r:id="rId186"/>
    <p:sldId id="429" r:id="rId187"/>
    <p:sldId id="430" r:id="rId188"/>
    <p:sldId id="431" r:id="rId189"/>
    <p:sldId id="432" r:id="rId190"/>
    <p:sldId id="433" r:id="rId191"/>
    <p:sldId id="434" r:id="rId192"/>
    <p:sldId id="435" r:id="rId193"/>
    <p:sldId id="436" r:id="rId194"/>
    <p:sldId id="437" r:id="rId195"/>
    <p:sldId id="438" r:id="rId196"/>
    <p:sldId id="439" r:id="rId197"/>
    <p:sldId id="440" r:id="rId198"/>
    <p:sldId id="441" r:id="rId199"/>
    <p:sldId id="642" r:id="rId200"/>
    <p:sldId id="443" r:id="rId201"/>
    <p:sldId id="444" r:id="rId202"/>
    <p:sldId id="445" r:id="rId203"/>
    <p:sldId id="446" r:id="rId204"/>
    <p:sldId id="447" r:id="rId205"/>
    <p:sldId id="448" r:id="rId206"/>
    <p:sldId id="449" r:id="rId207"/>
    <p:sldId id="450" r:id="rId208"/>
    <p:sldId id="451" r:id="rId209"/>
    <p:sldId id="452" r:id="rId210"/>
    <p:sldId id="453" r:id="rId211"/>
    <p:sldId id="454" r:id="rId212"/>
    <p:sldId id="455" r:id="rId213"/>
    <p:sldId id="456" r:id="rId214"/>
    <p:sldId id="457" r:id="rId215"/>
    <p:sldId id="458" r:id="rId216"/>
    <p:sldId id="459" r:id="rId217"/>
    <p:sldId id="460" r:id="rId218"/>
    <p:sldId id="461" r:id="rId219"/>
    <p:sldId id="462" r:id="rId220"/>
    <p:sldId id="643" r:id="rId221"/>
    <p:sldId id="463" r:id="rId222"/>
    <p:sldId id="464" r:id="rId223"/>
    <p:sldId id="465" r:id="rId224"/>
    <p:sldId id="644" r:id="rId225"/>
    <p:sldId id="466" r:id="rId226"/>
    <p:sldId id="467" r:id="rId227"/>
    <p:sldId id="468" r:id="rId228"/>
    <p:sldId id="469" r:id="rId229"/>
    <p:sldId id="470" r:id="rId230"/>
    <p:sldId id="471" r:id="rId231"/>
    <p:sldId id="472" r:id="rId232"/>
    <p:sldId id="473" r:id="rId233"/>
    <p:sldId id="474" r:id="rId234"/>
    <p:sldId id="475" r:id="rId235"/>
    <p:sldId id="476" r:id="rId236"/>
    <p:sldId id="477" r:id="rId237"/>
    <p:sldId id="478" r:id="rId238"/>
    <p:sldId id="479" r:id="rId239"/>
    <p:sldId id="480" r:id="rId240"/>
    <p:sldId id="481" r:id="rId241"/>
    <p:sldId id="482" r:id="rId242"/>
    <p:sldId id="483" r:id="rId243"/>
    <p:sldId id="645" r:id="rId244"/>
    <p:sldId id="646" r:id="rId245"/>
    <p:sldId id="485" r:id="rId246"/>
    <p:sldId id="486" r:id="rId247"/>
    <p:sldId id="647" r:id="rId248"/>
    <p:sldId id="487" r:id="rId249"/>
    <p:sldId id="488" r:id="rId250"/>
    <p:sldId id="489" r:id="rId251"/>
    <p:sldId id="490" r:id="rId252"/>
    <p:sldId id="491" r:id="rId253"/>
    <p:sldId id="492" r:id="rId254"/>
    <p:sldId id="493" r:id="rId255"/>
    <p:sldId id="494" r:id="rId256"/>
    <p:sldId id="495" r:id="rId257"/>
    <p:sldId id="496" r:id="rId258"/>
    <p:sldId id="497" r:id="rId259"/>
    <p:sldId id="498" r:id="rId260"/>
    <p:sldId id="648" r:id="rId261"/>
    <p:sldId id="499" r:id="rId262"/>
    <p:sldId id="500" r:id="rId263"/>
    <p:sldId id="501" r:id="rId264"/>
    <p:sldId id="502" r:id="rId265"/>
    <p:sldId id="503" r:id="rId266"/>
    <p:sldId id="504" r:id="rId267"/>
    <p:sldId id="505" r:id="rId268"/>
    <p:sldId id="506" r:id="rId269"/>
    <p:sldId id="507" r:id="rId270"/>
    <p:sldId id="508" r:id="rId271"/>
    <p:sldId id="509" r:id="rId272"/>
    <p:sldId id="649" r:id="rId273"/>
    <p:sldId id="510" r:id="rId274"/>
    <p:sldId id="650" r:id="rId275"/>
    <p:sldId id="651" r:id="rId276"/>
    <p:sldId id="511" r:id="rId277"/>
    <p:sldId id="652" r:id="rId278"/>
    <p:sldId id="653" r:id="rId279"/>
    <p:sldId id="512" r:id="rId280"/>
    <p:sldId id="513" r:id="rId281"/>
    <p:sldId id="514" r:id="rId282"/>
    <p:sldId id="516" r:id="rId283"/>
    <p:sldId id="663" r:id="rId284"/>
    <p:sldId id="517" r:id="rId285"/>
    <p:sldId id="518" r:id="rId286"/>
    <p:sldId id="519" r:id="rId287"/>
    <p:sldId id="520" r:id="rId288"/>
    <p:sldId id="521" r:id="rId289"/>
    <p:sldId id="522" r:id="rId290"/>
    <p:sldId id="523" r:id="rId291"/>
    <p:sldId id="524" r:id="rId292"/>
    <p:sldId id="525" r:id="rId293"/>
    <p:sldId id="526" r:id="rId294"/>
    <p:sldId id="527" r:id="rId295"/>
    <p:sldId id="528" r:id="rId296"/>
    <p:sldId id="529" r:id="rId297"/>
    <p:sldId id="530" r:id="rId298"/>
    <p:sldId id="531" r:id="rId299"/>
    <p:sldId id="532" r:id="rId300"/>
    <p:sldId id="533" r:id="rId301"/>
    <p:sldId id="534" r:id="rId302"/>
    <p:sldId id="535" r:id="rId303"/>
    <p:sldId id="536" r:id="rId304"/>
    <p:sldId id="537" r:id="rId305"/>
    <p:sldId id="538" r:id="rId306"/>
    <p:sldId id="539" r:id="rId307"/>
    <p:sldId id="540" r:id="rId308"/>
    <p:sldId id="541" r:id="rId309"/>
    <p:sldId id="654" r:id="rId310"/>
    <p:sldId id="542" r:id="rId311"/>
    <p:sldId id="543" r:id="rId312"/>
    <p:sldId id="544" r:id="rId313"/>
    <p:sldId id="545" r:id="rId314"/>
    <p:sldId id="546" r:id="rId315"/>
    <p:sldId id="547" r:id="rId316"/>
    <p:sldId id="548" r:id="rId317"/>
    <p:sldId id="655" r:id="rId318"/>
    <p:sldId id="550" r:id="rId319"/>
    <p:sldId id="551" r:id="rId320"/>
    <p:sldId id="657" r:id="rId321"/>
    <p:sldId id="656" r:id="rId322"/>
    <p:sldId id="552" r:id="rId323"/>
    <p:sldId id="553" r:id="rId324"/>
    <p:sldId id="554" r:id="rId325"/>
    <p:sldId id="555" r:id="rId326"/>
    <p:sldId id="556" r:id="rId327"/>
    <p:sldId id="557" r:id="rId328"/>
    <p:sldId id="558" r:id="rId329"/>
    <p:sldId id="559" r:id="rId330"/>
    <p:sldId id="560" r:id="rId331"/>
    <p:sldId id="561" r:id="rId332"/>
    <p:sldId id="562" r:id="rId333"/>
    <p:sldId id="563" r:id="rId334"/>
    <p:sldId id="658" r:id="rId335"/>
    <p:sldId id="659" r:id="rId336"/>
    <p:sldId id="564" r:id="rId337"/>
    <p:sldId id="565" r:id="rId338"/>
    <p:sldId id="566" r:id="rId339"/>
    <p:sldId id="567" r:id="rId340"/>
    <p:sldId id="568" r:id="rId341"/>
    <p:sldId id="569" r:id="rId342"/>
    <p:sldId id="570" r:id="rId343"/>
    <p:sldId id="571" r:id="rId344"/>
    <p:sldId id="572" r:id="rId345"/>
    <p:sldId id="573" r:id="rId346"/>
    <p:sldId id="574" r:id="rId347"/>
    <p:sldId id="575" r:id="rId348"/>
    <p:sldId id="664" r:id="rId349"/>
    <p:sldId id="577" r:id="rId350"/>
    <p:sldId id="578" r:id="rId351"/>
    <p:sldId id="579" r:id="rId352"/>
    <p:sldId id="580" r:id="rId353"/>
    <p:sldId id="581" r:id="rId354"/>
    <p:sldId id="582" r:id="rId355"/>
    <p:sldId id="583" r:id="rId356"/>
    <p:sldId id="584" r:id="rId357"/>
    <p:sldId id="585" r:id="rId358"/>
    <p:sldId id="586" r:id="rId359"/>
    <p:sldId id="587" r:id="rId360"/>
    <p:sldId id="588" r:id="rId361"/>
    <p:sldId id="589" r:id="rId362"/>
    <p:sldId id="590" r:id="rId363"/>
    <p:sldId id="591" r:id="rId364"/>
    <p:sldId id="592" r:id="rId365"/>
    <p:sldId id="593" r:id="rId366"/>
    <p:sldId id="594" r:id="rId367"/>
    <p:sldId id="595" r:id="rId368"/>
    <p:sldId id="661" r:id="rId369"/>
    <p:sldId id="662" r:id="rId370"/>
    <p:sldId id="660" r:id="rId371"/>
    <p:sldId id="596" r:id="rId3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7C3"/>
    <a:srgbClr val="C1E0BC"/>
    <a:srgbClr val="FDBB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38" autoAdjust="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tableStyles" Target="tableStyle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notesMaster" Target="notesMasters/notesMaster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presProps" Target="pres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theme" Target="theme/theme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BA7F3-6DB0-4FB9-8488-691DD0FD3F0B}"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4D0ACF53-A5D9-4E02-8B92-A3CFDE5D3BE1}">
      <dgm:prSet phldrT="[Text]"/>
      <dgm:spPr/>
      <dgm:t>
        <a:bodyPr/>
        <a:lstStyle/>
        <a:p>
          <a:pPr rtl="1"/>
          <a:r>
            <a:rPr lang="fa-IR" dirty="0"/>
            <a:t>انتظارات کم میدان </a:t>
          </a:r>
          <a:endParaRPr lang="en-US" dirty="0"/>
        </a:p>
      </dgm:t>
    </dgm:pt>
    <dgm:pt modelId="{632D913A-FB4A-4983-B29B-FA2975F8701C}" type="parTrans" cxnId="{8C232256-7C5F-4CE7-93E7-E19716B3F707}">
      <dgm:prSet/>
      <dgm:spPr/>
      <dgm:t>
        <a:bodyPr/>
        <a:lstStyle/>
        <a:p>
          <a:endParaRPr lang="en-US"/>
        </a:p>
      </dgm:t>
    </dgm:pt>
    <dgm:pt modelId="{E958A163-2D48-4280-B72C-00E1495B68EF}" type="sibTrans" cxnId="{8C232256-7C5F-4CE7-93E7-E19716B3F707}">
      <dgm:prSet/>
      <dgm:spPr/>
      <dgm:t>
        <a:bodyPr/>
        <a:lstStyle/>
        <a:p>
          <a:endParaRPr lang="en-US"/>
        </a:p>
      </dgm:t>
    </dgm:pt>
    <dgm:pt modelId="{7FDC4D18-3DC7-4692-B2CD-337BA611CBC9}">
      <dgm:prSet phldrT="[Text]"/>
      <dgm:spPr/>
      <dgm:t>
        <a:bodyPr/>
        <a:lstStyle/>
        <a:p>
          <a:pPr rtl="1"/>
          <a:r>
            <a:rPr lang="fa-IR" dirty="0"/>
            <a:t>عدم رشد سازمانی </a:t>
          </a:r>
          <a:endParaRPr lang="en-US" dirty="0"/>
        </a:p>
      </dgm:t>
    </dgm:pt>
    <dgm:pt modelId="{8CB38C07-D98E-4816-9E4E-FEA33EDBE6C2}" type="parTrans" cxnId="{1E6B89D4-3906-4EB4-8676-03172321A56A}">
      <dgm:prSet/>
      <dgm:spPr/>
      <dgm:t>
        <a:bodyPr/>
        <a:lstStyle/>
        <a:p>
          <a:endParaRPr lang="en-US"/>
        </a:p>
      </dgm:t>
    </dgm:pt>
    <dgm:pt modelId="{3D90BEC8-2984-4341-AAC8-7C01AA5D57CA}" type="sibTrans" cxnId="{1E6B89D4-3906-4EB4-8676-03172321A56A}">
      <dgm:prSet/>
      <dgm:spPr/>
      <dgm:t>
        <a:bodyPr/>
        <a:lstStyle/>
        <a:p>
          <a:endParaRPr lang="en-US"/>
        </a:p>
      </dgm:t>
    </dgm:pt>
    <dgm:pt modelId="{510F3E9D-8B2D-4245-86E1-D422BF37A0F3}">
      <dgm:prSet/>
      <dgm:spPr/>
      <dgm:t>
        <a:bodyPr/>
        <a:lstStyle/>
        <a:p>
          <a:pPr rtl="1"/>
          <a:r>
            <a:rPr lang="fa-IR" dirty="0"/>
            <a:t>عملکرد ضعیف کارکنان </a:t>
          </a:r>
        </a:p>
      </dgm:t>
    </dgm:pt>
    <dgm:pt modelId="{741A8C73-327A-4544-B17C-8DBAD895F5A5}" type="parTrans" cxnId="{88A00DB2-6F14-409F-B40A-ED8040EFC3BB}">
      <dgm:prSet/>
      <dgm:spPr/>
      <dgm:t>
        <a:bodyPr/>
        <a:lstStyle/>
        <a:p>
          <a:endParaRPr lang="en-US"/>
        </a:p>
      </dgm:t>
    </dgm:pt>
    <dgm:pt modelId="{BDE4D94C-6A30-437B-9712-A5F1BCADB5CE}" type="sibTrans" cxnId="{88A00DB2-6F14-409F-B40A-ED8040EFC3BB}">
      <dgm:prSet/>
      <dgm:spPr/>
      <dgm:t>
        <a:bodyPr/>
        <a:lstStyle/>
        <a:p>
          <a:endParaRPr lang="en-US"/>
        </a:p>
      </dgm:t>
    </dgm:pt>
    <dgm:pt modelId="{825EC03A-4B9E-4C1D-BA4B-F1196D58FD50}" type="pres">
      <dgm:prSet presAssocID="{0DABA7F3-6DB0-4FB9-8488-691DD0FD3F0B}" presName="Name0" presStyleCnt="0">
        <dgm:presLayoutVars>
          <dgm:dir/>
          <dgm:animLvl val="lvl"/>
          <dgm:resizeHandles val="exact"/>
        </dgm:presLayoutVars>
      </dgm:prSet>
      <dgm:spPr/>
    </dgm:pt>
    <dgm:pt modelId="{75C0D8CD-8530-4FC5-8B46-7D4757513D64}" type="pres">
      <dgm:prSet presAssocID="{7FDC4D18-3DC7-4692-B2CD-337BA611CBC9}" presName="boxAndChildren" presStyleCnt="0"/>
      <dgm:spPr/>
    </dgm:pt>
    <dgm:pt modelId="{36EDD2CF-11C1-4AFF-BCBD-137CC546A6A3}" type="pres">
      <dgm:prSet presAssocID="{7FDC4D18-3DC7-4692-B2CD-337BA611CBC9}" presName="parentTextBox" presStyleLbl="node1" presStyleIdx="0" presStyleCnt="3"/>
      <dgm:spPr/>
    </dgm:pt>
    <dgm:pt modelId="{3C88A6DB-A5F5-4549-B348-A99CD83706D6}" type="pres">
      <dgm:prSet presAssocID="{BDE4D94C-6A30-437B-9712-A5F1BCADB5CE}" presName="sp" presStyleCnt="0"/>
      <dgm:spPr/>
    </dgm:pt>
    <dgm:pt modelId="{458FF206-7595-4C08-B297-C935B07885AD}" type="pres">
      <dgm:prSet presAssocID="{510F3E9D-8B2D-4245-86E1-D422BF37A0F3}" presName="arrowAndChildren" presStyleCnt="0"/>
      <dgm:spPr/>
    </dgm:pt>
    <dgm:pt modelId="{5B0DAE99-B08D-4F8B-8C56-7A4717C6174C}" type="pres">
      <dgm:prSet presAssocID="{510F3E9D-8B2D-4245-86E1-D422BF37A0F3}" presName="parentTextArrow" presStyleLbl="node1" presStyleIdx="1" presStyleCnt="3"/>
      <dgm:spPr/>
    </dgm:pt>
    <dgm:pt modelId="{7A2DE2AB-FBA4-4B09-9ED7-36AD7048CDD7}" type="pres">
      <dgm:prSet presAssocID="{E958A163-2D48-4280-B72C-00E1495B68EF}" presName="sp" presStyleCnt="0"/>
      <dgm:spPr/>
    </dgm:pt>
    <dgm:pt modelId="{194571E5-9E5F-4B18-AE5E-B4BC308B265A}" type="pres">
      <dgm:prSet presAssocID="{4D0ACF53-A5D9-4E02-8B92-A3CFDE5D3BE1}" presName="arrowAndChildren" presStyleCnt="0"/>
      <dgm:spPr/>
    </dgm:pt>
    <dgm:pt modelId="{925E9D87-7141-48AE-A3F2-CC0F7C124A15}" type="pres">
      <dgm:prSet presAssocID="{4D0ACF53-A5D9-4E02-8B92-A3CFDE5D3BE1}" presName="parentTextArrow" presStyleLbl="node1" presStyleIdx="2" presStyleCnt="3" custLinFactNeighborY="-25150"/>
      <dgm:spPr/>
    </dgm:pt>
  </dgm:ptLst>
  <dgm:cxnLst>
    <dgm:cxn modelId="{AB25CA2A-30B6-4285-849A-2A4A06B8757E}" type="presOf" srcId="{510F3E9D-8B2D-4245-86E1-D422BF37A0F3}" destId="{5B0DAE99-B08D-4F8B-8C56-7A4717C6174C}" srcOrd="0" destOrd="0" presId="urn:microsoft.com/office/officeart/2005/8/layout/process4"/>
    <dgm:cxn modelId="{54931A6B-CD01-47B9-B8AC-377CE7611FC5}" type="presOf" srcId="{0DABA7F3-6DB0-4FB9-8488-691DD0FD3F0B}" destId="{825EC03A-4B9E-4C1D-BA4B-F1196D58FD50}" srcOrd="0" destOrd="0" presId="urn:microsoft.com/office/officeart/2005/8/layout/process4"/>
    <dgm:cxn modelId="{3EFDF173-389D-4813-B165-0ACC34251866}" type="presOf" srcId="{7FDC4D18-3DC7-4692-B2CD-337BA611CBC9}" destId="{36EDD2CF-11C1-4AFF-BCBD-137CC546A6A3}" srcOrd="0" destOrd="0" presId="urn:microsoft.com/office/officeart/2005/8/layout/process4"/>
    <dgm:cxn modelId="{8C232256-7C5F-4CE7-93E7-E19716B3F707}" srcId="{0DABA7F3-6DB0-4FB9-8488-691DD0FD3F0B}" destId="{4D0ACF53-A5D9-4E02-8B92-A3CFDE5D3BE1}" srcOrd="0" destOrd="0" parTransId="{632D913A-FB4A-4983-B29B-FA2975F8701C}" sibTransId="{E958A163-2D48-4280-B72C-00E1495B68EF}"/>
    <dgm:cxn modelId="{88A00DB2-6F14-409F-B40A-ED8040EFC3BB}" srcId="{0DABA7F3-6DB0-4FB9-8488-691DD0FD3F0B}" destId="{510F3E9D-8B2D-4245-86E1-D422BF37A0F3}" srcOrd="1" destOrd="0" parTransId="{741A8C73-327A-4544-B17C-8DBAD895F5A5}" sibTransId="{BDE4D94C-6A30-437B-9712-A5F1BCADB5CE}"/>
    <dgm:cxn modelId="{C946FCB9-57E0-43C3-BF0F-18AE4F50A043}" type="presOf" srcId="{4D0ACF53-A5D9-4E02-8B92-A3CFDE5D3BE1}" destId="{925E9D87-7141-48AE-A3F2-CC0F7C124A15}" srcOrd="0" destOrd="0" presId="urn:microsoft.com/office/officeart/2005/8/layout/process4"/>
    <dgm:cxn modelId="{1E6B89D4-3906-4EB4-8676-03172321A56A}" srcId="{0DABA7F3-6DB0-4FB9-8488-691DD0FD3F0B}" destId="{7FDC4D18-3DC7-4692-B2CD-337BA611CBC9}" srcOrd="2" destOrd="0" parTransId="{8CB38C07-D98E-4816-9E4E-FEA33EDBE6C2}" sibTransId="{3D90BEC8-2984-4341-AAC8-7C01AA5D57CA}"/>
    <dgm:cxn modelId="{7C7824B7-54FB-4982-9EDD-F8CB1D8613DD}" type="presParOf" srcId="{825EC03A-4B9E-4C1D-BA4B-F1196D58FD50}" destId="{75C0D8CD-8530-4FC5-8B46-7D4757513D64}" srcOrd="0" destOrd="0" presId="urn:microsoft.com/office/officeart/2005/8/layout/process4"/>
    <dgm:cxn modelId="{3FD51E6C-102F-4DF5-851E-19BF16FD4AF9}" type="presParOf" srcId="{75C0D8CD-8530-4FC5-8B46-7D4757513D64}" destId="{36EDD2CF-11C1-4AFF-BCBD-137CC546A6A3}" srcOrd="0" destOrd="0" presId="urn:microsoft.com/office/officeart/2005/8/layout/process4"/>
    <dgm:cxn modelId="{FE0E6F5C-8B7A-48FA-AAA6-6FF67B8A8325}" type="presParOf" srcId="{825EC03A-4B9E-4C1D-BA4B-F1196D58FD50}" destId="{3C88A6DB-A5F5-4549-B348-A99CD83706D6}" srcOrd="1" destOrd="0" presId="urn:microsoft.com/office/officeart/2005/8/layout/process4"/>
    <dgm:cxn modelId="{4201CB96-2A98-4BB1-B941-508E46C063B3}" type="presParOf" srcId="{825EC03A-4B9E-4C1D-BA4B-F1196D58FD50}" destId="{458FF206-7595-4C08-B297-C935B07885AD}" srcOrd="2" destOrd="0" presId="urn:microsoft.com/office/officeart/2005/8/layout/process4"/>
    <dgm:cxn modelId="{CD66C895-2A17-40DD-A9C2-12D7C923C5EE}" type="presParOf" srcId="{458FF206-7595-4C08-B297-C935B07885AD}" destId="{5B0DAE99-B08D-4F8B-8C56-7A4717C6174C}" srcOrd="0" destOrd="0" presId="urn:microsoft.com/office/officeart/2005/8/layout/process4"/>
    <dgm:cxn modelId="{5F80EBEB-B152-429A-8FBA-DD854309B1CD}" type="presParOf" srcId="{825EC03A-4B9E-4C1D-BA4B-F1196D58FD50}" destId="{7A2DE2AB-FBA4-4B09-9ED7-36AD7048CDD7}" srcOrd="3" destOrd="0" presId="urn:microsoft.com/office/officeart/2005/8/layout/process4"/>
    <dgm:cxn modelId="{4CDDFF8C-769A-49DC-B2E3-BA89C4C8F026}" type="presParOf" srcId="{825EC03A-4B9E-4C1D-BA4B-F1196D58FD50}" destId="{194571E5-9E5F-4B18-AE5E-B4BC308B265A}" srcOrd="4" destOrd="0" presId="urn:microsoft.com/office/officeart/2005/8/layout/process4"/>
    <dgm:cxn modelId="{99B9B603-3726-4CA0-B5D7-41321F990A8D}" type="presParOf" srcId="{194571E5-9E5F-4B18-AE5E-B4BC308B265A}" destId="{925E9D87-7141-48AE-A3F2-CC0F7C124A1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6D5E2-8C6E-4F4E-B799-0D68E3332186}" type="doc">
      <dgm:prSet loTypeId="urn:microsoft.com/office/officeart/2005/8/layout/radial1" loCatId="cycle" qsTypeId="urn:microsoft.com/office/officeart/2005/8/quickstyle/3d1" qsCatId="3D" csTypeId="urn:microsoft.com/office/officeart/2005/8/colors/colorful1" csCatId="colorful" phldr="1"/>
      <dgm:spPr/>
      <dgm:t>
        <a:bodyPr/>
        <a:lstStyle/>
        <a:p>
          <a:endParaRPr lang="en-US"/>
        </a:p>
      </dgm:t>
    </dgm:pt>
    <dgm:pt modelId="{F5512475-7D6E-4BAB-B6B5-FC6B01E28CBE}">
      <dgm:prSet phldrT="[Text]"/>
      <dgm:spPr/>
      <dgm:t>
        <a:bodyPr/>
        <a:lstStyle/>
        <a:p>
          <a:pPr rtl="1"/>
          <a:r>
            <a:rPr lang="fa-IR" dirty="0"/>
            <a:t>رشد سازمانی </a:t>
          </a:r>
          <a:endParaRPr lang="en-US" dirty="0"/>
        </a:p>
      </dgm:t>
    </dgm:pt>
    <dgm:pt modelId="{8A432298-F883-417D-BC80-5A783B5AF5A9}" type="parTrans" cxnId="{1C254FD1-C0E8-4009-AE11-F6D2BB556969}">
      <dgm:prSet/>
      <dgm:spPr/>
      <dgm:t>
        <a:bodyPr/>
        <a:lstStyle/>
        <a:p>
          <a:endParaRPr lang="en-US"/>
        </a:p>
      </dgm:t>
    </dgm:pt>
    <dgm:pt modelId="{D5DF8DB3-BBE0-405E-8154-B530CADAE6AE}" type="sibTrans" cxnId="{1C254FD1-C0E8-4009-AE11-F6D2BB556969}">
      <dgm:prSet/>
      <dgm:spPr/>
      <dgm:t>
        <a:bodyPr/>
        <a:lstStyle/>
        <a:p>
          <a:endParaRPr lang="en-US"/>
        </a:p>
      </dgm:t>
    </dgm:pt>
    <dgm:pt modelId="{98BFA9C3-6BA3-4831-BB95-BB53F62DAA2C}">
      <dgm:prSet phldrT="[Text]"/>
      <dgm:spPr/>
      <dgm:t>
        <a:bodyPr/>
        <a:lstStyle/>
        <a:p>
          <a:pPr rtl="1"/>
          <a:r>
            <a:rPr lang="fa-IR" dirty="0"/>
            <a:t>انتظارات بالای مدیران </a:t>
          </a:r>
          <a:endParaRPr lang="en-US" dirty="0"/>
        </a:p>
      </dgm:t>
    </dgm:pt>
    <dgm:pt modelId="{EC1871FB-F195-4E49-9CE4-64C10C9CBC58}" type="parTrans" cxnId="{8397CF43-4EA0-4699-BAFD-D78D980E9D78}">
      <dgm:prSet/>
      <dgm:spPr/>
      <dgm:t>
        <a:bodyPr/>
        <a:lstStyle/>
        <a:p>
          <a:endParaRPr lang="en-US"/>
        </a:p>
      </dgm:t>
    </dgm:pt>
    <dgm:pt modelId="{560F3C68-45B0-42CF-8438-59227345AAE5}" type="sibTrans" cxnId="{8397CF43-4EA0-4699-BAFD-D78D980E9D78}">
      <dgm:prSet/>
      <dgm:spPr/>
      <dgm:t>
        <a:bodyPr/>
        <a:lstStyle/>
        <a:p>
          <a:endParaRPr lang="en-US"/>
        </a:p>
      </dgm:t>
    </dgm:pt>
    <dgm:pt modelId="{4538695F-8D3A-4DD6-A2C3-6385220806D3}">
      <dgm:prSet phldrT="[Text]"/>
      <dgm:spPr/>
      <dgm:t>
        <a:bodyPr/>
        <a:lstStyle/>
        <a:p>
          <a:pPr rtl="1"/>
          <a:r>
            <a:rPr lang="fa-IR" dirty="0"/>
            <a:t>عملکرد کارکنان </a:t>
          </a:r>
          <a:endParaRPr lang="en-US" dirty="0"/>
        </a:p>
      </dgm:t>
    </dgm:pt>
    <dgm:pt modelId="{FF019504-49DA-4806-B67B-2EBAC7867AED}" type="parTrans" cxnId="{3850C9E4-0E83-4F50-9324-0F0BF73A32D6}">
      <dgm:prSet/>
      <dgm:spPr/>
      <dgm:t>
        <a:bodyPr/>
        <a:lstStyle/>
        <a:p>
          <a:endParaRPr lang="en-US"/>
        </a:p>
      </dgm:t>
    </dgm:pt>
    <dgm:pt modelId="{440DAF2C-37CB-40FA-8C4A-8E39BDACB20E}" type="sibTrans" cxnId="{3850C9E4-0E83-4F50-9324-0F0BF73A32D6}">
      <dgm:prSet/>
      <dgm:spPr/>
      <dgm:t>
        <a:bodyPr/>
        <a:lstStyle/>
        <a:p>
          <a:endParaRPr lang="en-US"/>
        </a:p>
      </dgm:t>
    </dgm:pt>
    <dgm:pt modelId="{89FC74C9-A85E-4C76-BB4B-30A2EE2176F4}">
      <dgm:prSet phldrT="[Text]"/>
      <dgm:spPr/>
      <dgm:t>
        <a:bodyPr/>
        <a:lstStyle/>
        <a:p>
          <a:pPr rtl="1"/>
          <a:r>
            <a:rPr lang="fa-IR" dirty="0"/>
            <a:t>چرخه موثر </a:t>
          </a:r>
          <a:endParaRPr lang="en-US" dirty="0"/>
        </a:p>
      </dgm:t>
    </dgm:pt>
    <dgm:pt modelId="{BC516783-6908-47C8-8B05-0C62C4E6728A}" type="parTrans" cxnId="{587152A1-7D8A-4677-B0A8-6891664E3192}">
      <dgm:prSet/>
      <dgm:spPr/>
      <dgm:t>
        <a:bodyPr/>
        <a:lstStyle/>
        <a:p>
          <a:endParaRPr lang="en-US"/>
        </a:p>
      </dgm:t>
    </dgm:pt>
    <dgm:pt modelId="{59F754EE-C509-4E2A-B517-DBB09A0896AA}" type="sibTrans" cxnId="{587152A1-7D8A-4677-B0A8-6891664E3192}">
      <dgm:prSet/>
      <dgm:spPr/>
      <dgm:t>
        <a:bodyPr/>
        <a:lstStyle/>
        <a:p>
          <a:endParaRPr lang="en-US"/>
        </a:p>
      </dgm:t>
    </dgm:pt>
    <dgm:pt modelId="{AC2259E3-A521-4853-B611-95D8A95F6A88}" type="pres">
      <dgm:prSet presAssocID="{59A6D5E2-8C6E-4F4E-B799-0D68E3332186}" presName="cycle" presStyleCnt="0">
        <dgm:presLayoutVars>
          <dgm:chMax val="1"/>
          <dgm:dir/>
          <dgm:animLvl val="ctr"/>
          <dgm:resizeHandles val="exact"/>
        </dgm:presLayoutVars>
      </dgm:prSet>
      <dgm:spPr/>
    </dgm:pt>
    <dgm:pt modelId="{2CCAC9EE-5313-4220-A5A3-9C70F9DCAAB6}" type="pres">
      <dgm:prSet presAssocID="{F5512475-7D6E-4BAB-B6B5-FC6B01E28CBE}" presName="centerShape" presStyleLbl="node0" presStyleIdx="0" presStyleCnt="1"/>
      <dgm:spPr/>
    </dgm:pt>
    <dgm:pt modelId="{8DED67F3-FA4E-41E3-8D5D-88E16E5683C8}" type="pres">
      <dgm:prSet presAssocID="{EC1871FB-F195-4E49-9CE4-64C10C9CBC58}" presName="Name9" presStyleLbl="parChTrans1D2" presStyleIdx="0" presStyleCnt="3"/>
      <dgm:spPr/>
    </dgm:pt>
    <dgm:pt modelId="{DCD360EE-D16B-45A9-A1C1-680B03FD40A0}" type="pres">
      <dgm:prSet presAssocID="{EC1871FB-F195-4E49-9CE4-64C10C9CBC58}" presName="connTx" presStyleLbl="parChTrans1D2" presStyleIdx="0" presStyleCnt="3"/>
      <dgm:spPr/>
    </dgm:pt>
    <dgm:pt modelId="{F3B70AD6-21AC-4FC8-9176-D549C20C813B}" type="pres">
      <dgm:prSet presAssocID="{98BFA9C3-6BA3-4831-BB95-BB53F62DAA2C}" presName="node" presStyleLbl="node1" presStyleIdx="0" presStyleCnt="3">
        <dgm:presLayoutVars>
          <dgm:bulletEnabled val="1"/>
        </dgm:presLayoutVars>
      </dgm:prSet>
      <dgm:spPr/>
    </dgm:pt>
    <dgm:pt modelId="{DA047EDA-2CD1-4642-9DE4-82DE76E2D753}" type="pres">
      <dgm:prSet presAssocID="{FF019504-49DA-4806-B67B-2EBAC7867AED}" presName="Name9" presStyleLbl="parChTrans1D2" presStyleIdx="1" presStyleCnt="3"/>
      <dgm:spPr/>
    </dgm:pt>
    <dgm:pt modelId="{3F008C55-3C20-4DC7-81B0-EFE68260C89D}" type="pres">
      <dgm:prSet presAssocID="{FF019504-49DA-4806-B67B-2EBAC7867AED}" presName="connTx" presStyleLbl="parChTrans1D2" presStyleIdx="1" presStyleCnt="3"/>
      <dgm:spPr/>
    </dgm:pt>
    <dgm:pt modelId="{EA8ABFF7-0C7F-45CE-95C7-ECE9C72F9DFD}" type="pres">
      <dgm:prSet presAssocID="{4538695F-8D3A-4DD6-A2C3-6385220806D3}" presName="node" presStyleLbl="node1" presStyleIdx="1" presStyleCnt="3" custRadScaleRad="98472" custRadScaleInc="6126">
        <dgm:presLayoutVars>
          <dgm:bulletEnabled val="1"/>
        </dgm:presLayoutVars>
      </dgm:prSet>
      <dgm:spPr/>
    </dgm:pt>
    <dgm:pt modelId="{E7878D58-4697-4ED0-8F08-E78565647492}" type="pres">
      <dgm:prSet presAssocID="{BC516783-6908-47C8-8B05-0C62C4E6728A}" presName="Name9" presStyleLbl="parChTrans1D2" presStyleIdx="2" presStyleCnt="3"/>
      <dgm:spPr/>
    </dgm:pt>
    <dgm:pt modelId="{FD8CCF25-B82F-43B7-BC68-4F3DB9BD09C9}" type="pres">
      <dgm:prSet presAssocID="{BC516783-6908-47C8-8B05-0C62C4E6728A}" presName="connTx" presStyleLbl="parChTrans1D2" presStyleIdx="2" presStyleCnt="3"/>
      <dgm:spPr/>
    </dgm:pt>
    <dgm:pt modelId="{A3ED7B0E-06F7-4B9A-807F-9B657855B48B}" type="pres">
      <dgm:prSet presAssocID="{89FC74C9-A85E-4C76-BB4B-30A2EE2176F4}" presName="node" presStyleLbl="node1" presStyleIdx="2" presStyleCnt="3">
        <dgm:presLayoutVars>
          <dgm:bulletEnabled val="1"/>
        </dgm:presLayoutVars>
      </dgm:prSet>
      <dgm:spPr/>
    </dgm:pt>
  </dgm:ptLst>
  <dgm:cxnLst>
    <dgm:cxn modelId="{A6D2640F-D99B-4A53-94F3-DB27616A1EEC}" type="presOf" srcId="{BC516783-6908-47C8-8B05-0C62C4E6728A}" destId="{E7878D58-4697-4ED0-8F08-E78565647492}" srcOrd="0" destOrd="0" presId="urn:microsoft.com/office/officeart/2005/8/layout/radial1"/>
    <dgm:cxn modelId="{318C8218-E34E-42CB-8A1A-F704EFD9C2E2}" type="presOf" srcId="{F5512475-7D6E-4BAB-B6B5-FC6B01E28CBE}" destId="{2CCAC9EE-5313-4220-A5A3-9C70F9DCAAB6}" srcOrd="0" destOrd="0" presId="urn:microsoft.com/office/officeart/2005/8/layout/radial1"/>
    <dgm:cxn modelId="{B660581C-6050-4FFC-9184-EDB926073505}" type="presOf" srcId="{EC1871FB-F195-4E49-9CE4-64C10C9CBC58}" destId="{8DED67F3-FA4E-41E3-8D5D-88E16E5683C8}" srcOrd="0" destOrd="0" presId="urn:microsoft.com/office/officeart/2005/8/layout/radial1"/>
    <dgm:cxn modelId="{5FB7922D-F851-4249-9135-CFB137CFD514}" type="presOf" srcId="{59A6D5E2-8C6E-4F4E-B799-0D68E3332186}" destId="{AC2259E3-A521-4853-B611-95D8A95F6A88}" srcOrd="0" destOrd="0" presId="urn:microsoft.com/office/officeart/2005/8/layout/radial1"/>
    <dgm:cxn modelId="{882B9D2D-1C4F-4E91-8B9E-40C8F8F25A19}" type="presOf" srcId="{89FC74C9-A85E-4C76-BB4B-30A2EE2176F4}" destId="{A3ED7B0E-06F7-4B9A-807F-9B657855B48B}" srcOrd="0" destOrd="0" presId="urn:microsoft.com/office/officeart/2005/8/layout/radial1"/>
    <dgm:cxn modelId="{8397CF43-4EA0-4699-BAFD-D78D980E9D78}" srcId="{F5512475-7D6E-4BAB-B6B5-FC6B01E28CBE}" destId="{98BFA9C3-6BA3-4831-BB95-BB53F62DAA2C}" srcOrd="0" destOrd="0" parTransId="{EC1871FB-F195-4E49-9CE4-64C10C9CBC58}" sibTransId="{560F3C68-45B0-42CF-8438-59227345AAE5}"/>
    <dgm:cxn modelId="{30274E48-35DE-4087-B666-4AAAB850EB56}" type="presOf" srcId="{FF019504-49DA-4806-B67B-2EBAC7867AED}" destId="{DA047EDA-2CD1-4642-9DE4-82DE76E2D753}" srcOrd="0" destOrd="0" presId="urn:microsoft.com/office/officeart/2005/8/layout/radial1"/>
    <dgm:cxn modelId="{479C3E6A-BF10-471D-A77C-66007FC08AFF}" type="presOf" srcId="{4538695F-8D3A-4DD6-A2C3-6385220806D3}" destId="{EA8ABFF7-0C7F-45CE-95C7-ECE9C72F9DFD}" srcOrd="0" destOrd="0" presId="urn:microsoft.com/office/officeart/2005/8/layout/radial1"/>
    <dgm:cxn modelId="{98590887-0049-48EA-A307-C1553F7C8EB7}" type="presOf" srcId="{EC1871FB-F195-4E49-9CE4-64C10C9CBC58}" destId="{DCD360EE-D16B-45A9-A1C1-680B03FD40A0}" srcOrd="1" destOrd="0" presId="urn:microsoft.com/office/officeart/2005/8/layout/radial1"/>
    <dgm:cxn modelId="{587152A1-7D8A-4677-B0A8-6891664E3192}" srcId="{F5512475-7D6E-4BAB-B6B5-FC6B01E28CBE}" destId="{89FC74C9-A85E-4C76-BB4B-30A2EE2176F4}" srcOrd="2" destOrd="0" parTransId="{BC516783-6908-47C8-8B05-0C62C4E6728A}" sibTransId="{59F754EE-C509-4E2A-B517-DBB09A0896AA}"/>
    <dgm:cxn modelId="{A94956A5-6FC9-4956-A300-1E76B8802699}" type="presOf" srcId="{BC516783-6908-47C8-8B05-0C62C4E6728A}" destId="{FD8CCF25-B82F-43B7-BC68-4F3DB9BD09C9}" srcOrd="1" destOrd="0" presId="urn:microsoft.com/office/officeart/2005/8/layout/radial1"/>
    <dgm:cxn modelId="{4383E1B0-ADF6-46E9-BF55-9497A8DFAC1D}" type="presOf" srcId="{FF019504-49DA-4806-B67B-2EBAC7867AED}" destId="{3F008C55-3C20-4DC7-81B0-EFE68260C89D}" srcOrd="1" destOrd="0" presId="urn:microsoft.com/office/officeart/2005/8/layout/radial1"/>
    <dgm:cxn modelId="{CD418ACC-0D5E-40A6-848D-7D27F3545FC8}" type="presOf" srcId="{98BFA9C3-6BA3-4831-BB95-BB53F62DAA2C}" destId="{F3B70AD6-21AC-4FC8-9176-D549C20C813B}" srcOrd="0" destOrd="0" presId="urn:microsoft.com/office/officeart/2005/8/layout/radial1"/>
    <dgm:cxn modelId="{1C254FD1-C0E8-4009-AE11-F6D2BB556969}" srcId="{59A6D5E2-8C6E-4F4E-B799-0D68E3332186}" destId="{F5512475-7D6E-4BAB-B6B5-FC6B01E28CBE}" srcOrd="0" destOrd="0" parTransId="{8A432298-F883-417D-BC80-5A783B5AF5A9}" sibTransId="{D5DF8DB3-BBE0-405E-8154-B530CADAE6AE}"/>
    <dgm:cxn modelId="{3850C9E4-0E83-4F50-9324-0F0BF73A32D6}" srcId="{F5512475-7D6E-4BAB-B6B5-FC6B01E28CBE}" destId="{4538695F-8D3A-4DD6-A2C3-6385220806D3}" srcOrd="1" destOrd="0" parTransId="{FF019504-49DA-4806-B67B-2EBAC7867AED}" sibTransId="{440DAF2C-37CB-40FA-8C4A-8E39BDACB20E}"/>
    <dgm:cxn modelId="{F80B0A30-A52B-49E3-B522-5A38190A0AF1}" type="presParOf" srcId="{AC2259E3-A521-4853-B611-95D8A95F6A88}" destId="{2CCAC9EE-5313-4220-A5A3-9C70F9DCAAB6}" srcOrd="0" destOrd="0" presId="urn:microsoft.com/office/officeart/2005/8/layout/radial1"/>
    <dgm:cxn modelId="{F73343C6-57F9-4593-822E-7637E9233AD5}" type="presParOf" srcId="{AC2259E3-A521-4853-B611-95D8A95F6A88}" destId="{8DED67F3-FA4E-41E3-8D5D-88E16E5683C8}" srcOrd="1" destOrd="0" presId="urn:microsoft.com/office/officeart/2005/8/layout/radial1"/>
    <dgm:cxn modelId="{6A7F3262-325D-4E2F-821D-44481E254BC9}" type="presParOf" srcId="{8DED67F3-FA4E-41E3-8D5D-88E16E5683C8}" destId="{DCD360EE-D16B-45A9-A1C1-680B03FD40A0}" srcOrd="0" destOrd="0" presId="urn:microsoft.com/office/officeart/2005/8/layout/radial1"/>
    <dgm:cxn modelId="{63EB35F8-8E67-45D2-931D-692559B5E357}" type="presParOf" srcId="{AC2259E3-A521-4853-B611-95D8A95F6A88}" destId="{F3B70AD6-21AC-4FC8-9176-D549C20C813B}" srcOrd="2" destOrd="0" presId="urn:microsoft.com/office/officeart/2005/8/layout/radial1"/>
    <dgm:cxn modelId="{CE8D5A25-6A64-4076-B0B1-73647776A35F}" type="presParOf" srcId="{AC2259E3-A521-4853-B611-95D8A95F6A88}" destId="{DA047EDA-2CD1-4642-9DE4-82DE76E2D753}" srcOrd="3" destOrd="0" presId="urn:microsoft.com/office/officeart/2005/8/layout/radial1"/>
    <dgm:cxn modelId="{E3BCB83F-29E7-415F-A045-A42158D7287E}" type="presParOf" srcId="{DA047EDA-2CD1-4642-9DE4-82DE76E2D753}" destId="{3F008C55-3C20-4DC7-81B0-EFE68260C89D}" srcOrd="0" destOrd="0" presId="urn:microsoft.com/office/officeart/2005/8/layout/radial1"/>
    <dgm:cxn modelId="{06FC4EA0-51CF-49E5-8ACC-A53232016E4B}" type="presParOf" srcId="{AC2259E3-A521-4853-B611-95D8A95F6A88}" destId="{EA8ABFF7-0C7F-45CE-95C7-ECE9C72F9DFD}" srcOrd="4" destOrd="0" presId="urn:microsoft.com/office/officeart/2005/8/layout/radial1"/>
    <dgm:cxn modelId="{AF6BED98-95D2-4995-A24C-F589560D336E}" type="presParOf" srcId="{AC2259E3-A521-4853-B611-95D8A95F6A88}" destId="{E7878D58-4697-4ED0-8F08-E78565647492}" srcOrd="5" destOrd="0" presId="urn:microsoft.com/office/officeart/2005/8/layout/radial1"/>
    <dgm:cxn modelId="{7E4F71F6-DF9A-4639-B200-FCDF53BA5445}" type="presParOf" srcId="{E7878D58-4697-4ED0-8F08-E78565647492}" destId="{FD8CCF25-B82F-43B7-BC68-4F3DB9BD09C9}" srcOrd="0" destOrd="0" presId="urn:microsoft.com/office/officeart/2005/8/layout/radial1"/>
    <dgm:cxn modelId="{BF10C37D-25D5-4DB5-93B1-DEF8FF900B74}" type="presParOf" srcId="{AC2259E3-A521-4853-B611-95D8A95F6A88}" destId="{A3ED7B0E-06F7-4B9A-807F-9B657855B48B}" srcOrd="6"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55766C-9EEA-4DF2-99E1-05CED0AF56F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CEF5F073-44A7-4B1B-AB7F-8F26EB78362C}">
      <dgm:prSet phldrT="[Text]"/>
      <dgm:spPr/>
      <dgm:t>
        <a:bodyPr/>
        <a:lstStyle/>
        <a:p>
          <a:r>
            <a:rPr lang="en-US" dirty="0"/>
            <a:t>p</a:t>
          </a:r>
        </a:p>
      </dgm:t>
    </dgm:pt>
    <dgm:pt modelId="{7849388E-12F7-4F1C-AA6E-18CA677BC043}" type="parTrans" cxnId="{DDD48B00-0EBA-4EAC-95DD-A724A498A6FC}">
      <dgm:prSet/>
      <dgm:spPr/>
      <dgm:t>
        <a:bodyPr/>
        <a:lstStyle/>
        <a:p>
          <a:endParaRPr lang="en-US"/>
        </a:p>
      </dgm:t>
    </dgm:pt>
    <dgm:pt modelId="{A6417723-BE2D-46F1-8BCD-82D8F0821915}" type="sibTrans" cxnId="{DDD48B00-0EBA-4EAC-95DD-A724A498A6FC}">
      <dgm:prSet/>
      <dgm:spPr/>
      <dgm:t>
        <a:bodyPr/>
        <a:lstStyle/>
        <a:p>
          <a:endParaRPr lang="en-US"/>
        </a:p>
      </dgm:t>
    </dgm:pt>
    <dgm:pt modelId="{6F86A6A1-B703-4726-BF59-4EEBB6E7297F}">
      <dgm:prSet phldrT="[Text]" custT="1"/>
      <dgm:spPr/>
      <dgm:t>
        <a:bodyPr/>
        <a:lstStyle/>
        <a:p>
          <a:r>
            <a:rPr lang="en-US" sz="1100" dirty="0"/>
            <a:t>proficiency</a:t>
          </a:r>
        </a:p>
      </dgm:t>
    </dgm:pt>
    <dgm:pt modelId="{CAF8DC68-15C6-4946-A7A1-503096E838B6}" type="parTrans" cxnId="{6FEB0E88-3F0A-43E8-97EF-F91BDFF7E0CA}">
      <dgm:prSet/>
      <dgm:spPr/>
      <dgm:t>
        <a:bodyPr/>
        <a:lstStyle/>
        <a:p>
          <a:endParaRPr lang="en-US"/>
        </a:p>
      </dgm:t>
    </dgm:pt>
    <dgm:pt modelId="{9E664939-8E14-4FAB-88E7-02920CB11A55}" type="sibTrans" cxnId="{6FEB0E88-3F0A-43E8-97EF-F91BDFF7E0CA}">
      <dgm:prSet/>
      <dgm:spPr/>
      <dgm:t>
        <a:bodyPr/>
        <a:lstStyle/>
        <a:p>
          <a:endParaRPr lang="en-US"/>
        </a:p>
      </dgm:t>
    </dgm:pt>
    <dgm:pt modelId="{06C2EC52-97F8-4EA4-B4B5-134739708A05}">
      <dgm:prSet phldrT="[Text]" custT="1"/>
      <dgm:spPr/>
      <dgm:t>
        <a:bodyPr/>
        <a:lstStyle/>
        <a:p>
          <a:r>
            <a:rPr lang="en-US" sz="1600" dirty="0"/>
            <a:t>profit</a:t>
          </a:r>
          <a:endParaRPr lang="en-US" sz="1100" dirty="0"/>
        </a:p>
      </dgm:t>
    </dgm:pt>
    <dgm:pt modelId="{DE33937F-EC23-41CC-A064-89E3B5962033}" type="parTrans" cxnId="{A35188F8-DDEC-4B9B-B70D-824C8E079CD9}">
      <dgm:prSet/>
      <dgm:spPr/>
      <dgm:t>
        <a:bodyPr/>
        <a:lstStyle/>
        <a:p>
          <a:endParaRPr lang="en-US"/>
        </a:p>
      </dgm:t>
    </dgm:pt>
    <dgm:pt modelId="{CCE8AA22-5C84-4796-8BB1-20E88C4210F4}" type="sibTrans" cxnId="{A35188F8-DDEC-4B9B-B70D-824C8E079CD9}">
      <dgm:prSet/>
      <dgm:spPr/>
      <dgm:t>
        <a:bodyPr/>
        <a:lstStyle/>
        <a:p>
          <a:endParaRPr lang="en-US"/>
        </a:p>
      </dgm:t>
    </dgm:pt>
    <dgm:pt modelId="{1CEC7046-7CAA-4238-BF41-D17602EE7D82}">
      <dgm:prSet phldrT="[Text]" custT="1"/>
      <dgm:spPr/>
      <dgm:t>
        <a:bodyPr/>
        <a:lstStyle/>
        <a:p>
          <a:r>
            <a:rPr lang="en-US" sz="1050" dirty="0" err="1"/>
            <a:t>penfotmance</a:t>
          </a:r>
          <a:endParaRPr lang="en-US" sz="1050" dirty="0"/>
        </a:p>
      </dgm:t>
    </dgm:pt>
    <dgm:pt modelId="{5DAF64A5-1BDD-4CA9-B72D-38DC9BC7CA78}" type="parTrans" cxnId="{AD57A89E-42D6-4909-BB01-46F4C1B51243}">
      <dgm:prSet/>
      <dgm:spPr/>
      <dgm:t>
        <a:bodyPr/>
        <a:lstStyle/>
        <a:p>
          <a:endParaRPr lang="en-US"/>
        </a:p>
      </dgm:t>
    </dgm:pt>
    <dgm:pt modelId="{263C6C9D-CA48-4C17-9538-6A46E5544D99}" type="sibTrans" cxnId="{AD57A89E-42D6-4909-BB01-46F4C1B51243}">
      <dgm:prSet/>
      <dgm:spPr/>
      <dgm:t>
        <a:bodyPr/>
        <a:lstStyle/>
        <a:p>
          <a:endParaRPr lang="en-US"/>
        </a:p>
      </dgm:t>
    </dgm:pt>
    <dgm:pt modelId="{583A924A-FBFC-4DB6-AB7C-8B55FD4AA62E}">
      <dgm:prSet phldrT="[Text]" custT="1"/>
      <dgm:spPr/>
      <dgm:t>
        <a:bodyPr/>
        <a:lstStyle/>
        <a:p>
          <a:r>
            <a:rPr lang="en-US" sz="1100" dirty="0"/>
            <a:t>Productivity</a:t>
          </a:r>
          <a:r>
            <a:rPr lang="en-US" sz="800" dirty="0"/>
            <a:t> </a:t>
          </a:r>
        </a:p>
      </dgm:t>
    </dgm:pt>
    <dgm:pt modelId="{4C77B57F-9580-4DD6-AB08-2BB059CDF40E}" type="parTrans" cxnId="{61EE11AC-FCE4-4CE4-9FB6-4EEC19A62CA4}">
      <dgm:prSet/>
      <dgm:spPr/>
      <dgm:t>
        <a:bodyPr/>
        <a:lstStyle/>
        <a:p>
          <a:endParaRPr lang="en-US"/>
        </a:p>
      </dgm:t>
    </dgm:pt>
    <dgm:pt modelId="{B5CF1B36-6592-4AB3-9D7D-DC597C41B879}" type="sibTrans" cxnId="{61EE11AC-FCE4-4CE4-9FB6-4EEC19A62CA4}">
      <dgm:prSet/>
      <dgm:spPr/>
      <dgm:t>
        <a:bodyPr/>
        <a:lstStyle/>
        <a:p>
          <a:endParaRPr lang="en-US"/>
        </a:p>
      </dgm:t>
    </dgm:pt>
    <dgm:pt modelId="{B511B6BB-827C-42EE-A6AF-A7C061CA4205}" type="pres">
      <dgm:prSet presAssocID="{C355766C-9EEA-4DF2-99E1-05CED0AF56F4}" presName="Name0" presStyleCnt="0">
        <dgm:presLayoutVars>
          <dgm:chMax val="1"/>
          <dgm:dir/>
          <dgm:animLvl val="ctr"/>
          <dgm:resizeHandles val="exact"/>
        </dgm:presLayoutVars>
      </dgm:prSet>
      <dgm:spPr/>
    </dgm:pt>
    <dgm:pt modelId="{FBBEE440-7AE5-479B-B48E-D177E0A45B70}" type="pres">
      <dgm:prSet presAssocID="{CEF5F073-44A7-4B1B-AB7F-8F26EB78362C}" presName="centerShape" presStyleLbl="node0" presStyleIdx="0" presStyleCnt="1"/>
      <dgm:spPr/>
    </dgm:pt>
    <dgm:pt modelId="{CD4BABF4-6502-4575-8790-5BCBC6482467}" type="pres">
      <dgm:prSet presAssocID="{CAF8DC68-15C6-4946-A7A1-503096E838B6}" presName="parTrans" presStyleLbl="sibTrans2D1" presStyleIdx="0" presStyleCnt="4"/>
      <dgm:spPr/>
    </dgm:pt>
    <dgm:pt modelId="{6971FD67-FCFE-4AE3-A169-18D159ADF40D}" type="pres">
      <dgm:prSet presAssocID="{CAF8DC68-15C6-4946-A7A1-503096E838B6}" presName="connectorText" presStyleLbl="sibTrans2D1" presStyleIdx="0" presStyleCnt="4"/>
      <dgm:spPr/>
    </dgm:pt>
    <dgm:pt modelId="{4ED5E4CF-78F4-424D-A824-EFDDB46CBC4C}" type="pres">
      <dgm:prSet presAssocID="{6F86A6A1-B703-4726-BF59-4EEBB6E7297F}" presName="node" presStyleLbl="node1" presStyleIdx="0" presStyleCnt="4" custScaleX="153458" custScaleY="145311">
        <dgm:presLayoutVars>
          <dgm:bulletEnabled val="1"/>
        </dgm:presLayoutVars>
      </dgm:prSet>
      <dgm:spPr/>
    </dgm:pt>
    <dgm:pt modelId="{9E17EB7E-072A-4F2E-9AE0-B0218F223FDF}" type="pres">
      <dgm:prSet presAssocID="{DE33937F-EC23-41CC-A064-89E3B5962033}" presName="parTrans" presStyleLbl="sibTrans2D1" presStyleIdx="1" presStyleCnt="4"/>
      <dgm:spPr/>
    </dgm:pt>
    <dgm:pt modelId="{FCE3EFE3-730D-4AA1-A9DA-0C32840257E7}" type="pres">
      <dgm:prSet presAssocID="{DE33937F-EC23-41CC-A064-89E3B5962033}" presName="connectorText" presStyleLbl="sibTrans2D1" presStyleIdx="1" presStyleCnt="4"/>
      <dgm:spPr/>
    </dgm:pt>
    <dgm:pt modelId="{8A45124B-C655-4D1C-81CA-994A4A703DEF}" type="pres">
      <dgm:prSet presAssocID="{06C2EC52-97F8-4EA4-B4B5-134739708A05}" presName="node" presStyleLbl="node1" presStyleIdx="1" presStyleCnt="4" custScaleX="158844" custScaleY="159558">
        <dgm:presLayoutVars>
          <dgm:bulletEnabled val="1"/>
        </dgm:presLayoutVars>
      </dgm:prSet>
      <dgm:spPr/>
    </dgm:pt>
    <dgm:pt modelId="{5DB4A15D-51A5-464B-9C2B-3F862EA310FA}" type="pres">
      <dgm:prSet presAssocID="{5DAF64A5-1BDD-4CA9-B72D-38DC9BC7CA78}" presName="parTrans" presStyleLbl="sibTrans2D1" presStyleIdx="2" presStyleCnt="4"/>
      <dgm:spPr/>
    </dgm:pt>
    <dgm:pt modelId="{27546FFF-7A67-4551-9695-D00E5347606B}" type="pres">
      <dgm:prSet presAssocID="{5DAF64A5-1BDD-4CA9-B72D-38DC9BC7CA78}" presName="connectorText" presStyleLbl="sibTrans2D1" presStyleIdx="2" presStyleCnt="4"/>
      <dgm:spPr/>
    </dgm:pt>
    <dgm:pt modelId="{319B70B9-31F0-498C-A079-5EB7362572FE}" type="pres">
      <dgm:prSet presAssocID="{1CEC7046-7CAA-4238-BF41-D17602EE7D82}" presName="node" presStyleLbl="node1" presStyleIdx="2" presStyleCnt="4" custScaleX="172481" custScaleY="164942">
        <dgm:presLayoutVars>
          <dgm:bulletEnabled val="1"/>
        </dgm:presLayoutVars>
      </dgm:prSet>
      <dgm:spPr/>
    </dgm:pt>
    <dgm:pt modelId="{E7F61CB7-47C7-427E-A3BD-0F3DC216B174}" type="pres">
      <dgm:prSet presAssocID="{4C77B57F-9580-4DD6-AB08-2BB059CDF40E}" presName="parTrans" presStyleLbl="sibTrans2D1" presStyleIdx="3" presStyleCnt="4"/>
      <dgm:spPr/>
    </dgm:pt>
    <dgm:pt modelId="{01634ED9-1B6F-426F-8D87-B5CB0E4E6D94}" type="pres">
      <dgm:prSet presAssocID="{4C77B57F-9580-4DD6-AB08-2BB059CDF40E}" presName="connectorText" presStyleLbl="sibTrans2D1" presStyleIdx="3" presStyleCnt="4"/>
      <dgm:spPr/>
    </dgm:pt>
    <dgm:pt modelId="{60620F8F-9D50-44FB-AAFF-0BA128827FC6}" type="pres">
      <dgm:prSet presAssocID="{583A924A-FBFC-4DB6-AB7C-8B55FD4AA62E}" presName="node" presStyleLbl="node1" presStyleIdx="3" presStyleCnt="4" custScaleX="156294" custScaleY="154353" custRadScaleRad="96757" custRadScaleInc="-2447">
        <dgm:presLayoutVars>
          <dgm:bulletEnabled val="1"/>
        </dgm:presLayoutVars>
      </dgm:prSet>
      <dgm:spPr/>
    </dgm:pt>
  </dgm:ptLst>
  <dgm:cxnLst>
    <dgm:cxn modelId="{DDD48B00-0EBA-4EAC-95DD-A724A498A6FC}" srcId="{C355766C-9EEA-4DF2-99E1-05CED0AF56F4}" destId="{CEF5F073-44A7-4B1B-AB7F-8F26EB78362C}" srcOrd="0" destOrd="0" parTransId="{7849388E-12F7-4F1C-AA6E-18CA677BC043}" sibTransId="{A6417723-BE2D-46F1-8BCD-82D8F0821915}"/>
    <dgm:cxn modelId="{F3220B05-D7C3-400B-B218-21A0E221E8C1}" type="presOf" srcId="{4C77B57F-9580-4DD6-AB08-2BB059CDF40E}" destId="{E7F61CB7-47C7-427E-A3BD-0F3DC216B174}" srcOrd="0" destOrd="0" presId="urn:microsoft.com/office/officeart/2005/8/layout/radial5"/>
    <dgm:cxn modelId="{D423D42F-7C9E-41E7-B30E-1EB00E9636B8}" type="presOf" srcId="{1CEC7046-7CAA-4238-BF41-D17602EE7D82}" destId="{319B70B9-31F0-498C-A079-5EB7362572FE}" srcOrd="0" destOrd="0" presId="urn:microsoft.com/office/officeart/2005/8/layout/radial5"/>
    <dgm:cxn modelId="{B71C9262-26D8-494A-A421-648343ADDA52}" type="presOf" srcId="{CAF8DC68-15C6-4946-A7A1-503096E838B6}" destId="{6971FD67-FCFE-4AE3-A169-18D159ADF40D}" srcOrd="1" destOrd="0" presId="urn:microsoft.com/office/officeart/2005/8/layout/radial5"/>
    <dgm:cxn modelId="{AAFAC868-5D42-454B-AFFC-7280F6399477}" type="presOf" srcId="{06C2EC52-97F8-4EA4-B4B5-134739708A05}" destId="{8A45124B-C655-4D1C-81CA-994A4A703DEF}" srcOrd="0" destOrd="0" presId="urn:microsoft.com/office/officeart/2005/8/layout/radial5"/>
    <dgm:cxn modelId="{F2A6CC6D-9EA0-43F8-9E3F-64BB59823E98}" type="presOf" srcId="{DE33937F-EC23-41CC-A064-89E3B5962033}" destId="{9E17EB7E-072A-4F2E-9AE0-B0218F223FDF}" srcOrd="0" destOrd="0" presId="urn:microsoft.com/office/officeart/2005/8/layout/radial5"/>
    <dgm:cxn modelId="{68C4D158-681F-4B7E-B0C2-BF918DD6AAE7}" type="presOf" srcId="{583A924A-FBFC-4DB6-AB7C-8B55FD4AA62E}" destId="{60620F8F-9D50-44FB-AAFF-0BA128827FC6}" srcOrd="0" destOrd="0" presId="urn:microsoft.com/office/officeart/2005/8/layout/radial5"/>
    <dgm:cxn modelId="{DD0C9F7E-38EA-450B-8BEE-B55EE0DF1A2A}" type="presOf" srcId="{CAF8DC68-15C6-4946-A7A1-503096E838B6}" destId="{CD4BABF4-6502-4575-8790-5BCBC6482467}" srcOrd="0" destOrd="0" presId="urn:microsoft.com/office/officeart/2005/8/layout/radial5"/>
    <dgm:cxn modelId="{C7641984-70B5-4B1F-8C3F-0BCA8ABB14ED}" type="presOf" srcId="{4C77B57F-9580-4DD6-AB08-2BB059CDF40E}" destId="{01634ED9-1B6F-426F-8D87-B5CB0E4E6D94}" srcOrd="1" destOrd="0" presId="urn:microsoft.com/office/officeart/2005/8/layout/radial5"/>
    <dgm:cxn modelId="{6FEB0E88-3F0A-43E8-97EF-F91BDFF7E0CA}" srcId="{CEF5F073-44A7-4B1B-AB7F-8F26EB78362C}" destId="{6F86A6A1-B703-4726-BF59-4EEBB6E7297F}" srcOrd="0" destOrd="0" parTransId="{CAF8DC68-15C6-4946-A7A1-503096E838B6}" sibTransId="{9E664939-8E14-4FAB-88E7-02920CB11A55}"/>
    <dgm:cxn modelId="{842F0D9E-6B5A-4A08-A7A4-162CBD742215}" type="presOf" srcId="{6F86A6A1-B703-4726-BF59-4EEBB6E7297F}" destId="{4ED5E4CF-78F4-424D-A824-EFDDB46CBC4C}" srcOrd="0" destOrd="0" presId="urn:microsoft.com/office/officeart/2005/8/layout/radial5"/>
    <dgm:cxn modelId="{AD57A89E-42D6-4909-BB01-46F4C1B51243}" srcId="{CEF5F073-44A7-4B1B-AB7F-8F26EB78362C}" destId="{1CEC7046-7CAA-4238-BF41-D17602EE7D82}" srcOrd="2" destOrd="0" parTransId="{5DAF64A5-1BDD-4CA9-B72D-38DC9BC7CA78}" sibTransId="{263C6C9D-CA48-4C17-9538-6A46E5544D99}"/>
    <dgm:cxn modelId="{5BC10BA7-5104-4B52-BA90-7C27B34884B6}" type="presOf" srcId="{5DAF64A5-1BDD-4CA9-B72D-38DC9BC7CA78}" destId="{27546FFF-7A67-4551-9695-D00E5347606B}" srcOrd="1" destOrd="0" presId="urn:microsoft.com/office/officeart/2005/8/layout/radial5"/>
    <dgm:cxn modelId="{61EE11AC-FCE4-4CE4-9FB6-4EEC19A62CA4}" srcId="{CEF5F073-44A7-4B1B-AB7F-8F26EB78362C}" destId="{583A924A-FBFC-4DB6-AB7C-8B55FD4AA62E}" srcOrd="3" destOrd="0" parTransId="{4C77B57F-9580-4DD6-AB08-2BB059CDF40E}" sibTransId="{B5CF1B36-6592-4AB3-9D7D-DC597C41B879}"/>
    <dgm:cxn modelId="{735D6EC6-C72C-46AA-814E-95C3C3D63EC3}" type="presOf" srcId="{CEF5F073-44A7-4B1B-AB7F-8F26EB78362C}" destId="{FBBEE440-7AE5-479B-B48E-D177E0A45B70}" srcOrd="0" destOrd="0" presId="urn:microsoft.com/office/officeart/2005/8/layout/radial5"/>
    <dgm:cxn modelId="{6C8208D7-7461-41C6-AEEA-0F5518B32B0F}" type="presOf" srcId="{C355766C-9EEA-4DF2-99E1-05CED0AF56F4}" destId="{B511B6BB-827C-42EE-A6AF-A7C061CA4205}" srcOrd="0" destOrd="0" presId="urn:microsoft.com/office/officeart/2005/8/layout/radial5"/>
    <dgm:cxn modelId="{39FF83DE-A4F8-4E86-8140-7BFE965430C6}" type="presOf" srcId="{5DAF64A5-1BDD-4CA9-B72D-38DC9BC7CA78}" destId="{5DB4A15D-51A5-464B-9C2B-3F862EA310FA}" srcOrd="0" destOrd="0" presId="urn:microsoft.com/office/officeart/2005/8/layout/radial5"/>
    <dgm:cxn modelId="{5A4AAFF4-6E98-40BD-879F-69A9E3168146}" type="presOf" srcId="{DE33937F-EC23-41CC-A064-89E3B5962033}" destId="{FCE3EFE3-730D-4AA1-A9DA-0C32840257E7}" srcOrd="1" destOrd="0" presId="urn:microsoft.com/office/officeart/2005/8/layout/radial5"/>
    <dgm:cxn modelId="{A35188F8-DDEC-4B9B-B70D-824C8E079CD9}" srcId="{CEF5F073-44A7-4B1B-AB7F-8F26EB78362C}" destId="{06C2EC52-97F8-4EA4-B4B5-134739708A05}" srcOrd="1" destOrd="0" parTransId="{DE33937F-EC23-41CC-A064-89E3B5962033}" sibTransId="{CCE8AA22-5C84-4796-8BB1-20E88C4210F4}"/>
    <dgm:cxn modelId="{734D5DBD-D18A-42CC-9DC3-7A004F48869E}" type="presParOf" srcId="{B511B6BB-827C-42EE-A6AF-A7C061CA4205}" destId="{FBBEE440-7AE5-479B-B48E-D177E0A45B70}" srcOrd="0" destOrd="0" presId="urn:microsoft.com/office/officeart/2005/8/layout/radial5"/>
    <dgm:cxn modelId="{CEF6635F-7845-488E-96DF-E3B822403FD6}" type="presParOf" srcId="{B511B6BB-827C-42EE-A6AF-A7C061CA4205}" destId="{CD4BABF4-6502-4575-8790-5BCBC6482467}" srcOrd="1" destOrd="0" presId="urn:microsoft.com/office/officeart/2005/8/layout/radial5"/>
    <dgm:cxn modelId="{50040D1B-5ED0-46AA-A3EB-A53CA7A051BD}" type="presParOf" srcId="{CD4BABF4-6502-4575-8790-5BCBC6482467}" destId="{6971FD67-FCFE-4AE3-A169-18D159ADF40D}" srcOrd="0" destOrd="0" presId="urn:microsoft.com/office/officeart/2005/8/layout/radial5"/>
    <dgm:cxn modelId="{3EEB6C36-2875-41FF-AC7C-CCD9DE734D4C}" type="presParOf" srcId="{B511B6BB-827C-42EE-A6AF-A7C061CA4205}" destId="{4ED5E4CF-78F4-424D-A824-EFDDB46CBC4C}" srcOrd="2" destOrd="0" presId="urn:microsoft.com/office/officeart/2005/8/layout/radial5"/>
    <dgm:cxn modelId="{67706A9C-49D4-4F8D-A153-571C855C7F30}" type="presParOf" srcId="{B511B6BB-827C-42EE-A6AF-A7C061CA4205}" destId="{9E17EB7E-072A-4F2E-9AE0-B0218F223FDF}" srcOrd="3" destOrd="0" presId="urn:microsoft.com/office/officeart/2005/8/layout/radial5"/>
    <dgm:cxn modelId="{DA1D2139-A93C-462E-9649-BE0B303A2E8B}" type="presParOf" srcId="{9E17EB7E-072A-4F2E-9AE0-B0218F223FDF}" destId="{FCE3EFE3-730D-4AA1-A9DA-0C32840257E7}" srcOrd="0" destOrd="0" presId="urn:microsoft.com/office/officeart/2005/8/layout/radial5"/>
    <dgm:cxn modelId="{2D16D8A0-9293-48BC-8A67-D02EBD9F0522}" type="presParOf" srcId="{B511B6BB-827C-42EE-A6AF-A7C061CA4205}" destId="{8A45124B-C655-4D1C-81CA-994A4A703DEF}" srcOrd="4" destOrd="0" presId="urn:microsoft.com/office/officeart/2005/8/layout/radial5"/>
    <dgm:cxn modelId="{A1CDCBE1-B316-48D0-9AC5-673189BC416C}" type="presParOf" srcId="{B511B6BB-827C-42EE-A6AF-A7C061CA4205}" destId="{5DB4A15D-51A5-464B-9C2B-3F862EA310FA}" srcOrd="5" destOrd="0" presId="urn:microsoft.com/office/officeart/2005/8/layout/radial5"/>
    <dgm:cxn modelId="{9654BBE3-3460-4DEF-87FB-DD11B7D0D445}" type="presParOf" srcId="{5DB4A15D-51A5-464B-9C2B-3F862EA310FA}" destId="{27546FFF-7A67-4551-9695-D00E5347606B}" srcOrd="0" destOrd="0" presId="urn:microsoft.com/office/officeart/2005/8/layout/radial5"/>
    <dgm:cxn modelId="{E56DBA63-2657-46ED-AF52-0782193E14F2}" type="presParOf" srcId="{B511B6BB-827C-42EE-A6AF-A7C061CA4205}" destId="{319B70B9-31F0-498C-A079-5EB7362572FE}" srcOrd="6" destOrd="0" presId="urn:microsoft.com/office/officeart/2005/8/layout/radial5"/>
    <dgm:cxn modelId="{A683162D-2DED-483B-88F7-0258D6E2E297}" type="presParOf" srcId="{B511B6BB-827C-42EE-A6AF-A7C061CA4205}" destId="{E7F61CB7-47C7-427E-A3BD-0F3DC216B174}" srcOrd="7" destOrd="0" presId="urn:microsoft.com/office/officeart/2005/8/layout/radial5"/>
    <dgm:cxn modelId="{B3983DB3-EF34-4256-AE27-E6F527CE4418}" type="presParOf" srcId="{E7F61CB7-47C7-427E-A3BD-0F3DC216B174}" destId="{01634ED9-1B6F-426F-8D87-B5CB0E4E6D94}" srcOrd="0" destOrd="0" presId="urn:microsoft.com/office/officeart/2005/8/layout/radial5"/>
    <dgm:cxn modelId="{746B98CC-1C34-4818-BC84-8EBC97D49501}" type="presParOf" srcId="{B511B6BB-827C-42EE-A6AF-A7C061CA4205}" destId="{60620F8F-9D50-44FB-AAFF-0BA128827FC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DD2CF-11C1-4AFF-BCBD-137CC546A6A3}">
      <dsp:nvSpPr>
        <dsp:cNvPr id="0" name=""/>
        <dsp:cNvSpPr/>
      </dsp:nvSpPr>
      <dsp:spPr>
        <a:xfrm>
          <a:off x="0" y="1470671"/>
          <a:ext cx="4924597" cy="482707"/>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fa-IR" sz="1700" kern="1200" dirty="0"/>
            <a:t>عدم رشد سازمانی </a:t>
          </a:r>
          <a:endParaRPr lang="en-US" sz="1700" kern="1200" dirty="0"/>
        </a:p>
      </dsp:txBody>
      <dsp:txXfrm>
        <a:off x="0" y="1470671"/>
        <a:ext cx="4924597" cy="482707"/>
      </dsp:txXfrm>
    </dsp:sp>
    <dsp:sp modelId="{5B0DAE99-B08D-4F8B-8C56-7A4717C6174C}">
      <dsp:nvSpPr>
        <dsp:cNvPr id="0" name=""/>
        <dsp:cNvSpPr/>
      </dsp:nvSpPr>
      <dsp:spPr>
        <a:xfrm rot="10800000">
          <a:off x="0" y="735508"/>
          <a:ext cx="4924597" cy="742403"/>
        </a:xfrm>
        <a:prstGeom prst="upArrowCallou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fa-IR" sz="1700" kern="1200" dirty="0"/>
            <a:t>عملکرد ضعیف کارکنان </a:t>
          </a:r>
        </a:p>
      </dsp:txBody>
      <dsp:txXfrm rot="10800000">
        <a:off x="0" y="735508"/>
        <a:ext cx="4924597" cy="482391"/>
      </dsp:txXfrm>
    </dsp:sp>
    <dsp:sp modelId="{925E9D87-7141-48AE-A3F2-CC0F7C124A15}">
      <dsp:nvSpPr>
        <dsp:cNvPr id="0" name=""/>
        <dsp:cNvSpPr/>
      </dsp:nvSpPr>
      <dsp:spPr>
        <a:xfrm rot="10800000">
          <a:off x="0" y="0"/>
          <a:ext cx="4924597" cy="742403"/>
        </a:xfrm>
        <a:prstGeom prst="upArrowCallou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fa-IR" sz="1700" kern="1200" dirty="0"/>
            <a:t>انتظارات کم میدان </a:t>
          </a:r>
          <a:endParaRPr lang="en-US" sz="1700" kern="1200" dirty="0"/>
        </a:p>
      </dsp:txBody>
      <dsp:txXfrm rot="10800000">
        <a:off x="0" y="0"/>
        <a:ext cx="4924597" cy="482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AC9EE-5313-4220-A5A3-9C70F9DCAAB6}">
      <dsp:nvSpPr>
        <dsp:cNvPr id="0" name=""/>
        <dsp:cNvSpPr/>
      </dsp:nvSpPr>
      <dsp:spPr>
        <a:xfrm>
          <a:off x="1553755" y="1175706"/>
          <a:ext cx="902685" cy="902685"/>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1">
            <a:lnSpc>
              <a:spcPct val="90000"/>
            </a:lnSpc>
            <a:spcBef>
              <a:spcPct val="0"/>
            </a:spcBef>
            <a:spcAft>
              <a:spcPct val="35000"/>
            </a:spcAft>
            <a:buNone/>
          </a:pPr>
          <a:r>
            <a:rPr lang="fa-IR" sz="1300" kern="1200" dirty="0"/>
            <a:t>رشد سازمانی </a:t>
          </a:r>
          <a:endParaRPr lang="en-US" sz="1300" kern="1200" dirty="0"/>
        </a:p>
      </dsp:txBody>
      <dsp:txXfrm>
        <a:off x="1685950" y="1307901"/>
        <a:ext cx="638295" cy="638295"/>
      </dsp:txXfrm>
    </dsp:sp>
    <dsp:sp modelId="{8DED67F3-FA4E-41E3-8D5D-88E16E5683C8}">
      <dsp:nvSpPr>
        <dsp:cNvPr id="0" name=""/>
        <dsp:cNvSpPr/>
      </dsp:nvSpPr>
      <dsp:spPr>
        <a:xfrm rot="16200000">
          <a:off x="1869341" y="1019691"/>
          <a:ext cx="271512" cy="40517"/>
        </a:xfrm>
        <a:custGeom>
          <a:avLst/>
          <a:gdLst/>
          <a:ahLst/>
          <a:cxnLst/>
          <a:rect l="0" t="0" r="0" b="0"/>
          <a:pathLst>
            <a:path>
              <a:moveTo>
                <a:pt x="0" y="20258"/>
              </a:moveTo>
              <a:lnTo>
                <a:pt x="271512" y="20258"/>
              </a:lnTo>
            </a:path>
          </a:pathLst>
        </a:custGeom>
        <a:noFill/>
        <a:ln w="15875"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98310" y="1033162"/>
        <a:ext cx="13575" cy="13575"/>
      </dsp:txXfrm>
    </dsp:sp>
    <dsp:sp modelId="{F3B70AD6-21AC-4FC8-9176-D549C20C813B}">
      <dsp:nvSpPr>
        <dsp:cNvPr id="0" name=""/>
        <dsp:cNvSpPr/>
      </dsp:nvSpPr>
      <dsp:spPr>
        <a:xfrm>
          <a:off x="1553755" y="1508"/>
          <a:ext cx="902685" cy="902685"/>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fa-IR" sz="1400" kern="1200" dirty="0"/>
            <a:t>انتظارات بالای مدیران </a:t>
          </a:r>
          <a:endParaRPr lang="en-US" sz="1400" kern="1200" dirty="0"/>
        </a:p>
      </dsp:txBody>
      <dsp:txXfrm>
        <a:off x="1685950" y="133703"/>
        <a:ext cx="638295" cy="638295"/>
      </dsp:txXfrm>
    </dsp:sp>
    <dsp:sp modelId="{DA047EDA-2CD1-4642-9DE4-82DE76E2D753}">
      <dsp:nvSpPr>
        <dsp:cNvPr id="0" name=""/>
        <dsp:cNvSpPr/>
      </dsp:nvSpPr>
      <dsp:spPr>
        <a:xfrm rot="1887285">
          <a:off x="2373564" y="1901094"/>
          <a:ext cx="225293" cy="40517"/>
        </a:xfrm>
        <a:custGeom>
          <a:avLst/>
          <a:gdLst/>
          <a:ahLst/>
          <a:cxnLst/>
          <a:rect l="0" t="0" r="0" b="0"/>
          <a:pathLst>
            <a:path>
              <a:moveTo>
                <a:pt x="0" y="20258"/>
              </a:moveTo>
              <a:lnTo>
                <a:pt x="225293" y="20258"/>
              </a:lnTo>
            </a:path>
          </a:pathLst>
        </a:custGeom>
        <a:noFill/>
        <a:ln w="15875"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80578" y="1915721"/>
        <a:ext cx="11264" cy="11264"/>
      </dsp:txXfrm>
    </dsp:sp>
    <dsp:sp modelId="{EA8ABFF7-0C7F-45CE-95C7-ECE9C72F9DFD}">
      <dsp:nvSpPr>
        <dsp:cNvPr id="0" name=""/>
        <dsp:cNvSpPr/>
      </dsp:nvSpPr>
      <dsp:spPr>
        <a:xfrm>
          <a:off x="2515980" y="1764314"/>
          <a:ext cx="902685" cy="902685"/>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fa-IR" sz="1400" kern="1200" dirty="0"/>
            <a:t>عملکرد کارکنان </a:t>
          </a:r>
          <a:endParaRPr lang="en-US" sz="1400" kern="1200" dirty="0"/>
        </a:p>
      </dsp:txBody>
      <dsp:txXfrm>
        <a:off x="2648175" y="1896509"/>
        <a:ext cx="638295" cy="638295"/>
      </dsp:txXfrm>
    </dsp:sp>
    <dsp:sp modelId="{E7878D58-4697-4ED0-8F08-E78565647492}">
      <dsp:nvSpPr>
        <dsp:cNvPr id="0" name=""/>
        <dsp:cNvSpPr/>
      </dsp:nvSpPr>
      <dsp:spPr>
        <a:xfrm rot="9000000">
          <a:off x="1360899" y="1900340"/>
          <a:ext cx="271512" cy="40517"/>
        </a:xfrm>
        <a:custGeom>
          <a:avLst/>
          <a:gdLst/>
          <a:ahLst/>
          <a:cxnLst/>
          <a:rect l="0" t="0" r="0" b="0"/>
          <a:pathLst>
            <a:path>
              <a:moveTo>
                <a:pt x="0" y="20258"/>
              </a:moveTo>
              <a:lnTo>
                <a:pt x="271512" y="20258"/>
              </a:lnTo>
            </a:path>
          </a:pathLst>
        </a:custGeom>
        <a:noFill/>
        <a:ln w="15875"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89867" y="1913811"/>
        <a:ext cx="13575" cy="13575"/>
      </dsp:txXfrm>
    </dsp:sp>
    <dsp:sp modelId="{A3ED7B0E-06F7-4B9A-807F-9B657855B48B}">
      <dsp:nvSpPr>
        <dsp:cNvPr id="0" name=""/>
        <dsp:cNvSpPr/>
      </dsp:nvSpPr>
      <dsp:spPr>
        <a:xfrm>
          <a:off x="536869" y="1762805"/>
          <a:ext cx="902685" cy="902685"/>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fa-IR" sz="1400" kern="1200" dirty="0"/>
            <a:t>چرخه موثر </a:t>
          </a:r>
          <a:endParaRPr lang="en-US" sz="1400" kern="1200" dirty="0"/>
        </a:p>
      </dsp:txBody>
      <dsp:txXfrm>
        <a:off x="669064" y="1895000"/>
        <a:ext cx="638295" cy="638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EE440-7AE5-479B-B48E-D177E0A45B70}">
      <dsp:nvSpPr>
        <dsp:cNvPr id="0" name=""/>
        <dsp:cNvSpPr/>
      </dsp:nvSpPr>
      <dsp:spPr>
        <a:xfrm>
          <a:off x="1727921" y="1084111"/>
          <a:ext cx="801141" cy="80114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p</a:t>
          </a:r>
        </a:p>
      </dsp:txBody>
      <dsp:txXfrm>
        <a:off x="1845245" y="1201435"/>
        <a:ext cx="566493" cy="566493"/>
      </dsp:txXfrm>
    </dsp:sp>
    <dsp:sp modelId="{CD4BABF4-6502-4575-8790-5BCBC6482467}">
      <dsp:nvSpPr>
        <dsp:cNvPr id="0" name=""/>
        <dsp:cNvSpPr/>
      </dsp:nvSpPr>
      <dsp:spPr>
        <a:xfrm rot="16200000">
          <a:off x="2091713" y="880603"/>
          <a:ext cx="73559" cy="2723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02747" y="946115"/>
        <a:ext cx="51491" cy="163432"/>
      </dsp:txXfrm>
    </dsp:sp>
    <dsp:sp modelId="{4ED5E4CF-78F4-424D-A824-EFDDB46CBC4C}">
      <dsp:nvSpPr>
        <dsp:cNvPr id="0" name=""/>
        <dsp:cNvSpPr/>
      </dsp:nvSpPr>
      <dsp:spPr>
        <a:xfrm>
          <a:off x="1513784" y="-218827"/>
          <a:ext cx="1229416" cy="116414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proficiency</a:t>
          </a:r>
        </a:p>
      </dsp:txBody>
      <dsp:txXfrm>
        <a:off x="1693828" y="-48342"/>
        <a:ext cx="869328" cy="823177"/>
      </dsp:txXfrm>
    </dsp:sp>
    <dsp:sp modelId="{9E17EB7E-072A-4F2E-9AE0-B0218F223FDF}">
      <dsp:nvSpPr>
        <dsp:cNvPr id="0" name=""/>
        <dsp:cNvSpPr/>
      </dsp:nvSpPr>
      <dsp:spPr>
        <a:xfrm>
          <a:off x="2547671" y="1348487"/>
          <a:ext cx="44828" cy="2723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47671" y="1402965"/>
        <a:ext cx="31380" cy="163432"/>
      </dsp:txXfrm>
    </dsp:sp>
    <dsp:sp modelId="{8A45124B-C655-4D1C-81CA-994A4A703DEF}">
      <dsp:nvSpPr>
        <dsp:cNvPr id="0" name=""/>
        <dsp:cNvSpPr/>
      </dsp:nvSpPr>
      <dsp:spPr>
        <a:xfrm>
          <a:off x="2613645" y="845539"/>
          <a:ext cx="1272565" cy="127828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profit</a:t>
          </a:r>
          <a:endParaRPr lang="en-US" sz="1100" kern="1200" dirty="0"/>
        </a:p>
      </dsp:txBody>
      <dsp:txXfrm>
        <a:off x="2800008" y="1032740"/>
        <a:ext cx="899839" cy="903883"/>
      </dsp:txXfrm>
    </dsp:sp>
    <dsp:sp modelId="{5DB4A15D-51A5-464B-9C2B-3F862EA310FA}">
      <dsp:nvSpPr>
        <dsp:cNvPr id="0" name=""/>
        <dsp:cNvSpPr/>
      </dsp:nvSpPr>
      <dsp:spPr>
        <a:xfrm rot="5400000">
          <a:off x="2112551" y="1778233"/>
          <a:ext cx="31882" cy="2723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17334" y="1827929"/>
        <a:ext cx="22317" cy="163432"/>
      </dsp:txXfrm>
    </dsp:sp>
    <dsp:sp modelId="{319B70B9-31F0-498C-A079-5EB7362572FE}">
      <dsp:nvSpPr>
        <dsp:cNvPr id="0" name=""/>
        <dsp:cNvSpPr/>
      </dsp:nvSpPr>
      <dsp:spPr>
        <a:xfrm>
          <a:off x="1437584" y="1945407"/>
          <a:ext cx="1381817" cy="132141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err="1"/>
            <a:t>penfotmance</a:t>
          </a:r>
          <a:endParaRPr lang="en-US" sz="1050" kern="1200" dirty="0"/>
        </a:p>
      </dsp:txBody>
      <dsp:txXfrm>
        <a:off x="1639946" y="2138924"/>
        <a:ext cx="977093" cy="934385"/>
      </dsp:txXfrm>
    </dsp:sp>
    <dsp:sp modelId="{E7F61CB7-47C7-427E-A3BD-0F3DC216B174}">
      <dsp:nvSpPr>
        <dsp:cNvPr id="0" name=""/>
        <dsp:cNvSpPr/>
      </dsp:nvSpPr>
      <dsp:spPr>
        <a:xfrm rot="10733931">
          <a:off x="1684177" y="1356730"/>
          <a:ext cx="30968" cy="2723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693466" y="1411119"/>
        <a:ext cx="21678" cy="163432"/>
      </dsp:txXfrm>
    </dsp:sp>
    <dsp:sp modelId="{60620F8F-9D50-44FB-AAFF-0BA128827FC6}">
      <dsp:nvSpPr>
        <dsp:cNvPr id="0" name=""/>
        <dsp:cNvSpPr/>
      </dsp:nvSpPr>
      <dsp:spPr>
        <a:xfrm>
          <a:off x="417557" y="887241"/>
          <a:ext cx="1252136" cy="123658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Productivity</a:t>
          </a:r>
          <a:r>
            <a:rPr lang="en-US" sz="800" kern="1200" dirty="0"/>
            <a:t> </a:t>
          </a:r>
        </a:p>
      </dsp:txBody>
      <dsp:txXfrm>
        <a:off x="600928" y="1068335"/>
        <a:ext cx="885394" cy="8743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AAD29-ACEF-4172-9527-B4B4DE6502C1}" type="datetimeFigureOut">
              <a:rPr lang="en-US" smtClean="0"/>
              <a:pPr/>
              <a:t>8/24/2021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18607-29BC-433C-95D2-01E19BCEA648}" type="slidenum">
              <a:rPr lang="en-US" smtClean="0"/>
              <a:pPr/>
              <a:t>‹#›</a:t>
            </a:fld>
            <a:endParaRPr lang="en-US"/>
          </a:p>
        </p:txBody>
      </p:sp>
    </p:spTree>
    <p:extLst>
      <p:ext uri="{BB962C8B-B14F-4D97-AF65-F5344CB8AC3E}">
        <p14:creationId xmlns:p14="http://schemas.microsoft.com/office/powerpoint/2010/main" val="277920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A12B8F-52A2-4655-9B8D-EF28BC7C7C04}"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3739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14E150-CB86-4AF0-9283-90197B424D5F}"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326440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14E150-CB86-4AF0-9283-90197B424D5F}"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291207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14E150-CB86-4AF0-9283-90197B424D5F}"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ADA0D36-F987-4197-AC99-E28F336190AF}"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277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14E150-CB86-4AF0-9283-90197B424D5F}"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944124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14E150-CB86-4AF0-9283-90197B424D5F}"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ADA0D36-F987-4197-AC99-E28F336190AF}"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02853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A14E150-CB86-4AF0-9283-90197B424D5F}"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21434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14E150-CB86-4AF0-9283-90197B424D5F}"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338462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14E150-CB86-4AF0-9283-90197B424D5F}"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1438972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htava">
    <p:spTree>
      <p:nvGrpSpPr>
        <p:cNvPr id="1" name=""/>
        <p:cNvGrpSpPr/>
        <p:nvPr/>
      </p:nvGrpSpPr>
      <p:grpSpPr>
        <a:xfrm>
          <a:off x="0" y="0"/>
          <a:ext cx="0" cy="0"/>
          <a:chOff x="0" y="0"/>
          <a:chExt cx="0" cy="0"/>
        </a:xfrm>
      </p:grpSpPr>
      <p:sp>
        <p:nvSpPr>
          <p:cNvPr id="13" name="Slide Number Placeholder 12"/>
          <p:cNvSpPr>
            <a:spLocks noGrp="1"/>
          </p:cNvSpPr>
          <p:nvPr>
            <p:ph type="sldNum" sz="quarter" idx="16"/>
          </p:nvPr>
        </p:nvSpPr>
        <p:spPr>
          <a:xfrm>
            <a:off x="8820472" y="116632"/>
            <a:ext cx="395536" cy="404663"/>
          </a:xfrm>
          <a:prstGeom prst="rect">
            <a:avLst/>
          </a:prstGeom>
        </p:spPr>
        <p:txBody>
          <a:bodyPr/>
          <a:lstStyle>
            <a:lvl1pPr>
              <a:defRPr sz="1200">
                <a:solidFill>
                  <a:schemeClr val="bg1"/>
                </a:solidFill>
                <a:cs typeface="+mn-cs"/>
              </a:defRPr>
            </a:lvl1pPr>
          </a:lstStyle>
          <a:p>
            <a:fld id="{D022A6DD-1C55-46BB-9D13-6EE9CF3BE74F}" type="slidenum">
              <a:rPr lang="en-US" smtClean="0"/>
              <a:pPr/>
              <a:t>‹#›</a:t>
            </a:fld>
            <a:endParaRPr lang="en-US" dirty="0"/>
          </a:p>
        </p:txBody>
      </p:sp>
      <p:sp>
        <p:nvSpPr>
          <p:cNvPr id="14" name="Footer Placeholder 13"/>
          <p:cNvSpPr>
            <a:spLocks noGrp="1"/>
          </p:cNvSpPr>
          <p:nvPr>
            <p:ph type="ftr" sz="quarter" idx="17"/>
          </p:nvPr>
        </p:nvSpPr>
        <p:spPr>
          <a:xfrm>
            <a:off x="5364088" y="188640"/>
            <a:ext cx="2520280" cy="216024"/>
          </a:xfrm>
          <a:prstGeom prst="rect">
            <a:avLst/>
          </a:prstGeom>
        </p:spPr>
        <p:txBody>
          <a:bodyPr/>
          <a:lstStyle>
            <a:lvl1pPr algn="ctr">
              <a:defRPr sz="1100">
                <a:solidFill>
                  <a:schemeClr val="tx1">
                    <a:lumMod val="75000"/>
                    <a:lumOff val="25000"/>
                  </a:schemeClr>
                </a:solidFill>
              </a:defRPr>
            </a:lvl1pPr>
          </a:lstStyle>
          <a:p>
            <a:endParaRPr lang="en-US" dirty="0"/>
          </a:p>
        </p:txBody>
      </p:sp>
      <p:sp>
        <p:nvSpPr>
          <p:cNvPr id="15" name="Title 14"/>
          <p:cNvSpPr>
            <a:spLocks noGrp="1"/>
          </p:cNvSpPr>
          <p:nvPr>
            <p:ph type="title" hasCustomPrompt="1"/>
          </p:nvPr>
        </p:nvSpPr>
        <p:spPr>
          <a:xfrm>
            <a:off x="2267744" y="692696"/>
            <a:ext cx="6696744" cy="504056"/>
          </a:xfrm>
          <a:prstGeom prst="rect">
            <a:avLst/>
          </a:prstGeom>
        </p:spPr>
        <p:txBody>
          <a:bodyPr/>
          <a:lstStyle>
            <a:lvl1pPr algn="justLow" rtl="1">
              <a:defRPr sz="3200">
                <a:solidFill>
                  <a:srgbClr val="003300"/>
                </a:solidFill>
                <a:cs typeface="+mj-cs"/>
              </a:defRPr>
            </a:lvl1pPr>
          </a:lstStyle>
          <a:p>
            <a:r>
              <a:rPr lang="fa-IR" dirty="0"/>
              <a:t>تیتر</a:t>
            </a:r>
            <a:endParaRPr lang="en-US" dirty="0"/>
          </a:p>
        </p:txBody>
      </p:sp>
      <p:sp>
        <p:nvSpPr>
          <p:cNvPr id="16" name="Text Placeholder 16"/>
          <p:cNvSpPr>
            <a:spLocks noGrp="1"/>
          </p:cNvSpPr>
          <p:nvPr>
            <p:ph type="body" sz="quarter" idx="18" hasCustomPrompt="1"/>
          </p:nvPr>
        </p:nvSpPr>
        <p:spPr>
          <a:xfrm>
            <a:off x="251718" y="1556792"/>
            <a:ext cx="8640762" cy="4896544"/>
          </a:xfrm>
          <a:prstGeom prst="rect">
            <a:avLst/>
          </a:prstGeom>
        </p:spPr>
        <p:txBody>
          <a:bodyPr/>
          <a:lstStyle>
            <a:lvl1pPr algn="justLow" rtl="1">
              <a:defRPr/>
            </a:lvl1pPr>
            <a:lvl2pPr algn="justLow" rtl="1">
              <a:buNone/>
              <a:defRPr/>
            </a:lvl2pPr>
            <a:lvl3pPr algn="justLow" rtl="1">
              <a:defRPr/>
            </a:lvl3pPr>
            <a:lvl4pPr algn="justLow" rtl="1">
              <a:defRPr/>
            </a:lvl4pPr>
            <a:lvl5pPr algn="justLow" rtl="1">
              <a:defRPr/>
            </a:lvl5pPr>
          </a:lstStyle>
          <a:p>
            <a:pPr lvl="0"/>
            <a:r>
              <a:rPr lang="fa-IR" dirty="0"/>
              <a:t>متن و شکل</a:t>
            </a:r>
            <a:endParaRPr lang="en-US" dirty="0"/>
          </a:p>
          <a:p>
            <a:pPr lvl="1"/>
            <a:endParaRPr lang="en-US" dirty="0"/>
          </a:p>
        </p:txBody>
      </p:sp>
    </p:spTree>
    <p:extLst>
      <p:ext uri="{BB962C8B-B14F-4D97-AF65-F5344CB8AC3E}">
        <p14:creationId xmlns:p14="http://schemas.microsoft.com/office/powerpoint/2010/main" val="85089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14E150-CB86-4AF0-9283-90197B424D5F}"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402688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14E150-CB86-4AF0-9283-90197B424D5F}"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273706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14E150-CB86-4AF0-9283-90197B424D5F}"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425852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14E150-CB86-4AF0-9283-90197B424D5F}" type="datetimeFigureOut">
              <a:rPr lang="en-US" smtClean="0"/>
              <a:pPr/>
              <a:t>8/24/2021</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342765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14E150-CB86-4AF0-9283-90197B424D5F}" type="datetimeFigureOut">
              <a:rPr lang="en-US" smtClean="0"/>
              <a:pPr/>
              <a:t>8/24/2021</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308654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4E150-CB86-4AF0-9283-90197B424D5F}" type="datetimeFigureOut">
              <a:rPr lang="en-US" smtClean="0"/>
              <a:pPr/>
              <a:t>8/24/2021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242233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14E150-CB86-4AF0-9283-90197B424D5F}"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214527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14E150-CB86-4AF0-9283-90197B424D5F}"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ADA0D36-F987-4197-AC99-E28F336190AF}" type="slidenum">
              <a:rPr lang="en-US" smtClean="0"/>
              <a:pPr/>
              <a:t>‹#›</a:t>
            </a:fld>
            <a:endParaRPr lang="en-US"/>
          </a:p>
        </p:txBody>
      </p:sp>
    </p:spTree>
    <p:extLst>
      <p:ext uri="{BB962C8B-B14F-4D97-AF65-F5344CB8AC3E}">
        <p14:creationId xmlns:p14="http://schemas.microsoft.com/office/powerpoint/2010/main" val="314953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A14E150-CB86-4AF0-9283-90197B424D5F}" type="datetimeFigureOut">
              <a:rPr lang="en-US" smtClean="0"/>
              <a:pPr/>
              <a:t>8/24/2021</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ADA0D36-F987-4197-AC99-E28F336190AF}" type="slidenum">
              <a:rPr lang="en-US" smtClean="0"/>
              <a:pPr/>
              <a:t>‹#›</a:t>
            </a:fld>
            <a:endParaRPr lang="en-US"/>
          </a:p>
        </p:txBody>
      </p:sp>
    </p:spTree>
    <p:extLst>
      <p:ext uri="{BB962C8B-B14F-4D97-AF65-F5344CB8AC3E}">
        <p14:creationId xmlns:p14="http://schemas.microsoft.com/office/powerpoint/2010/main" val="24549973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22A6DD-1C55-46BB-9D13-6EE9CF3BE74F}" type="slidenum">
              <a:rPr kumimoji="0" lang="en-US" sz="12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Text Placeholder 4"/>
          <p:cNvSpPr>
            <a:spLocks noGrp="1"/>
          </p:cNvSpPr>
          <p:nvPr>
            <p:ph type="body" sz="quarter" idx="18"/>
          </p:nvPr>
        </p:nvSpPr>
        <p:spPr/>
        <p:txBody>
          <a:bodyPr/>
          <a:lstStyle/>
          <a:p>
            <a:pPr marL="0" indent="0">
              <a:buNone/>
            </a:pPr>
            <a:endParaRPr lang="en-US" dirty="0">
              <a:latin typeface="Besmellah 5" pitchFamily="2" charset="0"/>
            </a:endParaRPr>
          </a:p>
          <a:p>
            <a:pPr marL="0" indent="0">
              <a:buNone/>
            </a:pPr>
            <a:endParaRPr lang="en-US" dirty="0">
              <a:latin typeface="Besmellah 4 " pitchFamily="2" charset="0"/>
            </a:endParaRPr>
          </a:p>
          <a:p>
            <a:pPr marL="0" indent="0">
              <a:buNone/>
            </a:pPr>
            <a:endParaRPr lang="en-US" dirty="0">
              <a:latin typeface="Besmellah 5" pitchFamily="2" charset="0"/>
            </a:endParaRPr>
          </a:p>
          <a:p>
            <a:pPr marL="0" indent="0">
              <a:buNone/>
            </a:pPr>
            <a:r>
              <a:rPr lang="en-US" dirty="0">
                <a:latin typeface="Besmellah 5" pitchFamily="2" charset="0"/>
              </a:rPr>
              <a:t>                                  </a:t>
            </a:r>
          </a:p>
        </p:txBody>
      </p:sp>
      <p:pic>
        <p:nvPicPr>
          <p:cNvPr id="6" name="Picture 5">
            <a:extLst>
              <a:ext uri="{FF2B5EF4-FFF2-40B4-BE49-F238E27FC236}">
                <a16:creationId xmlns:a16="http://schemas.microsoft.com/office/drawing/2014/main" id="{5499E8D0-F36D-426B-B15C-9AC824FB0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968" y="521295"/>
            <a:ext cx="6230063" cy="5257800"/>
          </a:xfrm>
          <a:prstGeom prst="ellipse">
            <a:avLst/>
          </a:prstGeom>
          <a:ln>
            <a:noFill/>
          </a:ln>
          <a:effectLst>
            <a:softEdge rad="112500"/>
          </a:effectLst>
        </p:spPr>
      </p:pic>
    </p:spTree>
    <p:extLst>
      <p:ext uri="{BB962C8B-B14F-4D97-AF65-F5344CB8AC3E}">
        <p14:creationId xmlns:p14="http://schemas.microsoft.com/office/powerpoint/2010/main" val="244445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7430185" cy="3777622"/>
          </a:xfrm>
        </p:spPr>
        <p:txBody>
          <a:bodyPr vert="horz" lIns="91440" tIns="45720" rIns="91440" bIns="45720" rtlCol="0">
            <a:noAutofit/>
          </a:bodyPr>
          <a:lstStyle/>
          <a:p>
            <a:pPr marL="0" indent="0" algn="just" rtl="1">
              <a:lnSpc>
                <a:spcPct val="150000"/>
              </a:lnSpc>
              <a:buNone/>
            </a:pPr>
            <a:r>
              <a:rPr lang="fa-IR" sz="1600" dirty="0">
                <a:cs typeface="B Nazanin" pitchFamily="2" charset="-78"/>
              </a:rPr>
              <a:t>جمعیت میلیونی سازمان های وابسته به دولت و عدم کارایی آن سازمان ها همواره مورد انتقاد بوده و مدیران و کارکنان می بایست به ارزش پویایی فردی و سازمانی بیش از بیش توجه کنند.</a:t>
            </a:r>
          </a:p>
          <a:p>
            <a:pPr algn="just" rtl="1">
              <a:lnSpc>
                <a:spcPct val="150000"/>
              </a:lnSpc>
              <a:buFont typeface="Wingdings" pitchFamily="2" charset="2"/>
              <a:buChar char="q"/>
            </a:pPr>
            <a:r>
              <a:rPr lang="fa-IR" sz="1600" dirty="0">
                <a:cs typeface="B Nazanin" pitchFamily="2" charset="-78"/>
              </a:rPr>
              <a:t>در فصل چهاردهم و فصل پایانی پس از تذکر به انجام کار گروهی و توجه به بازده مناسب این نوع فعالیت به موضوع تحول سازمانی اشاره دارد . و اینکه حتی سازمانی با راندمانی مناسب اگر نگاه تحول گرا بر آن نباشد می تواند روزی به یک سازمان راکد و تنبل تبدیل شود .</a:t>
            </a:r>
          </a:p>
          <a:p>
            <a:pPr marL="0" indent="0" algn="just" rtl="1">
              <a:lnSpc>
                <a:spcPct val="150000"/>
              </a:lnSpc>
              <a:buNone/>
            </a:pPr>
            <a:r>
              <a:rPr lang="fa-IR" sz="1600" dirty="0">
                <a:cs typeface="B Nazanin" pitchFamily="2" charset="-78"/>
              </a:rPr>
              <a:t>لذا نگاه تحولی لازم و می بایست توسط مدیران در بخش های مختلف مورد توجه قرار گیرد. وجود ظرفیت های متعدد اطلاعاتی از عملکرد های سازمان های مشابه یکی از همین راه ها می باشد که قطعا می تواند الگوی خوبی در  ارتقاء سازمان ایجاد نماید .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838200"/>
            <a:ext cx="7277785" cy="4800600"/>
          </a:xfrm>
        </p:spPr>
        <p:txBody>
          <a:bodyPr>
            <a:normAutofit/>
          </a:bodyPr>
          <a:lstStyle/>
          <a:p>
            <a:pPr algn="r" rtl="1">
              <a:lnSpc>
                <a:spcPct val="200000"/>
              </a:lnSpc>
              <a:buFont typeface="Wingdings" panose="05000000000000000000" pitchFamily="2" charset="2"/>
              <a:buChar char="q"/>
            </a:pPr>
            <a:r>
              <a:rPr lang="fa-IR" sz="2800" dirty="0">
                <a:cs typeface="B Titr" panose="00000700000000000000" pitchFamily="2" charset="-78"/>
              </a:rPr>
              <a:t>ممانعت از ارضای نیاز</a:t>
            </a:r>
          </a:p>
          <a:p>
            <a:pPr algn="justLow" rtl="1">
              <a:lnSpc>
                <a:spcPct val="200000"/>
              </a:lnSpc>
              <a:buFont typeface="Wingdings" panose="05000000000000000000" pitchFamily="2" charset="2"/>
              <a:buChar char="v"/>
            </a:pPr>
            <a:r>
              <a:rPr lang="fa-IR" dirty="0">
                <a:cs typeface="B Nazanin" panose="00000400000000000000" pitchFamily="2" charset="-78"/>
              </a:rPr>
              <a:t>هنگامی که ارضای نیاز شدید با مانعی روبرو شود گاهی به طور موقت از شدت آن کاسته می شود و محرک رفتار نخواهد بود. ولی این کاهش همیشه ابتدا به ساکن پیش نمی آید بلکه شخصی که با مانع روبروست دست به رفتار تفوقی خواهد زد. این رفتار برای غلبه بر مانع از طریق سعی و خطاست. آدمی ممکن است انواع رفتارها را بیازماید تا رفتاری بیابد که تحقق هدف او را میسر سازد یا نقش و فشار ناشی از آن مانع را کم کند.</a:t>
            </a:r>
          </a:p>
        </p:txBody>
      </p:sp>
    </p:spTree>
    <p:extLst>
      <p:ext uri="{BB962C8B-B14F-4D97-AF65-F5344CB8AC3E}">
        <p14:creationId xmlns:p14="http://schemas.microsoft.com/office/powerpoint/2010/main" val="17860843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0927"/>
            <a:ext cx="8229600" cy="4389120"/>
          </a:xfrm>
        </p:spPr>
        <p:txBody>
          <a:bodyPr/>
          <a:lstStyle/>
          <a:p>
            <a:pPr algn="r" rtl="1">
              <a:buFont typeface="Wingdings" panose="05000000000000000000" pitchFamily="2" charset="2"/>
              <a:buChar char="q"/>
            </a:pPr>
            <a:r>
              <a:rPr lang="fa-IR" sz="2800" dirty="0">
                <a:cs typeface="B Titr" panose="00000700000000000000" pitchFamily="2" charset="-78"/>
              </a:rPr>
              <a:t>نمودار رفتار تفوقی برای غلبه بر مانع</a:t>
            </a:r>
          </a:p>
          <a:p>
            <a:endParaRPr lang="fa-IR" dirty="0"/>
          </a:p>
        </p:txBody>
      </p:sp>
      <p:pic>
        <p:nvPicPr>
          <p:cNvPr id="4" name="Picture 3"/>
          <p:cNvPicPr>
            <a:picLocks noChangeAspect="1"/>
          </p:cNvPicPr>
          <p:nvPr/>
        </p:nvPicPr>
        <p:blipFill>
          <a:blip r:embed="rId2" cstate="print"/>
          <a:stretch>
            <a:fillRect/>
          </a:stretch>
        </p:blipFill>
        <p:spPr>
          <a:xfrm>
            <a:off x="566670" y="1571221"/>
            <a:ext cx="8120130" cy="5157989"/>
          </a:xfrm>
          <a:prstGeom prst="rect">
            <a:avLst/>
          </a:prstGeom>
        </p:spPr>
      </p:pic>
    </p:spTree>
    <p:extLst>
      <p:ext uri="{BB962C8B-B14F-4D97-AF65-F5344CB8AC3E}">
        <p14:creationId xmlns:p14="http://schemas.microsoft.com/office/powerpoint/2010/main" val="225670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55" y="533400"/>
            <a:ext cx="8229600" cy="1143000"/>
          </a:xfrm>
        </p:spPr>
        <p:txBody>
          <a:bodyPr>
            <a:normAutofit/>
          </a:bodyPr>
          <a:lstStyle/>
          <a:p>
            <a:pPr marL="685800" indent="-685800" algn="r" rtl="1">
              <a:buFont typeface="Wingdings" panose="05000000000000000000" pitchFamily="2" charset="2"/>
              <a:buChar char="q"/>
            </a:pPr>
            <a:r>
              <a:rPr lang="fa-IR" sz="2800" dirty="0">
                <a:solidFill>
                  <a:schemeClr val="tx1"/>
                </a:solidFill>
                <a:cs typeface="B Titr" panose="00000700000000000000" pitchFamily="2" charset="-78"/>
              </a:rPr>
              <a:t>الگوهای رفتار انگیزشی عادی</a:t>
            </a:r>
          </a:p>
        </p:txBody>
      </p:sp>
      <p:pic>
        <p:nvPicPr>
          <p:cNvPr id="4" name="Content Placeholder 3"/>
          <p:cNvPicPr>
            <a:picLocks noGrp="1" noChangeAspect="1"/>
          </p:cNvPicPr>
          <p:nvPr>
            <p:ph idx="1"/>
          </p:nvPr>
        </p:nvPicPr>
        <p:blipFill>
          <a:blip r:embed="rId2" cstate="print"/>
          <a:stretch>
            <a:fillRect/>
          </a:stretch>
        </p:blipFill>
        <p:spPr>
          <a:xfrm>
            <a:off x="335426" y="1525115"/>
            <a:ext cx="8351373" cy="4987976"/>
          </a:xfrm>
          <a:prstGeom prst="rect">
            <a:avLst/>
          </a:prstGeom>
        </p:spPr>
      </p:pic>
    </p:spTree>
    <p:extLst>
      <p:ext uri="{BB962C8B-B14F-4D97-AF65-F5344CB8AC3E}">
        <p14:creationId xmlns:p14="http://schemas.microsoft.com/office/powerpoint/2010/main" val="17862171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7279"/>
            <a:ext cx="8229600" cy="5397321"/>
          </a:xfrm>
        </p:spPr>
        <p:txBody>
          <a:bodyPr>
            <a:normAutofit/>
          </a:bodyPr>
          <a:lstStyle/>
          <a:p>
            <a:pPr algn="justLow" rtl="1">
              <a:lnSpc>
                <a:spcPct val="150000"/>
              </a:lnSpc>
              <a:buFont typeface="Wingdings" panose="05000000000000000000" pitchFamily="2" charset="2"/>
              <a:buChar char="q"/>
            </a:pPr>
            <a:r>
              <a:rPr lang="fa-IR" sz="2800" dirty="0">
                <a:cs typeface="B Titr" panose="00000700000000000000" pitchFamily="2" charset="-78"/>
              </a:rPr>
              <a:t>عجز یا ناکامی و رفتارهای غیرمنطقی ناشی از آن</a:t>
            </a:r>
          </a:p>
          <a:p>
            <a:pPr algn="justLow" rtl="1">
              <a:lnSpc>
                <a:spcPct val="150000"/>
              </a:lnSpc>
              <a:buFont typeface="Wingdings" panose="05000000000000000000" pitchFamily="2" charset="2"/>
              <a:buChar char="v"/>
            </a:pPr>
            <a:r>
              <a:rPr lang="fa-IR" dirty="0">
                <a:cs typeface="B Nazanin" panose="00000400000000000000" pitchFamily="2" charset="-78"/>
              </a:rPr>
              <a:t>ناکامی حاصل عدم ارضای نیاز شدید برای مدت طولانی است. رفتارهای غیرمنطقی ناشی از حالت ناکامی عبارت اند از:</a:t>
            </a:r>
          </a:p>
          <a:p>
            <a:pPr algn="justLow" rtl="1">
              <a:lnSpc>
                <a:spcPct val="150000"/>
              </a:lnSpc>
              <a:buFont typeface="Wingdings" panose="05000000000000000000" pitchFamily="2" charset="2"/>
              <a:buChar char="§"/>
            </a:pPr>
            <a:r>
              <a:rPr lang="fa-IR" dirty="0">
                <a:cs typeface="B Nazanin" panose="00000400000000000000" pitchFamily="2" charset="-78"/>
              </a:rPr>
              <a:t>1. پرخاشگری</a:t>
            </a:r>
          </a:p>
          <a:p>
            <a:pPr algn="justLow" rtl="1">
              <a:lnSpc>
                <a:spcPct val="150000"/>
              </a:lnSpc>
              <a:buFont typeface="Wingdings" panose="05000000000000000000" pitchFamily="2" charset="2"/>
              <a:buChar char="§"/>
            </a:pPr>
            <a:r>
              <a:rPr lang="fa-IR" dirty="0">
                <a:cs typeface="B Nazanin" panose="00000400000000000000" pitchFamily="2" charset="-78"/>
              </a:rPr>
              <a:t>2. دلیل تراشی</a:t>
            </a:r>
          </a:p>
          <a:p>
            <a:pPr algn="justLow" rtl="1">
              <a:lnSpc>
                <a:spcPct val="150000"/>
              </a:lnSpc>
              <a:buFont typeface="Wingdings" panose="05000000000000000000" pitchFamily="2" charset="2"/>
              <a:buChar char="§"/>
            </a:pPr>
            <a:r>
              <a:rPr lang="fa-IR" dirty="0">
                <a:cs typeface="B Nazanin" panose="00000400000000000000" pitchFamily="2" charset="-78"/>
              </a:rPr>
              <a:t>3. برگشت به گذشته یا رفتار واپسگرایانه</a:t>
            </a:r>
          </a:p>
          <a:p>
            <a:pPr algn="justLow" rtl="1">
              <a:lnSpc>
                <a:spcPct val="150000"/>
              </a:lnSpc>
              <a:buFont typeface="Wingdings" panose="05000000000000000000" pitchFamily="2" charset="2"/>
              <a:buChar char="§"/>
            </a:pPr>
            <a:r>
              <a:rPr lang="fa-IR" dirty="0">
                <a:cs typeface="B Nazanin" panose="00000400000000000000" pitchFamily="2" charset="-78"/>
              </a:rPr>
              <a:t>4. تثبیت یا خوگرفتگی</a:t>
            </a:r>
          </a:p>
          <a:p>
            <a:pPr algn="justLow" rtl="1">
              <a:lnSpc>
                <a:spcPct val="150000"/>
              </a:lnSpc>
              <a:buFont typeface="Wingdings" panose="05000000000000000000" pitchFamily="2" charset="2"/>
              <a:buChar char="§"/>
            </a:pPr>
            <a:r>
              <a:rPr lang="fa-IR" dirty="0">
                <a:cs typeface="B Nazanin" panose="00000400000000000000" pitchFamily="2" charset="-78"/>
              </a:rPr>
              <a:t>5. تسلیم، لاقیدی یا بی تفاوتی</a:t>
            </a:r>
          </a:p>
          <a:p>
            <a:pPr algn="r" rtl="1"/>
            <a:endParaRPr lang="fa-IR" dirty="0"/>
          </a:p>
        </p:txBody>
      </p:sp>
    </p:spTree>
    <p:extLst>
      <p:ext uri="{BB962C8B-B14F-4D97-AF65-F5344CB8AC3E}">
        <p14:creationId xmlns:p14="http://schemas.microsoft.com/office/powerpoint/2010/main" val="38880199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838200"/>
            <a:ext cx="6820585" cy="3777622"/>
          </a:xfrm>
        </p:spPr>
        <p:txBody>
          <a:bodyPr/>
          <a:lstStyle/>
          <a:p>
            <a:pPr algn="r" rtl="1">
              <a:lnSpc>
                <a:spcPct val="200000"/>
              </a:lnSpc>
              <a:buFont typeface="Wingdings" panose="05000000000000000000" pitchFamily="2" charset="2"/>
              <a:buChar char="q"/>
            </a:pPr>
            <a:r>
              <a:rPr lang="fa-IR" dirty="0">
                <a:cs typeface="B Titr" panose="00000700000000000000" pitchFamily="2" charset="-78"/>
              </a:rPr>
              <a:t>افزایش شدت انگیزه</a:t>
            </a:r>
          </a:p>
          <a:p>
            <a:pPr algn="justLow" rtl="1">
              <a:lnSpc>
                <a:spcPct val="200000"/>
              </a:lnSpc>
              <a:buFont typeface="Wingdings" panose="05000000000000000000" pitchFamily="2" charset="2"/>
              <a:buChar char="v"/>
            </a:pPr>
            <a:r>
              <a:rPr lang="fa-IR" dirty="0">
                <a:cs typeface="B Nazanin" panose="00000400000000000000" pitchFamily="2" charset="-78"/>
              </a:rPr>
              <a:t>اگر شدت یک نیاز به حدی افزایش یابد که به صورت شدیدترین نیاز درآید میتواند رفتار را تغییر دهد. برخی از نیازها معمولاً به شکل الگوی تناوبی (چرخه سینوسی) بروز می کند. برای مثال نیاز به غذا صرف نظر از اینکه در لحظه معینی چقدر ارضا شده باشد، دوباره پس از مدتی احساس خواهد شد. فاصله میان دو اوج شدت نیاز به محیط بستگی دارد.</a:t>
            </a:r>
          </a:p>
        </p:txBody>
      </p:sp>
    </p:spTree>
    <p:extLst>
      <p:ext uri="{BB962C8B-B14F-4D97-AF65-F5344CB8AC3E}">
        <p14:creationId xmlns:p14="http://schemas.microsoft.com/office/powerpoint/2010/main" val="19230812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6975"/>
            <a:ext cx="8229600" cy="4907923"/>
          </a:xfrm>
        </p:spPr>
        <p:txBody>
          <a:bodyPr/>
          <a:lstStyle/>
          <a:p>
            <a:pPr algn="r" rtl="1">
              <a:buFont typeface="Wingdings" panose="05000000000000000000" pitchFamily="2" charset="2"/>
              <a:buChar char="q"/>
            </a:pPr>
            <a:r>
              <a:rPr lang="fa-IR" sz="2800" dirty="0">
                <a:cs typeface="B Titr" panose="00000700000000000000" pitchFamily="2" charset="-78"/>
              </a:rPr>
              <a:t>نیازهای چندگانه</a:t>
            </a:r>
          </a:p>
          <a:p>
            <a:endParaRPr lang="fa-IR" dirty="0"/>
          </a:p>
        </p:txBody>
      </p:sp>
      <p:pic>
        <p:nvPicPr>
          <p:cNvPr id="4" name="Picture 3"/>
          <p:cNvPicPr>
            <a:picLocks noChangeAspect="1"/>
          </p:cNvPicPr>
          <p:nvPr/>
        </p:nvPicPr>
        <p:blipFill>
          <a:blip r:embed="rId2" cstate="print"/>
          <a:stretch>
            <a:fillRect/>
          </a:stretch>
        </p:blipFill>
        <p:spPr>
          <a:xfrm>
            <a:off x="656823" y="1429554"/>
            <a:ext cx="7563715" cy="4964159"/>
          </a:xfrm>
          <a:prstGeom prst="rect">
            <a:avLst/>
          </a:prstGeom>
        </p:spPr>
      </p:pic>
    </p:spTree>
    <p:extLst>
      <p:ext uri="{BB962C8B-B14F-4D97-AF65-F5344CB8AC3E}">
        <p14:creationId xmlns:p14="http://schemas.microsoft.com/office/powerpoint/2010/main" val="40552929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353985" cy="4724400"/>
          </a:xfrm>
        </p:spPr>
        <p:txBody>
          <a:bodyPr/>
          <a:lstStyle/>
          <a:p>
            <a:pPr algn="r" rtl="1">
              <a:lnSpc>
                <a:spcPct val="200000"/>
              </a:lnSpc>
              <a:buFont typeface="Wingdings" panose="05000000000000000000" pitchFamily="2" charset="2"/>
              <a:buChar char="q"/>
            </a:pPr>
            <a:r>
              <a:rPr lang="fa-IR" sz="2800" dirty="0">
                <a:cs typeface="B Titr" panose="00000700000000000000" pitchFamily="2" charset="-78"/>
              </a:rPr>
              <a:t>طبقه بندی هدفها</a:t>
            </a:r>
          </a:p>
          <a:p>
            <a:pPr algn="justLow" rtl="1">
              <a:lnSpc>
                <a:spcPct val="200000"/>
              </a:lnSpc>
              <a:buFont typeface="Wingdings" panose="05000000000000000000" pitchFamily="2" charset="2"/>
              <a:buChar char="v"/>
            </a:pPr>
            <a:r>
              <a:rPr lang="fa-IR" b="1" dirty="0"/>
              <a:t>1</a:t>
            </a:r>
            <a:r>
              <a:rPr lang="fa-IR" b="1" dirty="0">
                <a:cs typeface="B Nazanin" panose="00000400000000000000" pitchFamily="2" charset="-78"/>
              </a:rPr>
              <a:t>. فعالیتهای در جهت هدف: </a:t>
            </a:r>
            <a:r>
              <a:rPr lang="fa-IR" dirty="0">
                <a:cs typeface="B Nazanin" panose="00000400000000000000" pitchFamily="2" charset="-78"/>
              </a:rPr>
              <a:t>بخشی از فعالیتها را که برای دستیابی به هدفی برانگیخته می شود فعالیتهای در جهت هدف گویند. این دسته از فعالیتها نه تنها از شدت نیاز نمی کاهند، بلکه آن را نیز تشدید می کنند.</a:t>
            </a:r>
          </a:p>
          <a:p>
            <a:pPr algn="justLow" rtl="1">
              <a:lnSpc>
                <a:spcPct val="200000"/>
              </a:lnSpc>
              <a:buFont typeface="Wingdings" panose="05000000000000000000" pitchFamily="2" charset="2"/>
              <a:buChar char="v"/>
            </a:pPr>
            <a:r>
              <a:rPr lang="fa-IR" b="1" dirty="0">
                <a:cs typeface="B Nazanin" panose="00000400000000000000" pitchFamily="2" charset="-78"/>
              </a:rPr>
              <a:t>فعالیتهای هدف: </a:t>
            </a:r>
            <a:r>
              <a:rPr lang="fa-IR" dirty="0">
                <a:cs typeface="B Nazanin" panose="00000400000000000000" pitchFamily="2" charset="-78"/>
              </a:rPr>
              <a:t>بخشی از فعالیتها را که به طور مستقیم با ارضای نیاز سروکار دارد فعالیتهای هدف می نامند مانند خوردن غذا یا نوشیدن آب.</a:t>
            </a:r>
          </a:p>
          <a:p>
            <a:pPr algn="r" rtl="1">
              <a:lnSpc>
                <a:spcPct val="200000"/>
              </a:lnSpc>
            </a:pPr>
            <a:endParaRPr lang="fa-IR" dirty="0"/>
          </a:p>
        </p:txBody>
      </p:sp>
    </p:spTree>
    <p:extLst>
      <p:ext uri="{BB962C8B-B14F-4D97-AF65-F5344CB8AC3E}">
        <p14:creationId xmlns:p14="http://schemas.microsoft.com/office/powerpoint/2010/main" val="3227401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8800" y="656731"/>
            <a:ext cx="6591985" cy="1228675"/>
          </a:xfrm>
        </p:spPr>
        <p:txBody>
          <a:bodyPr>
            <a:normAutofit/>
          </a:bodyPr>
          <a:lstStyle/>
          <a:p>
            <a:pPr algn="r" rtl="1">
              <a:buFont typeface="Wingdings" panose="05000000000000000000" pitchFamily="2" charset="2"/>
              <a:buChar char="q"/>
            </a:pPr>
            <a:r>
              <a:rPr lang="fa-IR" sz="2800" dirty="0">
                <a:cs typeface="B Titr" panose="00000700000000000000" pitchFamily="2" charset="-78"/>
              </a:rPr>
              <a:t>وضعیت انگیزشی</a:t>
            </a:r>
          </a:p>
          <a:p>
            <a:pPr marL="0" indent="0" algn="r" rtl="1">
              <a:buNone/>
            </a:pPr>
            <a:r>
              <a:rPr lang="fa-IR" sz="2000" dirty="0">
                <a:latin typeface="Bnazanin"/>
                <a:cs typeface="B Titr" panose="00000700000000000000" pitchFamily="2" charset="-78"/>
              </a:rPr>
              <a:t>همواره انگیزه ها یا نیاز های آکادمی در جهت کسب هدفی است</a:t>
            </a:r>
          </a:p>
          <a:p>
            <a:endParaRPr lang="fa-IR" sz="2800" dirty="0"/>
          </a:p>
          <a:p>
            <a:endParaRPr lang="fa-IR" sz="2800" dirty="0"/>
          </a:p>
        </p:txBody>
      </p:sp>
      <p:sp>
        <p:nvSpPr>
          <p:cNvPr id="6" name="Content Placeholder 2"/>
          <p:cNvSpPr txBox="1">
            <a:spLocks/>
          </p:cNvSpPr>
          <p:nvPr/>
        </p:nvSpPr>
        <p:spPr>
          <a:xfrm>
            <a:off x="457200" y="1072595"/>
            <a:ext cx="8229600" cy="4389120"/>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fa-IR" dirty="0"/>
          </a:p>
          <a:p>
            <a:endParaRPr lang="fa-IR" dirty="0"/>
          </a:p>
        </p:txBody>
      </p:sp>
      <p:sp>
        <p:nvSpPr>
          <p:cNvPr id="7" name="Rectangle 6"/>
          <p:cNvSpPr/>
          <p:nvPr/>
        </p:nvSpPr>
        <p:spPr>
          <a:xfrm>
            <a:off x="481280" y="2685251"/>
            <a:ext cx="7714443" cy="3670481"/>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8" name="Rectangle 7"/>
          <p:cNvSpPr/>
          <p:nvPr/>
        </p:nvSpPr>
        <p:spPr>
          <a:xfrm>
            <a:off x="5941517" y="3505200"/>
            <a:ext cx="1635615" cy="75985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انگیزه یا نیاز</a:t>
            </a:r>
          </a:p>
        </p:txBody>
      </p:sp>
      <p:sp>
        <p:nvSpPr>
          <p:cNvPr id="9" name="Rectangle 8"/>
          <p:cNvSpPr/>
          <p:nvPr/>
        </p:nvSpPr>
        <p:spPr>
          <a:xfrm>
            <a:off x="5937161" y="4977820"/>
            <a:ext cx="1635615" cy="75985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Titr" panose="00000700000000000000" pitchFamily="2" charset="-78"/>
              </a:rPr>
              <a:t>هدف یا محرک خارجی</a:t>
            </a:r>
          </a:p>
        </p:txBody>
      </p:sp>
      <p:cxnSp>
        <p:nvCxnSpPr>
          <p:cNvPr id="10" name="Straight Arrow Connector 9"/>
          <p:cNvCxnSpPr>
            <a:cxnSpLocks/>
          </p:cNvCxnSpPr>
          <p:nvPr/>
        </p:nvCxnSpPr>
        <p:spPr>
          <a:xfrm>
            <a:off x="7162800" y="4339108"/>
            <a:ext cx="0" cy="6203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cxnSpLocks/>
          </p:cNvCxnSpPr>
          <p:nvPr/>
        </p:nvCxnSpPr>
        <p:spPr>
          <a:xfrm flipV="1">
            <a:off x="6248400" y="4315688"/>
            <a:ext cx="0" cy="6070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Connector 11"/>
          <p:cNvCxnSpPr>
            <a:cxnSpLocks/>
          </p:cNvCxnSpPr>
          <p:nvPr/>
        </p:nvCxnSpPr>
        <p:spPr>
          <a:xfrm flipH="1">
            <a:off x="2783443" y="3929301"/>
            <a:ext cx="306944" cy="1"/>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flipV="1">
            <a:off x="5587279" y="5353324"/>
            <a:ext cx="349882" cy="1"/>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587279" y="3885130"/>
            <a:ext cx="0" cy="1468194"/>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Arrow Connector 14"/>
          <p:cNvCxnSpPr>
            <a:cxnSpLocks/>
            <a:endCxn id="16" idx="3"/>
          </p:cNvCxnSpPr>
          <p:nvPr/>
        </p:nvCxnSpPr>
        <p:spPr>
          <a:xfrm flipH="1">
            <a:off x="4874471" y="4619227"/>
            <a:ext cx="7128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3844153" y="4335891"/>
            <a:ext cx="1030318" cy="566671"/>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رفتار</a:t>
            </a:r>
          </a:p>
        </p:txBody>
      </p:sp>
      <p:sp>
        <p:nvSpPr>
          <p:cNvPr id="18" name="Rectangle 17"/>
          <p:cNvSpPr/>
          <p:nvPr/>
        </p:nvSpPr>
        <p:spPr>
          <a:xfrm>
            <a:off x="1088074" y="5017566"/>
            <a:ext cx="1635615" cy="75985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فعالیتهای هدف</a:t>
            </a:r>
          </a:p>
        </p:txBody>
      </p:sp>
      <p:sp>
        <p:nvSpPr>
          <p:cNvPr id="19" name="Rectangle 18"/>
          <p:cNvSpPr/>
          <p:nvPr/>
        </p:nvSpPr>
        <p:spPr>
          <a:xfrm>
            <a:off x="1156950" y="3541688"/>
            <a:ext cx="1635615" cy="75985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فعالیتهای در جهت هدف</a:t>
            </a:r>
          </a:p>
        </p:txBody>
      </p:sp>
      <p:cxnSp>
        <p:nvCxnSpPr>
          <p:cNvPr id="25" name="Straight Arrow Connector 24"/>
          <p:cNvCxnSpPr>
            <a:cxnSpLocks/>
          </p:cNvCxnSpPr>
          <p:nvPr/>
        </p:nvCxnSpPr>
        <p:spPr>
          <a:xfrm flipH="1">
            <a:off x="3075725" y="4649272"/>
            <a:ext cx="7662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3090387" y="3929301"/>
            <a:ext cx="0" cy="1468194"/>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H="1" flipV="1">
            <a:off x="2725843" y="5397495"/>
            <a:ext cx="349882" cy="1"/>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H="1" flipV="1">
            <a:off x="5587279" y="3885129"/>
            <a:ext cx="349882" cy="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593206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1377163" y="644381"/>
            <a:ext cx="7356660" cy="1241395"/>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q"/>
            </a:pPr>
            <a:r>
              <a:rPr lang="fa-IR" sz="2800" dirty="0">
                <a:cs typeface="B Titr" panose="00000700000000000000" pitchFamily="2" charset="-78"/>
              </a:rPr>
              <a:t>بکارگیری محرک ملموس در وضعیت انگیزشی</a:t>
            </a:r>
          </a:p>
          <a:p>
            <a:pPr marL="0" indent="0">
              <a:buNone/>
            </a:pPr>
            <a:r>
              <a:rPr lang="fa-IR" sz="2000" dirty="0">
                <a:cs typeface="B Titr" panose="00000700000000000000" pitchFamily="2" charset="-78"/>
              </a:rPr>
              <a:t>شدید ترین انگیزه ها یا نیاز ها باعث فعالیت هایی می شوند که در جهت هدف یا فعالیت هدف ختم می شود . </a:t>
            </a:r>
            <a:endParaRPr lang="fa-IR" sz="2000" dirty="0"/>
          </a:p>
        </p:txBody>
      </p:sp>
      <p:sp>
        <p:nvSpPr>
          <p:cNvPr id="5" name="Content Placeholder 2"/>
          <p:cNvSpPr txBox="1">
            <a:spLocks/>
          </p:cNvSpPr>
          <p:nvPr/>
        </p:nvSpPr>
        <p:spPr>
          <a:xfrm>
            <a:off x="457200" y="1072595"/>
            <a:ext cx="8229600" cy="4389120"/>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fa-IR" dirty="0"/>
          </a:p>
          <a:p>
            <a:endParaRPr lang="fa-IR" dirty="0"/>
          </a:p>
        </p:txBody>
      </p:sp>
      <p:sp>
        <p:nvSpPr>
          <p:cNvPr id="6" name="Rectangle 5"/>
          <p:cNvSpPr/>
          <p:nvPr/>
        </p:nvSpPr>
        <p:spPr>
          <a:xfrm>
            <a:off x="457200" y="2143256"/>
            <a:ext cx="7714443" cy="3670481"/>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6183445" y="2505589"/>
            <a:ext cx="1635615" cy="75985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نیاز (گرسنگی)</a:t>
            </a:r>
          </a:p>
        </p:txBody>
      </p:sp>
      <p:sp>
        <p:nvSpPr>
          <p:cNvPr id="8" name="Rectangle 7"/>
          <p:cNvSpPr/>
          <p:nvPr/>
        </p:nvSpPr>
        <p:spPr>
          <a:xfrm>
            <a:off x="6183445" y="4131601"/>
            <a:ext cx="1635615" cy="75985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هدف (غذا برای رفع گرسنگی)</a:t>
            </a:r>
          </a:p>
        </p:txBody>
      </p:sp>
      <p:cxnSp>
        <p:nvCxnSpPr>
          <p:cNvPr id="9" name="Straight Arrow Connector 8"/>
          <p:cNvCxnSpPr>
            <a:cxnSpLocks/>
          </p:cNvCxnSpPr>
          <p:nvPr/>
        </p:nvCxnSpPr>
        <p:spPr>
          <a:xfrm>
            <a:off x="6986423" y="3295104"/>
            <a:ext cx="0" cy="7929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Connector 10"/>
          <p:cNvCxnSpPr>
            <a:cxnSpLocks/>
          </p:cNvCxnSpPr>
          <p:nvPr/>
        </p:nvCxnSpPr>
        <p:spPr>
          <a:xfrm flipH="1" flipV="1">
            <a:off x="2679751" y="2885518"/>
            <a:ext cx="500916" cy="1"/>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flipV="1">
            <a:off x="5831055" y="4353713"/>
            <a:ext cx="349882" cy="1"/>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831055" y="2885519"/>
            <a:ext cx="0" cy="1468194"/>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p:cNvCxnSpPr>
            <a:cxnSpLocks/>
            <a:endCxn id="15" idx="3"/>
          </p:cNvCxnSpPr>
          <p:nvPr/>
        </p:nvCxnSpPr>
        <p:spPr>
          <a:xfrm flipH="1">
            <a:off x="4971139" y="3757528"/>
            <a:ext cx="83164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3940821" y="3474193"/>
            <a:ext cx="1030318" cy="566671"/>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رفتار</a:t>
            </a:r>
          </a:p>
        </p:txBody>
      </p:sp>
      <p:sp>
        <p:nvSpPr>
          <p:cNvPr id="16" name="Rectangle 15"/>
          <p:cNvSpPr/>
          <p:nvPr/>
        </p:nvSpPr>
        <p:spPr>
          <a:xfrm>
            <a:off x="1044136" y="4045374"/>
            <a:ext cx="1635615" cy="75985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فعالیتهای هدف (خوردن غذا)</a:t>
            </a:r>
          </a:p>
        </p:txBody>
      </p:sp>
      <p:sp>
        <p:nvSpPr>
          <p:cNvPr id="17" name="Rectangle 16"/>
          <p:cNvSpPr/>
          <p:nvPr/>
        </p:nvSpPr>
        <p:spPr>
          <a:xfrm>
            <a:off x="1046953" y="2505589"/>
            <a:ext cx="1635615" cy="75985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sz="1600" b="1" dirty="0">
                <a:cs typeface="B Nazanin" panose="00000400000000000000" pitchFamily="2" charset="-78"/>
              </a:rPr>
              <a:t>فعالیتهای در جهت هدف (آماده کردن غذا)</a:t>
            </a:r>
          </a:p>
        </p:txBody>
      </p:sp>
      <p:cxnSp>
        <p:nvCxnSpPr>
          <p:cNvPr id="18" name="Straight Arrow Connector 17"/>
          <p:cNvCxnSpPr>
            <a:cxnSpLocks/>
          </p:cNvCxnSpPr>
          <p:nvPr/>
        </p:nvCxnSpPr>
        <p:spPr>
          <a:xfrm flipH="1">
            <a:off x="3187840" y="3757529"/>
            <a:ext cx="73195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Connector 18"/>
          <p:cNvCxnSpPr>
            <a:cxnSpLocks/>
          </p:cNvCxnSpPr>
          <p:nvPr/>
        </p:nvCxnSpPr>
        <p:spPr>
          <a:xfrm>
            <a:off x="3187840" y="2885518"/>
            <a:ext cx="0" cy="1546348"/>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a:cxnSpLocks/>
          </p:cNvCxnSpPr>
          <p:nvPr/>
        </p:nvCxnSpPr>
        <p:spPr>
          <a:xfrm flipH="1">
            <a:off x="2679751" y="4431866"/>
            <a:ext cx="508089"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flipH="1" flipV="1">
            <a:off x="5831055" y="2885518"/>
            <a:ext cx="349882" cy="1"/>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070CAE7C-775E-49F1-93C5-163E52B7CD06}"/>
              </a:ext>
            </a:extLst>
          </p:cNvPr>
          <p:cNvCxnSpPr>
            <a:cxnSpLocks/>
          </p:cNvCxnSpPr>
          <p:nvPr/>
        </p:nvCxnSpPr>
        <p:spPr>
          <a:xfrm>
            <a:off x="1905000" y="3265446"/>
            <a:ext cx="0" cy="7929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226699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2598" y="1264555"/>
            <a:ext cx="6591985" cy="3777622"/>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نظریه های انگیزش</a:t>
            </a:r>
          </a:p>
          <a:p>
            <a:pPr algn="r" rtl="1">
              <a:lnSpc>
                <a:spcPct val="150000"/>
              </a:lnSpc>
              <a:buFont typeface="Wingdings" panose="05000000000000000000" pitchFamily="2" charset="2"/>
              <a:buChar char="v"/>
            </a:pPr>
            <a:r>
              <a:rPr lang="fa-IR" dirty="0">
                <a:cs typeface="B Nazanin" panose="00000400000000000000" pitchFamily="2" charset="-78"/>
              </a:rPr>
              <a:t>نظریه های انگیزش را می توان به طور کلی در سه دسته تقسیم بندی کرد:</a:t>
            </a:r>
          </a:p>
          <a:p>
            <a:pPr algn="r" rtl="1">
              <a:lnSpc>
                <a:spcPct val="150000"/>
              </a:lnSpc>
              <a:buFont typeface="Wingdings" panose="05000000000000000000" pitchFamily="2" charset="2"/>
              <a:buChar char="§"/>
            </a:pPr>
            <a:r>
              <a:rPr lang="fa-IR" dirty="0">
                <a:cs typeface="B Nazanin" panose="00000400000000000000" pitchFamily="2" charset="-78"/>
              </a:rPr>
              <a:t>1. نظریه های تقویت یادگیری</a:t>
            </a:r>
          </a:p>
          <a:p>
            <a:pPr algn="r" rtl="1">
              <a:lnSpc>
                <a:spcPct val="150000"/>
              </a:lnSpc>
              <a:buFont typeface="Wingdings" panose="05000000000000000000" pitchFamily="2" charset="2"/>
              <a:buChar char="§"/>
            </a:pPr>
            <a:r>
              <a:rPr lang="fa-IR" dirty="0">
                <a:cs typeface="B Nazanin" panose="00000400000000000000" pitchFamily="2" charset="-78"/>
              </a:rPr>
              <a:t>2. نظریه های نیاز یا محتوایی</a:t>
            </a:r>
          </a:p>
          <a:p>
            <a:pPr algn="r" rtl="1">
              <a:lnSpc>
                <a:spcPct val="150000"/>
              </a:lnSpc>
              <a:buFont typeface="Wingdings" panose="05000000000000000000" pitchFamily="2" charset="2"/>
              <a:buChar char="§"/>
            </a:pPr>
            <a:r>
              <a:rPr lang="fa-IR" dirty="0">
                <a:cs typeface="B Nazanin" panose="00000400000000000000" pitchFamily="2" charset="-78"/>
              </a:rPr>
              <a:t>3. نظریه های فراگردی یا مدلهای تصمیم گیری</a:t>
            </a:r>
          </a:p>
          <a:p>
            <a:pPr algn="r" rtl="1"/>
            <a:endParaRPr lang="fa-IR" dirty="0"/>
          </a:p>
        </p:txBody>
      </p:sp>
    </p:spTree>
    <p:extLst>
      <p:ext uri="{BB962C8B-B14F-4D97-AF65-F5344CB8AC3E}">
        <p14:creationId xmlns:p14="http://schemas.microsoft.com/office/powerpoint/2010/main" val="103869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371600"/>
            <a:ext cx="6591985" cy="3777622"/>
          </a:xfrm>
        </p:spPr>
        <p:txBody>
          <a:bodyPr vert="horz" lIns="91440" tIns="45720" rIns="91440" bIns="45720" rtlCol="0">
            <a:noAutofit/>
          </a:bodyPr>
          <a:lstStyle/>
          <a:p>
            <a:pPr marL="0" indent="0" algn="just" rtl="1">
              <a:lnSpc>
                <a:spcPct val="150000"/>
              </a:lnSpc>
              <a:buNone/>
            </a:pPr>
            <a:r>
              <a:rPr lang="fa-IR" sz="1600" dirty="0">
                <a:cs typeface="B Nazanin" pitchFamily="2" charset="-78"/>
              </a:rPr>
              <a:t>در پایان تاکید می کنم که هر گونه اشتباه برداشت از کتاب ارزشمند استاد ارجمند به اینجانب متوجه بوده و قطعا پیشنهادات همه عزیزان می تواند در ارتقاء بیش از پیش این دانش موثر باشد .</a:t>
            </a:r>
          </a:p>
          <a:p>
            <a:pPr marL="0" indent="0" algn="just" rtl="1">
              <a:lnSpc>
                <a:spcPct val="150000"/>
              </a:lnSpc>
              <a:buNone/>
            </a:pPr>
            <a:r>
              <a:rPr lang="fa-IR" sz="1600" dirty="0">
                <a:cs typeface="B Nazanin" pitchFamily="2" charset="-78"/>
              </a:rPr>
              <a:t>دوستان فراموش نکنید که سرمایه اصلی هر سازمان سرمایه انسانی آن است . و توجه به نیرو های همکار در هر جایگاه لازم ارتقاء سازمان بوده و قطعا به پیشرفت موثر سازمان خواهد انجامید .</a:t>
            </a:r>
          </a:p>
          <a:p>
            <a:pPr marL="0" indent="0" algn="just" rtl="1">
              <a:lnSpc>
                <a:spcPct val="150000"/>
              </a:lnSpc>
              <a:buNone/>
            </a:pPr>
            <a:endParaRPr lang="fa-IR" sz="1600" dirty="0">
              <a:cs typeface="B Nazanin" pitchFamily="2" charset="-78"/>
            </a:endParaRPr>
          </a:p>
          <a:p>
            <a:pPr marL="0" indent="0" algn="ctr" rtl="1">
              <a:lnSpc>
                <a:spcPct val="150000"/>
              </a:lnSpc>
              <a:buNone/>
            </a:pPr>
            <a:r>
              <a:rPr lang="fa-IR" sz="1600" b="1" dirty="0">
                <a:cs typeface="B Titr" panose="00000700000000000000" pitchFamily="2" charset="-78"/>
              </a:rPr>
              <a:t>با تشکر</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90600"/>
            <a:ext cx="6591985" cy="3777622"/>
          </a:xfrm>
        </p:spPr>
        <p:txBody>
          <a:bodyPr>
            <a:normAutofit/>
          </a:bodyPr>
          <a:lstStyle/>
          <a:p>
            <a:pPr algn="justLow" rtl="1">
              <a:lnSpc>
                <a:spcPct val="150000"/>
              </a:lnSpc>
              <a:buFont typeface="Wingdings" panose="05000000000000000000" pitchFamily="2" charset="2"/>
              <a:buChar char="v"/>
            </a:pPr>
            <a:r>
              <a:rPr lang="fa-IR" b="1" dirty="0">
                <a:cs typeface="B Nazanin" panose="00000400000000000000" pitchFamily="2" charset="-78"/>
              </a:rPr>
              <a:t>نظریه های تقویت یادگیری </a:t>
            </a:r>
            <a:r>
              <a:rPr lang="fa-IR" dirty="0">
                <a:cs typeface="B Nazanin" panose="00000400000000000000" pitchFamily="2" charset="-78"/>
              </a:rPr>
              <a:t>بر نتایج رفتار بویژه نقش تقویت مثبت تأکید دارند.</a:t>
            </a:r>
          </a:p>
          <a:p>
            <a:pPr algn="justLow" rtl="1">
              <a:lnSpc>
                <a:spcPct val="150000"/>
              </a:lnSpc>
              <a:buFont typeface="Wingdings" panose="05000000000000000000" pitchFamily="2" charset="2"/>
              <a:buChar char="v"/>
            </a:pPr>
            <a:r>
              <a:rPr lang="fa-IR" b="1" dirty="0">
                <a:cs typeface="B Nazanin" panose="00000400000000000000" pitchFamily="2" charset="-78"/>
              </a:rPr>
              <a:t>نظریه های محتوایی </a:t>
            </a:r>
            <a:r>
              <a:rPr lang="fa-IR" dirty="0">
                <a:cs typeface="B Nazanin" panose="00000400000000000000" pitchFamily="2" charset="-78"/>
              </a:rPr>
              <a:t>چیستی رفتارهای برانگیخته شده را شرح می دهند و به طور عمده با آنچه در درون فرد یا محیطش می گذرد و به رفتار فرد نیرو بخشیده و آن را تداوم می بخشد سروکار دارند.</a:t>
            </a:r>
          </a:p>
          <a:p>
            <a:pPr algn="justLow" rtl="1">
              <a:lnSpc>
                <a:spcPct val="150000"/>
              </a:lnSpc>
              <a:buFont typeface="Wingdings" panose="05000000000000000000" pitchFamily="2" charset="2"/>
              <a:buChar char="v"/>
            </a:pPr>
            <a:r>
              <a:rPr lang="fa-IR" b="1" dirty="0">
                <a:cs typeface="B Nazanin" panose="00000400000000000000" pitchFamily="2" charset="-78"/>
              </a:rPr>
              <a:t>نظریه های فراگردی </a:t>
            </a:r>
            <a:r>
              <a:rPr lang="fa-IR" dirty="0">
                <a:cs typeface="B Nazanin" panose="00000400000000000000" pitchFamily="2" charset="-78"/>
              </a:rPr>
              <a:t>تلاش می کنند نسبت به فراگردهای ادراکی و اندیشه  ای که در ذهن آدمها صورت می پذیرد و بر رفتار آنان اثر می گذارد شناختی فراهم آورند.</a:t>
            </a:r>
          </a:p>
        </p:txBody>
      </p:sp>
    </p:spTree>
    <p:extLst>
      <p:ext uri="{BB962C8B-B14F-4D97-AF65-F5344CB8AC3E}">
        <p14:creationId xmlns:p14="http://schemas.microsoft.com/office/powerpoint/2010/main" val="3688233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224" y="1175379"/>
            <a:ext cx="6591985" cy="3777622"/>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نظریه های محتوایی</a:t>
            </a:r>
          </a:p>
          <a:p>
            <a:pPr algn="r" rtl="1">
              <a:lnSpc>
                <a:spcPct val="150000"/>
              </a:lnSpc>
              <a:buFont typeface="Wingdings" panose="05000000000000000000" pitchFamily="2" charset="2"/>
              <a:buChar char="v"/>
            </a:pPr>
            <a:r>
              <a:rPr lang="fa-IR" dirty="0">
                <a:cs typeface="B Nazanin" panose="00000400000000000000" pitchFamily="2" charset="-78"/>
              </a:rPr>
              <a:t>نظریه سلسله مراتب نیازهای مزلو</a:t>
            </a:r>
          </a:p>
          <a:p>
            <a:pPr algn="r" rtl="1">
              <a:lnSpc>
                <a:spcPct val="150000"/>
              </a:lnSpc>
              <a:buFont typeface="Wingdings" panose="05000000000000000000" pitchFamily="2" charset="2"/>
              <a:buChar char="v"/>
            </a:pPr>
            <a:r>
              <a:rPr lang="fa-IR" dirty="0">
                <a:cs typeface="B Nazanin" panose="00000400000000000000" pitchFamily="2" charset="-78"/>
              </a:rPr>
              <a:t>نظریه مراحل مختلف زندگی گریوز</a:t>
            </a:r>
          </a:p>
          <a:p>
            <a:pPr algn="r" rtl="1">
              <a:lnSpc>
                <a:spcPct val="150000"/>
              </a:lnSpc>
              <a:buFont typeface="Wingdings" panose="05000000000000000000" pitchFamily="2" charset="2"/>
              <a:buChar char="v"/>
            </a:pPr>
            <a:r>
              <a:rPr lang="fa-IR" dirty="0">
                <a:cs typeface="B Nazanin" panose="00000400000000000000" pitchFamily="2" charset="-78"/>
              </a:rPr>
              <a:t>نظریه زیستی- تعلق- رشد- آلدرفر</a:t>
            </a:r>
          </a:p>
          <a:p>
            <a:pPr algn="r" rtl="1">
              <a:lnSpc>
                <a:spcPct val="150000"/>
              </a:lnSpc>
              <a:buFont typeface="Wingdings" panose="05000000000000000000" pitchFamily="2" charset="2"/>
              <a:buChar char="v"/>
            </a:pPr>
            <a:r>
              <a:rPr lang="fa-IR" dirty="0">
                <a:cs typeface="B Nazanin" panose="00000400000000000000" pitchFamily="2" charset="-78"/>
              </a:rPr>
              <a:t>نظریه نیازهای اکتسابی مک کله لند</a:t>
            </a:r>
          </a:p>
          <a:p>
            <a:pPr algn="r" rtl="1">
              <a:lnSpc>
                <a:spcPct val="150000"/>
              </a:lnSpc>
              <a:buFont typeface="Wingdings" panose="05000000000000000000" pitchFamily="2" charset="2"/>
              <a:buChar char="v"/>
            </a:pPr>
            <a:r>
              <a:rPr lang="fa-IR" dirty="0">
                <a:cs typeface="B Nazanin" panose="00000400000000000000" pitchFamily="2" charset="-78"/>
              </a:rPr>
              <a:t>نظریه دو ساحتی انگیزاننده- بهداشت روانی هرزبرگ</a:t>
            </a:r>
          </a:p>
        </p:txBody>
      </p:sp>
    </p:spTree>
    <p:extLst>
      <p:ext uri="{BB962C8B-B14F-4D97-AF65-F5344CB8AC3E}">
        <p14:creationId xmlns:p14="http://schemas.microsoft.com/office/powerpoint/2010/main" val="13258749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4279"/>
            <a:ext cx="8229600" cy="4389120"/>
          </a:xfrm>
        </p:spPr>
        <p:txBody>
          <a:bodyPr/>
          <a:lstStyle/>
          <a:p>
            <a:pPr algn="r" rtl="1">
              <a:buFont typeface="Wingdings" panose="05000000000000000000" pitchFamily="2" charset="2"/>
              <a:buChar char="q"/>
            </a:pPr>
            <a:r>
              <a:rPr lang="fa-IR" dirty="0">
                <a:cs typeface="B Titr" panose="00000700000000000000" pitchFamily="2" charset="-78"/>
              </a:rPr>
              <a:t>نمودار نظریه سلسله مراتب نیازهای مزلو</a:t>
            </a:r>
          </a:p>
        </p:txBody>
      </p:sp>
      <p:pic>
        <p:nvPicPr>
          <p:cNvPr id="4" name="Picture 3"/>
          <p:cNvPicPr>
            <a:picLocks noChangeAspect="1"/>
          </p:cNvPicPr>
          <p:nvPr/>
        </p:nvPicPr>
        <p:blipFill>
          <a:blip r:embed="rId2" cstate="print"/>
          <a:stretch>
            <a:fillRect/>
          </a:stretch>
        </p:blipFill>
        <p:spPr>
          <a:xfrm>
            <a:off x="649449" y="2362200"/>
            <a:ext cx="8029977" cy="4356279"/>
          </a:xfrm>
          <a:prstGeom prst="rect">
            <a:avLst/>
          </a:prstGeom>
        </p:spPr>
      </p:pic>
      <p:sp>
        <p:nvSpPr>
          <p:cNvPr id="6" name="TextBox 5"/>
          <p:cNvSpPr txBox="1"/>
          <p:nvPr/>
        </p:nvSpPr>
        <p:spPr>
          <a:xfrm>
            <a:off x="1447800" y="838200"/>
            <a:ext cx="7231626" cy="1323439"/>
          </a:xfrm>
          <a:prstGeom prst="rect">
            <a:avLst/>
          </a:prstGeom>
          <a:noFill/>
        </p:spPr>
        <p:txBody>
          <a:bodyPr wrap="square" rtlCol="0">
            <a:spAutoFit/>
          </a:bodyPr>
          <a:lstStyle/>
          <a:p>
            <a:pPr algn="just" rtl="1"/>
            <a:r>
              <a:rPr lang="fa-IR" sz="1600" dirty="0"/>
              <a:t>باید توجه داشت که قصد مزلو از سلسله مراتب نیاز ها این نبوده است که چهارچوبی جامع و مانع ارائه دهد بلکه او می خواست چهارچوب مفیدی برای پیش بینی رفتار های احتمالی فرد در هر شرایط از موقعیت و محیط و شرایط را به نمایش گذاشته و رفتار های هر موقعیت را قابل اندازه گیری و تحلیل قرار دهد زیرا بر اساس هر شرایطی شدت نیاز ها در 7 عامل مراتب نیاز ها می تواند شاخص نیاز ها تغییر دهد .</a:t>
            </a:r>
          </a:p>
        </p:txBody>
      </p:sp>
    </p:spTree>
    <p:extLst>
      <p:ext uri="{BB962C8B-B14F-4D97-AF65-F5344CB8AC3E}">
        <p14:creationId xmlns:p14="http://schemas.microsoft.com/office/powerpoint/2010/main" val="42664897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609600"/>
            <a:ext cx="6591985" cy="3777622"/>
          </a:xfrm>
        </p:spPr>
        <p:txBody>
          <a:bodyPr/>
          <a:lstStyle/>
          <a:p>
            <a:pPr algn="r" rtl="1">
              <a:lnSpc>
                <a:spcPct val="200000"/>
              </a:lnSpc>
              <a:buFont typeface="Wingdings" panose="05000000000000000000" pitchFamily="2" charset="2"/>
              <a:buChar char="q"/>
            </a:pPr>
            <a:r>
              <a:rPr lang="fa-IR" dirty="0">
                <a:cs typeface="B Titr" panose="00000700000000000000" pitchFamily="2" charset="-78"/>
              </a:rPr>
              <a:t>نظریه مراحل مختلف زندگی گریوز</a:t>
            </a:r>
          </a:p>
          <a:p>
            <a:pPr algn="justLow" rtl="1">
              <a:lnSpc>
                <a:spcPct val="200000"/>
              </a:lnSpc>
              <a:buFont typeface="Wingdings" panose="05000000000000000000" pitchFamily="2" charset="2"/>
              <a:buChar char="v"/>
            </a:pPr>
            <a:r>
              <a:rPr lang="fa-IR" dirty="0">
                <a:cs typeface="B Nazanin" panose="00000400000000000000" pitchFamily="2" charset="-78"/>
              </a:rPr>
              <a:t>این نظریه با سلسله مراتب نیازها همخوانی دارد و مدعی است آدمیان در مراحل مختلف حیات قرار دارند. آدمی در هر مرحله رفتارها و ارزشهایی را از خود بروز می دهد که به همان سطح اختصاص دارد. کسی که در یک سطح از حیات قرار دارد نمی تواند افرادی را که در سطح بالاتری قرار دارند درک کند. او بر این باور است که اکثر مردم در سطح پایین امرار معاش قرار دارند و خود را در زندان نیازهای اولیه محبوس کرده اند.</a:t>
            </a:r>
          </a:p>
        </p:txBody>
      </p:sp>
    </p:spTree>
    <p:extLst>
      <p:ext uri="{BB962C8B-B14F-4D97-AF65-F5344CB8AC3E}">
        <p14:creationId xmlns:p14="http://schemas.microsoft.com/office/powerpoint/2010/main" val="38845269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52" y="457200"/>
            <a:ext cx="8229600" cy="1143000"/>
          </a:xfrm>
        </p:spPr>
        <p:txBody>
          <a:bodyPr>
            <a:normAutofit/>
          </a:bodyPr>
          <a:lstStyle/>
          <a:p>
            <a:pPr marL="457200" indent="-457200" algn="r" rtl="1">
              <a:buFont typeface="Wingdings" panose="05000000000000000000" pitchFamily="2" charset="2"/>
              <a:buChar char="q"/>
            </a:pPr>
            <a:r>
              <a:rPr lang="fa-IR" sz="2000" dirty="0">
                <a:solidFill>
                  <a:schemeClr val="tx1"/>
                </a:solidFill>
                <a:cs typeface="B Titr" panose="00000700000000000000" pitchFamily="2" charset="-78"/>
              </a:rPr>
              <a:t>نمودار ترکیب نیازها به هنگام شدت گرفتن نیازهای جسمانی و ایمنی</a:t>
            </a:r>
          </a:p>
        </p:txBody>
      </p:sp>
      <p:pic>
        <p:nvPicPr>
          <p:cNvPr id="4" name="Content Placeholder 3"/>
          <p:cNvPicPr>
            <a:picLocks noGrp="1" noChangeAspect="1"/>
          </p:cNvPicPr>
          <p:nvPr>
            <p:ph idx="1"/>
          </p:nvPr>
        </p:nvPicPr>
        <p:blipFill>
          <a:blip r:embed="rId2" cstate="print"/>
          <a:stretch>
            <a:fillRect/>
          </a:stretch>
        </p:blipFill>
        <p:spPr>
          <a:xfrm>
            <a:off x="360608" y="1341495"/>
            <a:ext cx="8326192" cy="4932608"/>
          </a:xfrm>
          <a:prstGeom prst="rect">
            <a:avLst/>
          </a:prstGeom>
        </p:spPr>
      </p:pic>
    </p:spTree>
    <p:extLst>
      <p:ext uri="{BB962C8B-B14F-4D97-AF65-F5344CB8AC3E}">
        <p14:creationId xmlns:p14="http://schemas.microsoft.com/office/powerpoint/2010/main" val="19268458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2434"/>
            <a:ext cx="8229600" cy="4882166"/>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نظریه زیستی- تعلق- رشد- آلدرفر</a:t>
            </a:r>
          </a:p>
          <a:p>
            <a:pPr algn="r" rtl="1">
              <a:lnSpc>
                <a:spcPct val="150000"/>
              </a:lnSpc>
              <a:buFont typeface="Wingdings" panose="05000000000000000000" pitchFamily="2" charset="2"/>
              <a:buChar char="v"/>
            </a:pPr>
            <a:r>
              <a:rPr lang="fa-IR" dirty="0">
                <a:cs typeface="B Nazanin" panose="00000400000000000000" pitchFamily="2" charset="-78"/>
              </a:rPr>
              <a:t>این نظریه نیازها را در سه دسته طبقه بندی کرده است:</a:t>
            </a:r>
          </a:p>
          <a:p>
            <a:pPr algn="r" rtl="1">
              <a:lnSpc>
                <a:spcPct val="150000"/>
              </a:lnSpc>
              <a:buFont typeface="Wingdings" panose="05000000000000000000" pitchFamily="2" charset="2"/>
              <a:buChar char="v"/>
            </a:pPr>
            <a:r>
              <a:rPr lang="fa-IR" b="1" dirty="0">
                <a:cs typeface="B Nazanin" panose="00000400000000000000" pitchFamily="2" charset="-78"/>
              </a:rPr>
              <a:t>1. نیازهای زیستی: </a:t>
            </a:r>
            <a:r>
              <a:rPr lang="fa-IR" dirty="0">
                <a:cs typeface="B Nazanin" panose="00000400000000000000" pitchFamily="2" charset="-78"/>
              </a:rPr>
              <a:t>که به رفاه مادی فرد مرتبط می شود.</a:t>
            </a:r>
          </a:p>
          <a:p>
            <a:pPr algn="r" rtl="1">
              <a:lnSpc>
                <a:spcPct val="150000"/>
              </a:lnSpc>
              <a:buFont typeface="Wingdings" panose="05000000000000000000" pitchFamily="2" charset="2"/>
              <a:buChar char="v"/>
            </a:pPr>
            <a:r>
              <a:rPr lang="fa-IR" b="1" dirty="0">
                <a:cs typeface="B Nazanin" panose="00000400000000000000" pitchFamily="2" charset="-78"/>
              </a:rPr>
              <a:t>2. نیازهای تعلق: </a:t>
            </a:r>
            <a:r>
              <a:rPr lang="fa-IR" dirty="0">
                <a:cs typeface="B Nazanin" panose="00000400000000000000" pitchFamily="2" charset="-78"/>
              </a:rPr>
              <a:t>که بیانگر میل به ارضای روابط میان فردی است.</a:t>
            </a:r>
          </a:p>
          <a:p>
            <a:pPr algn="r" rtl="1">
              <a:lnSpc>
                <a:spcPct val="150000"/>
              </a:lnSpc>
              <a:buFont typeface="Wingdings" panose="05000000000000000000" pitchFamily="2" charset="2"/>
              <a:buChar char="v"/>
            </a:pPr>
            <a:r>
              <a:rPr lang="fa-IR" b="1" dirty="0">
                <a:cs typeface="B Nazanin" panose="00000400000000000000" pitchFamily="2" charset="-78"/>
              </a:rPr>
              <a:t>3. نیازهای رشد: </a:t>
            </a:r>
            <a:r>
              <a:rPr lang="fa-IR" dirty="0">
                <a:cs typeface="B Nazanin" panose="00000400000000000000" pitchFamily="2" charset="-78"/>
              </a:rPr>
              <a:t>که بیانگر میل به رشد و توسعه مستمر فردی است.</a:t>
            </a:r>
          </a:p>
        </p:txBody>
      </p:sp>
    </p:spTree>
    <p:extLst>
      <p:ext uri="{BB962C8B-B14F-4D97-AF65-F5344CB8AC3E}">
        <p14:creationId xmlns:p14="http://schemas.microsoft.com/office/powerpoint/2010/main" val="17085257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679"/>
            <a:ext cx="8229600" cy="1177382"/>
          </a:xfrm>
        </p:spPr>
        <p:txBody>
          <a:bodyPr>
            <a:normAutofit/>
          </a:bodyPr>
          <a:lstStyle/>
          <a:p>
            <a:pPr marL="457200" indent="-457200" algn="r" rtl="1">
              <a:buFont typeface="Wingdings" panose="05000000000000000000" pitchFamily="2" charset="2"/>
              <a:buChar char="q"/>
            </a:pPr>
            <a:r>
              <a:rPr lang="fa-IR" sz="3000" dirty="0">
                <a:solidFill>
                  <a:schemeClr val="tx1"/>
                </a:solidFill>
                <a:cs typeface="B Titr" panose="00000700000000000000" pitchFamily="2" charset="-78"/>
              </a:rPr>
              <a:t>نمودار نظریه « زیستی- تعلق- رشد»</a:t>
            </a:r>
          </a:p>
        </p:txBody>
      </p:sp>
      <p:pic>
        <p:nvPicPr>
          <p:cNvPr id="4" name="Content Placeholder 3"/>
          <p:cNvPicPr>
            <a:picLocks noGrp="1" noChangeAspect="1"/>
          </p:cNvPicPr>
          <p:nvPr>
            <p:ph idx="1"/>
          </p:nvPr>
        </p:nvPicPr>
        <p:blipFill>
          <a:blip r:embed="rId2" cstate="print"/>
          <a:stretch>
            <a:fillRect/>
          </a:stretch>
        </p:blipFill>
        <p:spPr>
          <a:xfrm>
            <a:off x="193183" y="1447840"/>
            <a:ext cx="8493617" cy="5133263"/>
          </a:xfrm>
          <a:prstGeom prst="rect">
            <a:avLst/>
          </a:prstGeom>
        </p:spPr>
      </p:pic>
    </p:spTree>
    <p:extLst>
      <p:ext uri="{BB962C8B-B14F-4D97-AF65-F5344CB8AC3E}">
        <p14:creationId xmlns:p14="http://schemas.microsoft.com/office/powerpoint/2010/main" val="18410283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798490"/>
            <a:ext cx="6934200" cy="5526110"/>
          </a:xfrm>
        </p:spPr>
        <p:txBody>
          <a:bodyPr>
            <a:normAutofit/>
          </a:bodyPr>
          <a:lstStyle/>
          <a:p>
            <a:pPr algn="justLow" rtl="1">
              <a:lnSpc>
                <a:spcPct val="150000"/>
              </a:lnSpc>
              <a:buFont typeface="Wingdings" panose="05000000000000000000" pitchFamily="2" charset="2"/>
              <a:buChar char="q"/>
            </a:pPr>
            <a:r>
              <a:rPr lang="fa-IR" sz="3000" dirty="0">
                <a:cs typeface="B Titr" panose="00000700000000000000" pitchFamily="2" charset="-78"/>
              </a:rPr>
              <a:t>نظریه نیازهای اکتسابی مک کله لند</a:t>
            </a:r>
          </a:p>
          <a:p>
            <a:pPr algn="justLow" rtl="1">
              <a:lnSpc>
                <a:spcPct val="150000"/>
              </a:lnSpc>
              <a:buFont typeface="Wingdings" panose="05000000000000000000" pitchFamily="2" charset="2"/>
              <a:buChar char="v"/>
            </a:pPr>
            <a:r>
              <a:rPr lang="fa-IR" dirty="0">
                <a:cs typeface="B Nazanin" panose="00000400000000000000" pitchFamily="2" charset="-78"/>
              </a:rPr>
              <a:t>دیوید مک کله لند یک نظریه انگیزشی ارائه کرده است که به اعتقاد وی ریشه در فرهنگ دارد. وی بیان می کند که همه انسانها سه نیاز مهم دارند که عبارت اند از:</a:t>
            </a:r>
          </a:p>
          <a:p>
            <a:pPr algn="justLow" rtl="1">
              <a:lnSpc>
                <a:spcPct val="150000"/>
              </a:lnSpc>
              <a:buFont typeface="Wingdings" panose="05000000000000000000" pitchFamily="2" charset="2"/>
              <a:buChar char="§"/>
            </a:pPr>
            <a:r>
              <a:rPr lang="fa-IR" b="1" dirty="0">
                <a:cs typeface="B Nazanin" panose="00000400000000000000" pitchFamily="2" charset="-78"/>
              </a:rPr>
              <a:t>1. نیاز به کسب موفقیت: </a:t>
            </a:r>
            <a:r>
              <a:rPr lang="fa-IR" dirty="0">
                <a:cs typeface="B Nazanin" panose="00000400000000000000" pitchFamily="2" charset="-78"/>
              </a:rPr>
              <a:t>توفیق طلبی، میل به انجام چیزی بهتر با کارایی بیشتر، برای حل مسائل یا تسلط بر کارهای پیچیده.</a:t>
            </a:r>
          </a:p>
          <a:p>
            <a:pPr algn="justLow" rtl="1">
              <a:lnSpc>
                <a:spcPct val="150000"/>
              </a:lnSpc>
              <a:buFont typeface="Wingdings" panose="05000000000000000000" pitchFamily="2" charset="2"/>
              <a:buChar char="§"/>
            </a:pPr>
            <a:r>
              <a:rPr lang="fa-IR" b="1" dirty="0">
                <a:cs typeface="B Nazanin" panose="00000400000000000000" pitchFamily="2" charset="-78"/>
              </a:rPr>
              <a:t>2. نیاز به تعلق: </a:t>
            </a:r>
            <a:r>
              <a:rPr lang="fa-IR" dirty="0">
                <a:cs typeface="B Nazanin" panose="00000400000000000000" pitchFamily="2" charset="-78"/>
              </a:rPr>
              <a:t>میل به برقراری و حفظ روابط دوستانه و گرم با دیگران</a:t>
            </a:r>
          </a:p>
          <a:p>
            <a:pPr algn="justLow" rtl="1">
              <a:lnSpc>
                <a:spcPct val="150000"/>
              </a:lnSpc>
              <a:buFont typeface="Wingdings" panose="05000000000000000000" pitchFamily="2" charset="2"/>
              <a:buChar char="§"/>
            </a:pPr>
            <a:r>
              <a:rPr lang="fa-IR" b="1" dirty="0">
                <a:cs typeface="B Nazanin" panose="00000400000000000000" pitchFamily="2" charset="-78"/>
              </a:rPr>
              <a:t>3. نیاز به قدرت: </a:t>
            </a:r>
            <a:r>
              <a:rPr lang="fa-IR" dirty="0">
                <a:cs typeface="B Nazanin" panose="00000400000000000000" pitchFamily="2" charset="-78"/>
              </a:rPr>
              <a:t>میل به کنترل دیگران، نفوذ در رفتار آنان یا مسئول دیگران بودن.</a:t>
            </a:r>
          </a:p>
          <a:p>
            <a:pPr algn="justLow" rtl="1">
              <a:lnSpc>
                <a:spcPct val="150000"/>
              </a:lnSpc>
              <a:buFont typeface="Wingdings" panose="05000000000000000000" pitchFamily="2" charset="2"/>
              <a:buChar char="§"/>
            </a:pPr>
            <a:r>
              <a:rPr lang="fa-IR" dirty="0">
                <a:cs typeface="B Nazanin" panose="00000400000000000000" pitchFamily="2" charset="-78"/>
              </a:rPr>
              <a:t>نظریه اساسی مک کله لند این است که این نیازهای سه گانه در طی زمان و در نتیجه تجربیات زندگی کسب می شوند. آدمها به وسیله این نیازها برانگیخته میشوند که هر یک از آنها می تواند با ترجیحات فردی در کار همراه باشد.</a:t>
            </a:r>
          </a:p>
        </p:txBody>
      </p:sp>
    </p:spTree>
    <p:extLst>
      <p:ext uri="{BB962C8B-B14F-4D97-AF65-F5344CB8AC3E}">
        <p14:creationId xmlns:p14="http://schemas.microsoft.com/office/powerpoint/2010/main" val="19110873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9" y="472266"/>
            <a:ext cx="8680360" cy="1143000"/>
          </a:xfrm>
        </p:spPr>
        <p:txBody>
          <a:bodyPr>
            <a:normAutofit/>
          </a:bodyPr>
          <a:lstStyle/>
          <a:p>
            <a:pPr marL="685800" indent="-685800" algn="r" rtl="1">
              <a:buFont typeface="Wingdings" panose="05000000000000000000" pitchFamily="2" charset="2"/>
              <a:buChar char="q"/>
            </a:pPr>
            <a:r>
              <a:rPr lang="fa-IR" sz="2200" dirty="0">
                <a:solidFill>
                  <a:schemeClr val="tx1"/>
                </a:solidFill>
                <a:cs typeface="B Titr" panose="00000700000000000000" pitchFamily="2" charset="-78"/>
              </a:rPr>
              <a:t>ترجیحات کاری اشخاصی که نیاز به توفیق طلبی، تعلق و قدرت دارند.</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2550255"/>
              </p:ext>
            </p:extLst>
          </p:nvPr>
        </p:nvGraphicFramePr>
        <p:xfrm>
          <a:off x="762000" y="1143000"/>
          <a:ext cx="7867649" cy="5105400"/>
        </p:xfrm>
        <a:graphic>
          <a:graphicData uri="http://schemas.openxmlformats.org/drawingml/2006/table">
            <a:tbl>
              <a:tblPr rtl="1" firstRow="1" bandRow="1">
                <a:tableStyleId>{F5AB1C69-6EDB-4FF4-983F-18BD219EF322}</a:tableStyleId>
              </a:tblPr>
              <a:tblGrid>
                <a:gridCol w="802345">
                  <a:extLst>
                    <a:ext uri="{9D8B030D-6E8A-4147-A177-3AD203B41FA5}">
                      <a16:colId xmlns:a16="http://schemas.microsoft.com/office/drawing/2014/main" val="20000"/>
                    </a:ext>
                  </a:extLst>
                </a:gridCol>
                <a:gridCol w="1506238">
                  <a:extLst>
                    <a:ext uri="{9D8B030D-6E8A-4147-A177-3AD203B41FA5}">
                      <a16:colId xmlns:a16="http://schemas.microsoft.com/office/drawing/2014/main" val="20001"/>
                    </a:ext>
                  </a:extLst>
                </a:gridCol>
                <a:gridCol w="2721049">
                  <a:extLst>
                    <a:ext uri="{9D8B030D-6E8A-4147-A177-3AD203B41FA5}">
                      <a16:colId xmlns:a16="http://schemas.microsoft.com/office/drawing/2014/main" val="20002"/>
                    </a:ext>
                  </a:extLst>
                </a:gridCol>
                <a:gridCol w="2838017">
                  <a:extLst>
                    <a:ext uri="{9D8B030D-6E8A-4147-A177-3AD203B41FA5}">
                      <a16:colId xmlns:a16="http://schemas.microsoft.com/office/drawing/2014/main" val="20003"/>
                    </a:ext>
                  </a:extLst>
                </a:gridCol>
              </a:tblGrid>
              <a:tr h="560204">
                <a:tc>
                  <a:txBody>
                    <a:bodyPr/>
                    <a:lstStyle/>
                    <a:p>
                      <a:pPr algn="ctr" rtl="1">
                        <a:lnSpc>
                          <a:spcPct val="150000"/>
                        </a:lnSpc>
                      </a:pPr>
                      <a:r>
                        <a:rPr lang="fa-IR" sz="1600" b="1" dirty="0"/>
                        <a:t>شماره</a:t>
                      </a:r>
                      <a:endParaRPr lang="fa-IR" sz="1600" b="1" dirty="0">
                        <a:cs typeface="B Nazanin" panose="00000400000000000000" pitchFamily="2" charset="-78"/>
                      </a:endParaRPr>
                    </a:p>
                  </a:txBody>
                  <a:tcPr marL="73237" marR="73237"/>
                </a:tc>
                <a:tc>
                  <a:txBody>
                    <a:bodyPr/>
                    <a:lstStyle/>
                    <a:p>
                      <a:pPr algn="ctr" rtl="1">
                        <a:lnSpc>
                          <a:spcPct val="150000"/>
                        </a:lnSpc>
                      </a:pPr>
                      <a:r>
                        <a:rPr lang="fa-IR" sz="1600" b="1" dirty="0"/>
                        <a:t>نیاز</a:t>
                      </a:r>
                      <a:endParaRPr lang="fa-IR" sz="1600" b="1" dirty="0">
                        <a:cs typeface="B Nazanin" panose="00000400000000000000" pitchFamily="2" charset="-78"/>
                      </a:endParaRPr>
                    </a:p>
                  </a:txBody>
                  <a:tcPr marL="73237" marR="73237"/>
                </a:tc>
                <a:tc>
                  <a:txBody>
                    <a:bodyPr/>
                    <a:lstStyle/>
                    <a:p>
                      <a:pPr algn="ctr" rtl="1">
                        <a:lnSpc>
                          <a:spcPct val="150000"/>
                        </a:lnSpc>
                      </a:pPr>
                      <a:r>
                        <a:rPr lang="fa-IR" sz="1600" b="1" dirty="0"/>
                        <a:t>ترجیح کاری</a:t>
                      </a:r>
                      <a:endParaRPr lang="fa-IR" sz="1600" b="1" dirty="0">
                        <a:cs typeface="B Nazanin" panose="00000400000000000000" pitchFamily="2" charset="-78"/>
                      </a:endParaRPr>
                    </a:p>
                  </a:txBody>
                  <a:tcPr marL="73237" marR="73237"/>
                </a:tc>
                <a:tc>
                  <a:txBody>
                    <a:bodyPr/>
                    <a:lstStyle/>
                    <a:p>
                      <a:pPr algn="ctr" rtl="1">
                        <a:lnSpc>
                          <a:spcPct val="150000"/>
                        </a:lnSpc>
                      </a:pPr>
                      <a:r>
                        <a:rPr lang="fa-IR" sz="1600" b="1" dirty="0"/>
                        <a:t>مثال</a:t>
                      </a:r>
                      <a:endParaRPr lang="fa-IR" sz="1600" b="1" dirty="0">
                        <a:cs typeface="B Nazanin" panose="00000400000000000000" pitchFamily="2" charset="-78"/>
                      </a:endParaRPr>
                    </a:p>
                  </a:txBody>
                  <a:tcPr marL="73237" marR="73237"/>
                </a:tc>
                <a:extLst>
                  <a:ext uri="{0D108BD9-81ED-4DB2-BD59-A6C34878D82A}">
                    <a16:rowId xmlns:a16="http://schemas.microsoft.com/office/drawing/2014/main" val="10000"/>
                  </a:ext>
                </a:extLst>
              </a:tr>
              <a:tr h="1646810">
                <a:tc>
                  <a:txBody>
                    <a:bodyPr/>
                    <a:lstStyle/>
                    <a:p>
                      <a:pPr algn="ctr" rtl="1">
                        <a:lnSpc>
                          <a:spcPct val="150000"/>
                        </a:lnSpc>
                      </a:pPr>
                      <a:r>
                        <a:rPr lang="fa-IR" sz="1600" b="1" dirty="0"/>
                        <a:t>1</a:t>
                      </a:r>
                      <a:endParaRPr lang="fa-IR" sz="1600" b="1" dirty="0">
                        <a:cs typeface="B Nazanin" panose="00000400000000000000" pitchFamily="2" charset="-78"/>
                      </a:endParaRPr>
                    </a:p>
                  </a:txBody>
                  <a:tcPr marL="73237" marR="73237"/>
                </a:tc>
                <a:tc>
                  <a:txBody>
                    <a:bodyPr/>
                    <a:lstStyle/>
                    <a:p>
                      <a:pPr algn="ctr" rtl="1">
                        <a:lnSpc>
                          <a:spcPct val="150000"/>
                        </a:lnSpc>
                      </a:pPr>
                      <a:r>
                        <a:rPr lang="fa-IR" sz="1600" b="1" dirty="0"/>
                        <a:t>نیاز شدید به توفیق</a:t>
                      </a:r>
                      <a:r>
                        <a:rPr lang="fa-IR" sz="1600" b="1" baseline="0" dirty="0"/>
                        <a:t> طلبی</a:t>
                      </a:r>
                      <a:endParaRPr lang="fa-IR" sz="1600" b="1" dirty="0">
                        <a:cs typeface="B Nazanin" panose="00000400000000000000" pitchFamily="2" charset="-78"/>
                      </a:endParaRPr>
                    </a:p>
                  </a:txBody>
                  <a:tcPr marL="73237" marR="73237" anchor="ctr"/>
                </a:tc>
                <a:tc>
                  <a:txBody>
                    <a:bodyPr/>
                    <a:lstStyle/>
                    <a:p>
                      <a:pPr algn="ctr" rtl="1">
                        <a:lnSpc>
                          <a:spcPct val="150000"/>
                        </a:lnSpc>
                      </a:pPr>
                      <a:r>
                        <a:rPr lang="fa-IR" sz="1600" b="1" dirty="0"/>
                        <a:t>مسئولیت</a:t>
                      </a:r>
                      <a:r>
                        <a:rPr lang="fa-IR" sz="1600" b="1" baseline="0" dirty="0"/>
                        <a:t> فردی داشتن، هدفهای چالشی ولی قابل انجام، دریافت بازخور از کار</a:t>
                      </a:r>
                      <a:endParaRPr lang="fa-IR" sz="1600" b="1" dirty="0">
                        <a:cs typeface="B Nazanin" panose="00000400000000000000" pitchFamily="2" charset="-78"/>
                      </a:endParaRPr>
                    </a:p>
                  </a:txBody>
                  <a:tcPr marL="73237" marR="73237" anchor="ctr"/>
                </a:tc>
                <a:tc>
                  <a:txBody>
                    <a:bodyPr/>
                    <a:lstStyle/>
                    <a:p>
                      <a:pPr algn="ctr" rtl="1">
                        <a:lnSpc>
                          <a:spcPct val="150000"/>
                        </a:lnSpc>
                      </a:pPr>
                      <a:r>
                        <a:rPr lang="fa-IR" sz="1600" b="1" dirty="0"/>
                        <a:t>فروشندگان که به طور درصدی جنس</a:t>
                      </a:r>
                      <a:r>
                        <a:rPr lang="fa-IR" sz="1600" b="1" baseline="0" dirty="0"/>
                        <a:t> می فروشند و فرصت برای افزایش درآمد خود دارند؛کارآفرینی</a:t>
                      </a:r>
                      <a:endParaRPr lang="fa-IR" sz="1600" b="1" dirty="0">
                        <a:cs typeface="B Nazanin" panose="00000400000000000000" pitchFamily="2" charset="-78"/>
                      </a:endParaRPr>
                    </a:p>
                  </a:txBody>
                  <a:tcPr marL="73237" marR="73237"/>
                </a:tc>
                <a:extLst>
                  <a:ext uri="{0D108BD9-81ED-4DB2-BD59-A6C34878D82A}">
                    <a16:rowId xmlns:a16="http://schemas.microsoft.com/office/drawing/2014/main" val="10001"/>
                  </a:ext>
                </a:extLst>
              </a:tr>
              <a:tr h="1646810">
                <a:tc>
                  <a:txBody>
                    <a:bodyPr/>
                    <a:lstStyle/>
                    <a:p>
                      <a:pPr algn="ctr" rtl="1">
                        <a:lnSpc>
                          <a:spcPct val="150000"/>
                        </a:lnSpc>
                      </a:pPr>
                      <a:r>
                        <a:rPr lang="fa-IR" sz="1600" b="1" dirty="0"/>
                        <a:t>2</a:t>
                      </a:r>
                      <a:endParaRPr lang="fa-IR" sz="1600" b="1" dirty="0">
                        <a:cs typeface="B Nazanin" panose="00000400000000000000" pitchFamily="2" charset="-78"/>
                      </a:endParaRPr>
                    </a:p>
                  </a:txBody>
                  <a:tcPr marL="73237" marR="73237"/>
                </a:tc>
                <a:tc>
                  <a:txBody>
                    <a:bodyPr/>
                    <a:lstStyle/>
                    <a:p>
                      <a:pPr algn="ctr" rtl="1">
                        <a:lnSpc>
                          <a:spcPct val="150000"/>
                        </a:lnSpc>
                      </a:pPr>
                      <a:r>
                        <a:rPr lang="fa-IR" sz="1600" b="1" dirty="0"/>
                        <a:t>نیاز شدید به تعلق</a:t>
                      </a:r>
                      <a:endParaRPr lang="fa-IR" sz="1600" b="1" dirty="0">
                        <a:cs typeface="B Nazanin" panose="00000400000000000000" pitchFamily="2" charset="-78"/>
                      </a:endParaRPr>
                    </a:p>
                  </a:txBody>
                  <a:tcPr marL="73237" marR="73237" anchor="ctr"/>
                </a:tc>
                <a:tc>
                  <a:txBody>
                    <a:bodyPr/>
                    <a:lstStyle/>
                    <a:p>
                      <a:pPr algn="ctr" rtl="1">
                        <a:lnSpc>
                          <a:spcPct val="150000"/>
                        </a:lnSpc>
                      </a:pPr>
                      <a:r>
                        <a:rPr lang="fa-IR" sz="1600" b="1" dirty="0"/>
                        <a:t>روابط خوب میان فردی؛ داشتن</a:t>
                      </a:r>
                      <a:r>
                        <a:rPr lang="fa-IR" sz="1600" b="1" baseline="0" dirty="0"/>
                        <a:t> فرصتهایی برای برقراری ارتباط</a:t>
                      </a:r>
                      <a:endParaRPr lang="fa-IR" sz="1600" b="1" dirty="0">
                        <a:cs typeface="B Nazanin" panose="00000400000000000000" pitchFamily="2" charset="-78"/>
                      </a:endParaRPr>
                    </a:p>
                  </a:txBody>
                  <a:tcPr marL="73237" marR="73237" anchor="ctr"/>
                </a:tc>
                <a:tc>
                  <a:txBody>
                    <a:bodyPr/>
                    <a:lstStyle/>
                    <a:p>
                      <a:pPr algn="ctr" rtl="1">
                        <a:lnSpc>
                          <a:spcPct val="150000"/>
                        </a:lnSpc>
                      </a:pPr>
                      <a:r>
                        <a:rPr lang="fa-IR" sz="1600" b="1" dirty="0"/>
                        <a:t>نماینده ارائه خدمت به مشتریان؛ عضو یک واحد کاری بودن</a:t>
                      </a:r>
                      <a:r>
                        <a:rPr lang="fa-IR" sz="1600" b="1" baseline="0" dirty="0"/>
                        <a:t> که شامل برنامه جمعی اضافه پرداخت شود.</a:t>
                      </a:r>
                      <a:endParaRPr lang="fa-IR" sz="1600" b="1" dirty="0">
                        <a:cs typeface="B Nazanin" panose="00000400000000000000" pitchFamily="2" charset="-78"/>
                      </a:endParaRPr>
                    </a:p>
                  </a:txBody>
                  <a:tcPr marL="73237" marR="73237"/>
                </a:tc>
                <a:extLst>
                  <a:ext uri="{0D108BD9-81ED-4DB2-BD59-A6C34878D82A}">
                    <a16:rowId xmlns:a16="http://schemas.microsoft.com/office/drawing/2014/main" val="10002"/>
                  </a:ext>
                </a:extLst>
              </a:tr>
              <a:tr h="1251576">
                <a:tc>
                  <a:txBody>
                    <a:bodyPr/>
                    <a:lstStyle/>
                    <a:p>
                      <a:pPr algn="ctr" rtl="1">
                        <a:lnSpc>
                          <a:spcPct val="150000"/>
                        </a:lnSpc>
                      </a:pPr>
                      <a:r>
                        <a:rPr lang="fa-IR" sz="1600" b="1" dirty="0"/>
                        <a:t>3</a:t>
                      </a:r>
                      <a:endParaRPr lang="fa-IR" sz="1600" b="1" dirty="0">
                        <a:cs typeface="B Nazanin" panose="00000400000000000000" pitchFamily="2" charset="-78"/>
                      </a:endParaRPr>
                    </a:p>
                  </a:txBody>
                  <a:tcPr marL="73237" marR="73237"/>
                </a:tc>
                <a:tc>
                  <a:txBody>
                    <a:bodyPr/>
                    <a:lstStyle/>
                    <a:p>
                      <a:pPr algn="ctr" rtl="1">
                        <a:lnSpc>
                          <a:spcPct val="150000"/>
                        </a:lnSpc>
                      </a:pPr>
                      <a:r>
                        <a:rPr lang="fa-IR" sz="1600" b="1" dirty="0"/>
                        <a:t>نیاز شدید به قدرت</a:t>
                      </a:r>
                      <a:endParaRPr lang="fa-IR" sz="1600" b="1" dirty="0">
                        <a:cs typeface="B Nazanin" panose="00000400000000000000" pitchFamily="2" charset="-78"/>
                      </a:endParaRPr>
                    </a:p>
                  </a:txBody>
                  <a:tcPr marL="73237" marR="73237" anchor="ctr"/>
                </a:tc>
                <a:tc>
                  <a:txBody>
                    <a:bodyPr/>
                    <a:lstStyle/>
                    <a:p>
                      <a:pPr algn="ctr" rtl="1">
                        <a:lnSpc>
                          <a:spcPct val="150000"/>
                        </a:lnSpc>
                      </a:pPr>
                      <a:r>
                        <a:rPr lang="fa-IR" sz="1600" b="1" dirty="0"/>
                        <a:t>نفوذ بر سایر</a:t>
                      </a:r>
                      <a:r>
                        <a:rPr lang="fa-IR" sz="1600" b="1" baseline="0" dirty="0"/>
                        <a:t> اشخاص، جلب توجه و مطرح شدن</a:t>
                      </a:r>
                      <a:endParaRPr lang="fa-IR" sz="1600" b="1" dirty="0">
                        <a:cs typeface="B Nazanin" panose="00000400000000000000" pitchFamily="2" charset="-78"/>
                      </a:endParaRPr>
                    </a:p>
                  </a:txBody>
                  <a:tcPr marL="73237" marR="73237" anchor="ctr"/>
                </a:tc>
                <a:tc>
                  <a:txBody>
                    <a:bodyPr/>
                    <a:lstStyle/>
                    <a:p>
                      <a:pPr algn="ctr" rtl="1">
                        <a:lnSpc>
                          <a:spcPct val="150000"/>
                        </a:lnSpc>
                      </a:pPr>
                      <a:r>
                        <a:rPr lang="fa-IR" sz="1600" b="1" dirty="0"/>
                        <a:t>پست رسمی سرپرستی،</a:t>
                      </a:r>
                      <a:r>
                        <a:rPr lang="fa-IR" sz="1600" b="1" baseline="0" dirty="0"/>
                        <a:t> مدیر گروه کاری ویژه یا رئیس شورا</a:t>
                      </a:r>
                      <a:endParaRPr lang="fa-IR" sz="1600" b="1" dirty="0">
                        <a:cs typeface="B Nazanin" panose="00000400000000000000" pitchFamily="2" charset="-78"/>
                      </a:endParaRPr>
                    </a:p>
                  </a:txBody>
                  <a:tcPr marL="73237" marR="73237"/>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42772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947"/>
            <a:ext cx="8229600" cy="5255654"/>
          </a:xfrm>
        </p:spPr>
        <p:txBody>
          <a:bodyPr>
            <a:normAutofit/>
          </a:bodyPr>
          <a:lstStyle/>
          <a:p>
            <a:pPr algn="r" rtl="1">
              <a:buFont typeface="Wingdings" panose="05000000000000000000" pitchFamily="2" charset="2"/>
              <a:buChar char="q"/>
            </a:pPr>
            <a:r>
              <a:rPr lang="fa-IR" sz="2800" dirty="0">
                <a:cs typeface="B Titr" panose="00000700000000000000" pitchFamily="2" charset="-78"/>
              </a:rPr>
              <a:t>ویژگیهای افراد توفیق طلب</a:t>
            </a:r>
          </a:p>
          <a:p>
            <a:pPr algn="justLow" rtl="1">
              <a:lnSpc>
                <a:spcPct val="150000"/>
              </a:lnSpc>
              <a:buFont typeface="Wingdings" panose="05000000000000000000" pitchFamily="2" charset="2"/>
              <a:buChar char="v"/>
            </a:pPr>
            <a:r>
              <a:rPr lang="fa-IR" dirty="0">
                <a:cs typeface="B Nazanin" panose="00000400000000000000" pitchFamily="2" charset="-78"/>
              </a:rPr>
              <a:t>1. به تعیین هدفهای نسبتاً دشوار و گرفتن تصمیمهای نسبتاً مخاطه آمیز تمایل دارند.</a:t>
            </a:r>
          </a:p>
          <a:p>
            <a:pPr algn="justLow" rtl="1">
              <a:lnSpc>
                <a:spcPct val="150000"/>
              </a:lnSpc>
              <a:buFont typeface="Wingdings" panose="05000000000000000000" pitchFamily="2" charset="2"/>
              <a:buChar char="v"/>
            </a:pPr>
            <a:r>
              <a:rPr lang="fa-IR" dirty="0">
                <a:cs typeface="B Nazanin" panose="00000400000000000000" pitchFamily="2" charset="-78"/>
              </a:rPr>
              <a:t>2. مسئولیت شخصی برای انجام کارها را برعهده می گیرند و از این رو دوست دارند نتیجه کارشان به طور مستقیم به خود آنان بازگردد.</a:t>
            </a:r>
          </a:p>
          <a:p>
            <a:pPr algn="justLow" rtl="1">
              <a:lnSpc>
                <a:spcPct val="150000"/>
              </a:lnSpc>
              <a:buFont typeface="Wingdings" panose="05000000000000000000" pitchFamily="2" charset="2"/>
              <a:buChar char="v"/>
            </a:pPr>
            <a:r>
              <a:rPr lang="fa-IR" dirty="0">
                <a:cs typeface="B Nazanin" panose="00000400000000000000" pitchFamily="2" charset="-78"/>
              </a:rPr>
              <a:t>3.کارهایی را ترجیح می دهند که بازخور فوری فراهم آورد و همچنین به دلیل اهمیت هدف برایشان، می خواهند بدانند که چقدر خوب عمل می کنند.</a:t>
            </a:r>
          </a:p>
          <a:p>
            <a:pPr algn="justLow" rtl="1">
              <a:lnSpc>
                <a:spcPct val="150000"/>
              </a:lnSpc>
              <a:buFont typeface="Wingdings" panose="05000000000000000000" pitchFamily="2" charset="2"/>
              <a:buChar char="v"/>
            </a:pPr>
            <a:r>
              <a:rPr lang="fa-IR" dirty="0">
                <a:cs typeface="B Nazanin" panose="00000400000000000000" pitchFamily="2" charset="-78"/>
              </a:rPr>
              <a:t>4. شیفتگی به کار</a:t>
            </a:r>
          </a:p>
          <a:p>
            <a:pPr algn="justLow" rtl="1">
              <a:lnSpc>
                <a:spcPct val="150000"/>
              </a:lnSpc>
              <a:buFont typeface="Wingdings" panose="05000000000000000000" pitchFamily="2" charset="2"/>
              <a:buChar char="v"/>
            </a:pPr>
            <a:r>
              <a:rPr lang="fa-IR" dirty="0">
                <a:cs typeface="B Nazanin" panose="00000400000000000000" pitchFamily="2" charset="-78"/>
              </a:rPr>
              <a:t>5. ابتکار عمل داشتن</a:t>
            </a:r>
          </a:p>
          <a:p>
            <a:pPr algn="r" rtl="1"/>
            <a:endParaRPr lang="fa-IR" dirty="0"/>
          </a:p>
        </p:txBody>
      </p:sp>
    </p:spTree>
    <p:extLst>
      <p:ext uri="{BB962C8B-B14F-4D97-AF65-F5344CB8AC3E}">
        <p14:creationId xmlns:p14="http://schemas.microsoft.com/office/powerpoint/2010/main" val="276811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2D07-56F1-4C06-889F-B9816CA7449A}"/>
              </a:ext>
            </a:extLst>
          </p:cNvPr>
          <p:cNvSpPr>
            <a:spLocks noGrp="1"/>
          </p:cNvSpPr>
          <p:nvPr>
            <p:ph type="title"/>
          </p:nvPr>
        </p:nvSpPr>
        <p:spPr>
          <a:xfrm>
            <a:off x="1492046" y="457200"/>
            <a:ext cx="6589199" cy="710198"/>
          </a:xfrm>
        </p:spPr>
        <p:txBody>
          <a:bodyPr/>
          <a:lstStyle/>
          <a:p>
            <a:pPr algn="ctr"/>
            <a:r>
              <a:rPr lang="fa-IR" b="1" dirty="0">
                <a:cs typeface="0 Badr" panose="00000400000000000000" pitchFamily="2" charset="-78"/>
              </a:rPr>
              <a:t>فهرست کلی مطالب</a:t>
            </a:r>
            <a:endParaRPr lang="en-US" b="1" dirty="0">
              <a:cs typeface="0 Badr" panose="00000400000000000000" pitchFamily="2" charset="-78"/>
            </a:endParaRPr>
          </a:p>
        </p:txBody>
      </p:sp>
      <p:sp>
        <p:nvSpPr>
          <p:cNvPr id="3" name="Content Placeholder 2">
            <a:extLst>
              <a:ext uri="{FF2B5EF4-FFF2-40B4-BE49-F238E27FC236}">
                <a16:creationId xmlns:a16="http://schemas.microsoft.com/office/drawing/2014/main" id="{9754EE62-66FC-4E93-9108-B1FCA1FD4A63}"/>
              </a:ext>
            </a:extLst>
          </p:cNvPr>
          <p:cNvSpPr>
            <a:spLocks noGrp="1"/>
          </p:cNvSpPr>
          <p:nvPr>
            <p:ph idx="1"/>
          </p:nvPr>
        </p:nvSpPr>
        <p:spPr>
          <a:xfrm>
            <a:off x="1371600" y="1167398"/>
            <a:ext cx="7391400" cy="5233402"/>
          </a:xfrm>
        </p:spPr>
        <p:txBody>
          <a:bodyPr>
            <a:normAutofit fontScale="70000" lnSpcReduction="20000"/>
          </a:bodyPr>
          <a:lstStyle/>
          <a:p>
            <a:pPr algn="r" rtl="1"/>
            <a:r>
              <a:rPr lang="fa-IR" sz="1700" b="1" dirty="0"/>
              <a:t>عنوان</a:t>
            </a:r>
          </a:p>
          <a:p>
            <a:pPr algn="r" rtl="1"/>
            <a:r>
              <a:rPr lang="fa-IR" sz="1400" b="1" dirty="0"/>
              <a:t>بخش اول- رفتار سازمانی و مفهوم کار</a:t>
            </a:r>
          </a:p>
          <a:p>
            <a:pPr marL="0" marR="0" lvl="0" indent="0" algn="r" defTabSz="457200" rtl="1" eaLnBrk="1" fontAlgn="auto" latinLnBrk="0" hangingPunct="1">
              <a:lnSpc>
                <a:spcPct val="100000"/>
              </a:lnSpc>
              <a:spcBef>
                <a:spcPts val="1000"/>
              </a:spcBef>
              <a:spcAft>
                <a:spcPts val="0"/>
              </a:spcAft>
              <a:buClr>
                <a:srgbClr val="353535"/>
              </a:buClr>
              <a:buSzTx/>
              <a:buFont typeface="Wingdings 3" charset="2"/>
              <a:buNone/>
              <a:tabLst/>
              <a:defRPr/>
            </a:pPr>
            <a:r>
              <a:rPr kumimoji="0" lang="fa-IR" sz="140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Tahoma" panose="020B0604030504040204" pitchFamily="34" charset="0"/>
              </a:rPr>
              <a:t>        فصل اول: رفتار سازمانی</a:t>
            </a:r>
          </a:p>
          <a:p>
            <a:pPr marL="0" marR="0" lvl="0" indent="0" algn="r" defTabSz="457200" rtl="1" eaLnBrk="1" fontAlgn="auto" latinLnBrk="0" hangingPunct="1">
              <a:lnSpc>
                <a:spcPct val="100000"/>
              </a:lnSpc>
              <a:spcBef>
                <a:spcPts val="1000"/>
              </a:spcBef>
              <a:spcAft>
                <a:spcPts val="0"/>
              </a:spcAft>
              <a:buClr>
                <a:srgbClr val="353535"/>
              </a:buClr>
              <a:buSzTx/>
              <a:buFont typeface="Wingdings 3" charset="2"/>
              <a:buNone/>
              <a:tabLst/>
              <a:defRPr/>
            </a:pPr>
            <a:r>
              <a:rPr kumimoji="0" lang="fa-IR" sz="140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Tahoma" panose="020B0604030504040204" pitchFamily="34" charset="0"/>
              </a:rPr>
              <a:t>        فصل دوم: معنی و مفهوم کار</a:t>
            </a:r>
          </a:p>
          <a:p>
            <a:pPr algn="r" rtl="1"/>
            <a:r>
              <a:rPr lang="fa-IR" sz="1400" b="1" dirty="0"/>
              <a:t>بخش دوم- مدیریت رفتار فردی</a:t>
            </a:r>
          </a:p>
          <a:p>
            <a:pPr marL="117475" indent="0" algn="r" rtl="1">
              <a:buNone/>
            </a:pPr>
            <a:r>
              <a:rPr lang="fa-IR" sz="1400" dirty="0"/>
              <a:t>      فصل سوم: ادراک</a:t>
            </a:r>
          </a:p>
          <a:p>
            <a:pPr marL="117475" indent="0" algn="r" rtl="1">
              <a:buNone/>
            </a:pPr>
            <a:r>
              <a:rPr lang="fa-IR" sz="1400" dirty="0"/>
              <a:t>      فصل چهارم: فراگرد معرفت پذیری</a:t>
            </a:r>
          </a:p>
          <a:p>
            <a:pPr marL="117475" indent="0" algn="r" rtl="1">
              <a:buNone/>
            </a:pPr>
            <a:r>
              <a:rPr lang="fa-IR" sz="1400" dirty="0"/>
              <a:t>      فصل پنجم: انگیزش و رفتار</a:t>
            </a:r>
          </a:p>
          <a:p>
            <a:pPr marL="117475" indent="0" algn="r" rtl="1">
              <a:buNone/>
            </a:pPr>
            <a:r>
              <a:rPr lang="fa-IR" sz="1400" dirty="0"/>
              <a:t>      فصل ششم: هدفگذاری</a:t>
            </a:r>
          </a:p>
          <a:p>
            <a:pPr marL="117475" indent="0" algn="r" rtl="1">
              <a:buNone/>
            </a:pPr>
            <a:r>
              <a:rPr lang="fa-IR" sz="1400" dirty="0"/>
              <a:t>      فصل هفتم: تحلیل مراوده ای</a:t>
            </a:r>
          </a:p>
          <a:p>
            <a:pPr marL="117475" indent="0" algn="r" rtl="1">
              <a:buNone/>
            </a:pPr>
            <a:r>
              <a:rPr lang="fa-IR" sz="1400" dirty="0"/>
              <a:t>      فصل هشتم: نگرشهای شغلی و رفتار</a:t>
            </a:r>
          </a:p>
          <a:p>
            <a:pPr algn="r" rtl="1"/>
            <a:r>
              <a:rPr lang="fa-IR" sz="1400" b="1" dirty="0"/>
              <a:t>بخش سوم- مدیریت رفتار گروهی</a:t>
            </a:r>
          </a:p>
          <a:p>
            <a:pPr marL="117475" indent="-117475" algn="r" rtl="1">
              <a:buNone/>
            </a:pPr>
            <a:r>
              <a:rPr lang="fa-IR" sz="1400" dirty="0"/>
              <a:t>         فصل نهم: ویژگی های اساسی گروهها</a:t>
            </a:r>
          </a:p>
          <a:p>
            <a:pPr marL="0" indent="0" algn="r" rtl="1">
              <a:buNone/>
            </a:pPr>
            <a:r>
              <a:rPr lang="fa-IR" sz="1400" dirty="0"/>
              <a:t>         فصل دهم: پویایی گروهی و میان گروهی</a:t>
            </a:r>
          </a:p>
          <a:p>
            <a:pPr algn="r" rtl="1"/>
            <a:r>
              <a:rPr lang="fa-IR" sz="1400" b="1" dirty="0"/>
              <a:t>بخش چهارم- مدیریت فراگردهای رفتار سازمانی</a:t>
            </a:r>
          </a:p>
          <a:p>
            <a:pPr marL="398463" indent="0" algn="r" rtl="1">
              <a:buNone/>
            </a:pPr>
            <a:r>
              <a:rPr lang="fa-IR" sz="1400" dirty="0"/>
              <a:t>فصل یازدهم: فراگرد ارتباطات</a:t>
            </a:r>
          </a:p>
          <a:p>
            <a:pPr marL="398463" indent="0" algn="r" rtl="1">
              <a:buNone/>
            </a:pPr>
            <a:r>
              <a:rPr lang="fa-IR" sz="1400" dirty="0"/>
              <a:t>فصل دوازدهم: رهبری</a:t>
            </a:r>
          </a:p>
          <a:p>
            <a:pPr algn="r" rtl="1"/>
            <a:r>
              <a:rPr lang="fa-IR" sz="1400" b="1" dirty="0"/>
              <a:t>بخش پنجم- مدیریت پویاییهای سازمانی</a:t>
            </a:r>
          </a:p>
          <a:p>
            <a:pPr marL="398463" indent="0" algn="r" rtl="1">
              <a:buNone/>
            </a:pPr>
            <a:r>
              <a:rPr lang="fa-IR" sz="1400" dirty="0"/>
              <a:t>فصل سیزدهم: مدیریت بهره وری فرد و سازمان</a:t>
            </a:r>
          </a:p>
          <a:p>
            <a:pPr marL="398463" indent="0" algn="r" rtl="1">
              <a:buNone/>
            </a:pPr>
            <a:r>
              <a:rPr lang="fa-IR" sz="1400" dirty="0"/>
              <a:t>فصل چهاردهم: مدیریت تحول سازمانی</a:t>
            </a:r>
          </a:p>
          <a:p>
            <a:pPr marL="0" indent="0" algn="r" rtl="1">
              <a:buNone/>
            </a:pPr>
            <a:r>
              <a:rPr lang="fa-IR" sz="1400" dirty="0"/>
              <a:t>      </a:t>
            </a:r>
            <a:endParaRPr lang="en-US" sz="1400" dirty="0"/>
          </a:p>
        </p:txBody>
      </p:sp>
    </p:spTree>
    <p:extLst>
      <p:ext uri="{BB962C8B-B14F-4D97-AF65-F5344CB8AC3E}">
        <p14:creationId xmlns:p14="http://schemas.microsoft.com/office/powerpoint/2010/main" val="159738228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7353985" cy="5638800"/>
          </a:xfrm>
        </p:spPr>
        <p:txBody>
          <a:bodyPr>
            <a:normAutofit/>
          </a:bodyPr>
          <a:lstStyle/>
          <a:p>
            <a:pPr algn="just" rtl="1">
              <a:lnSpc>
                <a:spcPct val="150000"/>
              </a:lnSpc>
            </a:pPr>
            <a:r>
              <a:rPr lang="fa-IR" sz="2000" dirty="0">
                <a:cs typeface="B Nazanin" panose="00000400000000000000" pitchFamily="2" charset="-78"/>
              </a:rPr>
              <a:t>توفیق طلبی یکی از خصوصیات است که در افراد لایه های دوم و سوم مدیریتی می تواند باعث عملکرد های شاخص شود .</a:t>
            </a:r>
          </a:p>
          <a:p>
            <a:pPr algn="just" rtl="1">
              <a:lnSpc>
                <a:spcPct val="150000"/>
              </a:lnSpc>
            </a:pPr>
            <a:r>
              <a:rPr lang="fa-IR" sz="2000" dirty="0">
                <a:cs typeface="B Nazanin" panose="00000400000000000000" pitchFamily="2" charset="-78"/>
              </a:rPr>
              <a:t>لفظ آچار فرانسه برای برای بعضی افراد شاغل در صنایع ، شرکت ها و سازمان ها معمولا به این گونه افراد اطلاق می شود .</a:t>
            </a:r>
          </a:p>
          <a:p>
            <a:pPr algn="just" rtl="1">
              <a:lnSpc>
                <a:spcPct val="150000"/>
              </a:lnSpc>
            </a:pPr>
            <a:r>
              <a:rPr lang="fa-IR" sz="2000" dirty="0">
                <a:cs typeface="B Nazanin" panose="00000400000000000000" pitchFamily="2" charset="-78"/>
              </a:rPr>
              <a:t>کلا عدم وجود این گونه افراد در سازمان ها و حتی کشور ها می تواند باعث ضعف و کاهش توان اقتصادی آن سازمان و حتی کشور باشد .</a:t>
            </a:r>
          </a:p>
          <a:p>
            <a:pPr algn="just" rtl="1">
              <a:lnSpc>
                <a:spcPct val="150000"/>
              </a:lnSpc>
            </a:pPr>
            <a:r>
              <a:rPr lang="fa-IR" sz="2000" dirty="0">
                <a:cs typeface="B Nazanin" panose="00000400000000000000" pitchFamily="2" charset="-78"/>
              </a:rPr>
              <a:t>بنا به گفته مک کله لند سطح شکوفایی اقتصادی هر ملتی با نیاز توفیق طلبی شهروندان آن همبستگی دارند .</a:t>
            </a:r>
          </a:p>
          <a:p>
            <a:pPr algn="just" rtl="1">
              <a:lnSpc>
                <a:spcPct val="150000"/>
              </a:lnSpc>
            </a:pPr>
            <a:r>
              <a:rPr lang="fa-IR" sz="2000" dirty="0">
                <a:cs typeface="B Nazanin" panose="00000400000000000000" pitchFamily="2" charset="-78"/>
              </a:rPr>
              <a:t>در نهایت می بایست محیط کار بر اساس شرایط جذب افراد توفیق طلب طراحی و تنظیم شود و با ایجاد انگیزه اجتناب از شکست ، ظرفیت جذب و فعالیت افراد توفیق طلب را بالا برده و نتیجه مناسبی را از مورد انتظار را فراهم آورد .</a:t>
            </a:r>
            <a:endParaRPr lang="en-US" sz="2000" dirty="0">
              <a:cs typeface="B Nazanin" panose="00000400000000000000" pitchFamily="2" charset="-78"/>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7887"/>
            <a:ext cx="8229600" cy="5036713"/>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نظریه دو ساحتی انگیزاننده- بهداشت روانی هرزبرگ</a:t>
            </a:r>
          </a:p>
          <a:p>
            <a:pPr algn="justLow" rtl="1">
              <a:lnSpc>
                <a:spcPct val="150000"/>
              </a:lnSpc>
              <a:buFont typeface="Wingdings" panose="05000000000000000000" pitchFamily="2" charset="2"/>
              <a:buChar char="v"/>
            </a:pPr>
            <a:r>
              <a:rPr lang="fa-IR" dirty="0">
                <a:cs typeface="B Nazanin" panose="00000400000000000000" pitchFamily="2" charset="-78"/>
              </a:rPr>
              <a:t>این نظریه دو ویژگی منحصر به فرد دارد:</a:t>
            </a:r>
          </a:p>
          <a:p>
            <a:pPr algn="justLow" rtl="1">
              <a:lnSpc>
                <a:spcPct val="150000"/>
              </a:lnSpc>
              <a:buFont typeface="Wingdings" panose="05000000000000000000" pitchFamily="2" charset="2"/>
              <a:buChar char="§"/>
            </a:pPr>
            <a:r>
              <a:rPr lang="fa-IR" dirty="0">
                <a:cs typeface="B Nazanin" panose="00000400000000000000" pitchFamily="2" charset="-78"/>
              </a:rPr>
              <a:t>1. این نظریه تأکید می کند که برخی از عوامل شغلی به رضایت خاطر منجر می شود در حالی که سایر عوامل می توانند مانع عدم رضایت باشند و منبع رضایت خاطر نیز نخواهند بود.</a:t>
            </a:r>
          </a:p>
          <a:p>
            <a:pPr algn="justLow" rtl="1">
              <a:lnSpc>
                <a:spcPct val="150000"/>
              </a:lnSpc>
              <a:buFont typeface="Wingdings" panose="05000000000000000000" pitchFamily="2" charset="2"/>
              <a:buChar char="§"/>
            </a:pPr>
            <a:r>
              <a:rPr lang="fa-IR" dirty="0">
                <a:cs typeface="B Nazanin" panose="00000400000000000000" pitchFamily="2" charset="-78"/>
              </a:rPr>
              <a:t>2. این نظریه بیان می دارد که رضایت شغلی و عدم رضایت شغلی بر روی یک پیوستار واحد قرار ندارند.</a:t>
            </a:r>
          </a:p>
          <a:p>
            <a:pPr algn="r" rtl="1"/>
            <a:endParaRPr lang="fa-IR" dirty="0"/>
          </a:p>
        </p:txBody>
      </p:sp>
    </p:spTree>
    <p:extLst>
      <p:ext uri="{BB962C8B-B14F-4D97-AF65-F5344CB8AC3E}">
        <p14:creationId xmlns:p14="http://schemas.microsoft.com/office/powerpoint/2010/main" val="39682613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1143000"/>
          </a:xfrm>
        </p:spPr>
        <p:txBody>
          <a:bodyPr>
            <a:normAutofit/>
          </a:bodyPr>
          <a:lstStyle/>
          <a:p>
            <a:pPr marL="685800" indent="-685800" algn="r" rtl="1">
              <a:buFont typeface="Wingdings" panose="05000000000000000000" pitchFamily="2" charset="2"/>
              <a:buChar char="q"/>
            </a:pPr>
            <a:r>
              <a:rPr lang="fa-IR" sz="2800" dirty="0">
                <a:solidFill>
                  <a:schemeClr val="tx1"/>
                </a:solidFill>
                <a:cs typeface="B Titr" panose="00000700000000000000" pitchFamily="2" charset="-78"/>
              </a:rPr>
              <a:t>نمودار نظریه دوعاملی هرزبرگ</a:t>
            </a:r>
          </a:p>
        </p:txBody>
      </p:sp>
      <p:pic>
        <p:nvPicPr>
          <p:cNvPr id="4" name="Content Placeholder 3"/>
          <p:cNvPicPr>
            <a:picLocks noGrp="1" noChangeAspect="1"/>
          </p:cNvPicPr>
          <p:nvPr>
            <p:ph idx="1"/>
          </p:nvPr>
        </p:nvPicPr>
        <p:blipFill>
          <a:blip r:embed="rId2" cstate="print"/>
          <a:stretch>
            <a:fillRect/>
          </a:stretch>
        </p:blipFill>
        <p:spPr>
          <a:xfrm>
            <a:off x="685800" y="1149977"/>
            <a:ext cx="8229600" cy="5441323"/>
          </a:xfrm>
          <a:prstGeom prst="rect">
            <a:avLst/>
          </a:prstGeom>
        </p:spPr>
      </p:pic>
    </p:spTree>
    <p:extLst>
      <p:ext uri="{BB962C8B-B14F-4D97-AF65-F5344CB8AC3E}">
        <p14:creationId xmlns:p14="http://schemas.microsoft.com/office/powerpoint/2010/main" val="4002101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3886200"/>
          </a:xfrm>
        </p:spPr>
        <p:txBody>
          <a:bodyPr/>
          <a:lstStyle/>
          <a:p>
            <a:pPr algn="r" rtl="1">
              <a:lnSpc>
                <a:spcPct val="150000"/>
              </a:lnSpc>
              <a:buFont typeface="Wingdings" panose="05000000000000000000" pitchFamily="2" charset="2"/>
              <a:buChar char="q"/>
            </a:pPr>
            <a:r>
              <a:rPr lang="fa-IR" sz="2800" dirty="0">
                <a:cs typeface="B Titr" panose="00000700000000000000" pitchFamily="2" charset="-78"/>
              </a:rPr>
              <a:t>نظریه های فراگردی</a:t>
            </a:r>
          </a:p>
          <a:p>
            <a:pPr algn="r" rtl="1">
              <a:lnSpc>
                <a:spcPct val="150000"/>
              </a:lnSpc>
              <a:buFont typeface="Wingdings" panose="05000000000000000000" pitchFamily="2" charset="2"/>
              <a:buChar char="v"/>
            </a:pPr>
            <a:r>
              <a:rPr lang="fa-IR" dirty="0">
                <a:cs typeface="B Nazanin" panose="00000400000000000000" pitchFamily="2" charset="-78"/>
              </a:rPr>
              <a:t>دو نظریه فراگردی مشهور عبارت اند از:</a:t>
            </a:r>
          </a:p>
          <a:p>
            <a:pPr algn="r" rtl="1">
              <a:lnSpc>
                <a:spcPct val="150000"/>
              </a:lnSpc>
              <a:buFont typeface="Wingdings" panose="05000000000000000000" pitchFamily="2" charset="2"/>
              <a:buChar char="§"/>
            </a:pPr>
            <a:r>
              <a:rPr lang="fa-IR" dirty="0">
                <a:cs typeface="B Nazanin" panose="00000400000000000000" pitchFamily="2" charset="-78"/>
              </a:rPr>
              <a:t>1. نظریه برابری</a:t>
            </a:r>
          </a:p>
          <a:p>
            <a:pPr algn="r" rtl="1">
              <a:lnSpc>
                <a:spcPct val="150000"/>
              </a:lnSpc>
              <a:buFont typeface="Wingdings" panose="05000000000000000000" pitchFamily="2" charset="2"/>
              <a:buChar char="§"/>
            </a:pPr>
            <a:r>
              <a:rPr lang="fa-IR" dirty="0">
                <a:cs typeface="B Nazanin" panose="00000400000000000000" pitchFamily="2" charset="-78"/>
              </a:rPr>
              <a:t>2. نظریه انتظار</a:t>
            </a:r>
          </a:p>
          <a:p>
            <a:pPr algn="r" rtl="1">
              <a:lnSpc>
                <a:spcPct val="150000"/>
              </a:lnSpc>
              <a:buFont typeface="Wingdings" panose="05000000000000000000" pitchFamily="2" charset="2"/>
              <a:buChar char="§"/>
            </a:pPr>
            <a:r>
              <a:rPr lang="fa-IR" dirty="0">
                <a:cs typeface="B Nazanin" panose="00000400000000000000" pitchFamily="2" charset="-78"/>
              </a:rPr>
              <a:t>محتوا چیستی رفتار های بر انگیخته نظریه های را شرح می دهند ولی نظریه های فرا گردی و چرایی بر انگیختگی افراد را توصیف می کنند </a:t>
            </a:r>
          </a:p>
        </p:txBody>
      </p:sp>
    </p:spTree>
    <p:extLst>
      <p:ext uri="{BB962C8B-B14F-4D97-AF65-F5344CB8AC3E}">
        <p14:creationId xmlns:p14="http://schemas.microsoft.com/office/powerpoint/2010/main" val="40907980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33400"/>
            <a:ext cx="7848600" cy="5638800"/>
          </a:xfrm>
        </p:spPr>
        <p:txBody>
          <a:bodyPr>
            <a:normAutofit/>
          </a:bodyPr>
          <a:lstStyle/>
          <a:p>
            <a:pPr algn="just" rtl="1">
              <a:lnSpc>
                <a:spcPct val="170000"/>
              </a:lnSpc>
              <a:buFont typeface="Wingdings" panose="05000000000000000000" pitchFamily="2" charset="2"/>
              <a:buChar char="q"/>
            </a:pPr>
            <a:r>
              <a:rPr lang="fa-IR" sz="3200" dirty="0">
                <a:cs typeface="B Titr" panose="00000700000000000000" pitchFamily="2" charset="-78"/>
              </a:rPr>
              <a:t>نظریه برابری</a:t>
            </a:r>
          </a:p>
          <a:p>
            <a:pPr algn="just" rtl="1">
              <a:lnSpc>
                <a:spcPct val="170000"/>
              </a:lnSpc>
              <a:buFont typeface="Wingdings" panose="05000000000000000000" pitchFamily="2" charset="2"/>
              <a:buChar char="v"/>
            </a:pPr>
            <a:r>
              <a:rPr lang="fa-IR" sz="2000" dirty="0">
                <a:cs typeface="B Nazanin" panose="00000400000000000000" pitchFamily="2" charset="-78"/>
              </a:rPr>
              <a:t>نظریه برابری مبتنی بر پیش فرض ساده ای است که آدمها می خواهند با آنان منصفانه برخورد شود. بنابراین نظریه، برابری، باوری است که در مقایسه با دیگران با ما منصفانه برخورد شده است و نابرابری، باوری است که در مقایسه با دیگران با ما غیرمنصفانه برخورد شده است.</a:t>
            </a:r>
          </a:p>
          <a:p>
            <a:pPr algn="just" rtl="1">
              <a:lnSpc>
                <a:spcPct val="170000"/>
              </a:lnSpc>
              <a:buFont typeface="Wingdings" panose="05000000000000000000" pitchFamily="2" charset="2"/>
              <a:buChar char="v"/>
            </a:pPr>
            <a:r>
              <a:rPr lang="fa-IR" sz="2000" dirty="0">
                <a:cs typeface="B Nazanin" panose="00000400000000000000" pitchFamily="2" charset="-78"/>
              </a:rPr>
              <a:t>کاربردی های مدیریتی نظریه برابری برای مدیران در سیستم پاداش و تنبیه است زیرا پاداشهای رسمی به راحتی در دید افراد قرار دارد تا پاداش های غیر رسمی و این پیام را برای مدیران دارد که به افراد بر اساس کیفیت عالی کار پاداش داده شود . و اینکه پاداش ها معمولا ملموس و غیر ملموس است و مدیران می بایست در برنامه کاری به هر دو نوع پاداش در سیستم مدیریتی خود توجه داشته باشند . </a:t>
            </a:r>
          </a:p>
        </p:txBody>
      </p:sp>
    </p:spTree>
    <p:extLst>
      <p:ext uri="{BB962C8B-B14F-4D97-AF65-F5344CB8AC3E}">
        <p14:creationId xmlns:p14="http://schemas.microsoft.com/office/powerpoint/2010/main" val="34648713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787"/>
            <a:ext cx="8229600" cy="1143000"/>
          </a:xfrm>
        </p:spPr>
        <p:txBody>
          <a:bodyPr>
            <a:normAutofit/>
          </a:bodyPr>
          <a:lstStyle/>
          <a:p>
            <a:pPr marL="457200" indent="-457200" algn="r" rtl="1">
              <a:buFont typeface="Wingdings" panose="05000000000000000000" pitchFamily="2" charset="2"/>
              <a:buChar char="q"/>
            </a:pPr>
            <a:r>
              <a:rPr lang="fa-IR" sz="2800" dirty="0">
                <a:solidFill>
                  <a:schemeClr val="tx1"/>
                </a:solidFill>
                <a:cs typeface="B Titr" panose="00000700000000000000" pitchFamily="2" charset="-78"/>
              </a:rPr>
              <a:t>مدل اساسی نظریه برابری</a:t>
            </a:r>
          </a:p>
        </p:txBody>
      </p:sp>
      <p:sp>
        <p:nvSpPr>
          <p:cNvPr id="3" name="Content Placeholder 2"/>
          <p:cNvSpPr>
            <a:spLocks noGrp="1"/>
          </p:cNvSpPr>
          <p:nvPr>
            <p:ph idx="1"/>
          </p:nvPr>
        </p:nvSpPr>
        <p:spPr/>
        <p:txBody>
          <a:bodyPr/>
          <a:lstStyle/>
          <a:p>
            <a:endParaRPr lang="fa-IR" dirty="0"/>
          </a:p>
        </p:txBody>
      </p:sp>
      <p:sp>
        <p:nvSpPr>
          <p:cNvPr id="4" name="Rectangle 3"/>
          <p:cNvSpPr/>
          <p:nvPr/>
        </p:nvSpPr>
        <p:spPr>
          <a:xfrm>
            <a:off x="76200" y="1278373"/>
            <a:ext cx="8532253" cy="5112913"/>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6168980" y="1700006"/>
            <a:ext cx="1893195" cy="72121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sz="1600" b="1" dirty="0">
                <a:cs typeface="B Nazanin" panose="00000400000000000000" pitchFamily="2" charset="-78"/>
              </a:rPr>
              <a:t>نتایج/ پاداشهای دریافت شده به وسیله خود فرد</a:t>
            </a:r>
          </a:p>
        </p:txBody>
      </p:sp>
      <p:sp>
        <p:nvSpPr>
          <p:cNvPr id="6" name="Rectangle 5"/>
          <p:cNvSpPr/>
          <p:nvPr/>
        </p:nvSpPr>
        <p:spPr>
          <a:xfrm>
            <a:off x="6205469" y="2959997"/>
            <a:ext cx="1893195" cy="72121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solidFill>
                  <a:schemeClr val="tx1"/>
                </a:solidFill>
                <a:cs typeface="B Nazanin" panose="00000400000000000000" pitchFamily="2" charset="-78"/>
              </a:rPr>
              <a:t>نهاده های خود فرد</a:t>
            </a:r>
          </a:p>
        </p:txBody>
      </p:sp>
      <p:sp>
        <p:nvSpPr>
          <p:cNvPr id="7" name="Rectangle 6"/>
          <p:cNvSpPr/>
          <p:nvPr/>
        </p:nvSpPr>
        <p:spPr>
          <a:xfrm>
            <a:off x="6488805" y="4558055"/>
            <a:ext cx="1296474" cy="72121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ادراک برابری</a:t>
            </a:r>
          </a:p>
        </p:txBody>
      </p:sp>
      <p:sp>
        <p:nvSpPr>
          <p:cNvPr id="9" name="Rectangle 8"/>
          <p:cNvSpPr/>
          <p:nvPr/>
        </p:nvSpPr>
        <p:spPr>
          <a:xfrm>
            <a:off x="6488805" y="5562118"/>
            <a:ext cx="1296474" cy="72121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sz="1400" b="1" dirty="0">
                <a:cs typeface="B Nazanin" panose="00000400000000000000" pitchFamily="2" charset="-78"/>
              </a:rPr>
              <a:t>انگیزش برای حفظ روابط موجود برابری</a:t>
            </a:r>
          </a:p>
        </p:txBody>
      </p:sp>
      <p:sp>
        <p:nvSpPr>
          <p:cNvPr id="10" name="Rectangle 9"/>
          <p:cNvSpPr/>
          <p:nvPr/>
        </p:nvSpPr>
        <p:spPr>
          <a:xfrm>
            <a:off x="4082600" y="3882981"/>
            <a:ext cx="1590543" cy="721217"/>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sz="1700" b="1" dirty="0">
                <a:cs typeface="B Nazanin" panose="00000400000000000000" pitchFamily="2" charset="-78"/>
              </a:rPr>
              <a:t>مقایسه اجتماعی نتایج با نهاده ها</a:t>
            </a:r>
          </a:p>
        </p:txBody>
      </p:sp>
      <p:sp>
        <p:nvSpPr>
          <p:cNvPr id="11" name="Rectangle 10"/>
          <p:cNvSpPr/>
          <p:nvPr/>
        </p:nvSpPr>
        <p:spPr>
          <a:xfrm>
            <a:off x="1769410" y="2929940"/>
            <a:ext cx="1893195" cy="72121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نهاده های افراد مورد مقایسه</a:t>
            </a:r>
          </a:p>
        </p:txBody>
      </p:sp>
      <p:sp>
        <p:nvSpPr>
          <p:cNvPr id="12" name="Rectangle 11"/>
          <p:cNvSpPr/>
          <p:nvPr/>
        </p:nvSpPr>
        <p:spPr>
          <a:xfrm>
            <a:off x="1747228" y="1695713"/>
            <a:ext cx="1893195" cy="72121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sz="1500" b="1" dirty="0">
                <a:cs typeface="B Nazanin" panose="00000400000000000000" pitchFamily="2" charset="-78"/>
              </a:rPr>
              <a:t>نتایج/ پاداشهای دریافت شده به وسیله دیگر افراد مورد مقایسه</a:t>
            </a:r>
          </a:p>
        </p:txBody>
      </p:sp>
      <p:sp>
        <p:nvSpPr>
          <p:cNvPr id="13" name="Rectangle 12"/>
          <p:cNvSpPr/>
          <p:nvPr/>
        </p:nvSpPr>
        <p:spPr>
          <a:xfrm>
            <a:off x="1986029" y="5550439"/>
            <a:ext cx="1296474" cy="72121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sz="1500" b="1" dirty="0">
                <a:cs typeface="B Nazanin" panose="00000400000000000000" pitchFamily="2" charset="-78"/>
              </a:rPr>
              <a:t>انگیزش برای اصلاح یا کاهش نابرابری</a:t>
            </a:r>
          </a:p>
        </p:txBody>
      </p:sp>
      <p:sp>
        <p:nvSpPr>
          <p:cNvPr id="14" name="Rectangle 13"/>
          <p:cNvSpPr/>
          <p:nvPr/>
        </p:nvSpPr>
        <p:spPr>
          <a:xfrm>
            <a:off x="1986029" y="4547139"/>
            <a:ext cx="1296474" cy="714783"/>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ادراک نابرابری</a:t>
            </a:r>
          </a:p>
        </p:txBody>
      </p:sp>
      <p:cxnSp>
        <p:nvCxnSpPr>
          <p:cNvPr id="16" name="Straight Connector 15"/>
          <p:cNvCxnSpPr>
            <a:stCxn id="5" idx="1"/>
            <a:endCxn id="12" idx="3"/>
          </p:cNvCxnSpPr>
          <p:nvPr/>
        </p:nvCxnSpPr>
        <p:spPr>
          <a:xfrm flipH="1" flipV="1">
            <a:off x="3640423" y="2056322"/>
            <a:ext cx="2528557" cy="4293"/>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flipV="1">
            <a:off x="3676912" y="3290549"/>
            <a:ext cx="2528557" cy="4293"/>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Arrow Connector 18"/>
          <p:cNvCxnSpPr>
            <a:cxnSpLocks/>
            <a:endCxn id="10" idx="0"/>
          </p:cNvCxnSpPr>
          <p:nvPr/>
        </p:nvCxnSpPr>
        <p:spPr>
          <a:xfrm>
            <a:off x="4877872" y="2056322"/>
            <a:ext cx="0" cy="18266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Connector 22"/>
          <p:cNvCxnSpPr>
            <a:cxnSpLocks/>
            <a:stCxn id="10" idx="3"/>
          </p:cNvCxnSpPr>
          <p:nvPr/>
        </p:nvCxnSpPr>
        <p:spPr>
          <a:xfrm>
            <a:off x="5673143" y="4243590"/>
            <a:ext cx="1455313"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a:off x="7128456" y="4259846"/>
            <a:ext cx="1" cy="3057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a:cxnSpLocks/>
            <a:stCxn id="7" idx="2"/>
            <a:endCxn id="9" idx="0"/>
          </p:cNvCxnSpPr>
          <p:nvPr/>
        </p:nvCxnSpPr>
        <p:spPr>
          <a:xfrm>
            <a:off x="7137042" y="5279272"/>
            <a:ext cx="0" cy="2828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Connector 30"/>
          <p:cNvCxnSpPr>
            <a:cxnSpLocks/>
          </p:cNvCxnSpPr>
          <p:nvPr/>
        </p:nvCxnSpPr>
        <p:spPr>
          <a:xfrm flipV="1">
            <a:off x="2618701" y="4254321"/>
            <a:ext cx="1463899" cy="1"/>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Arrow Connector 33"/>
          <p:cNvCxnSpPr>
            <a:cxnSpLocks/>
          </p:cNvCxnSpPr>
          <p:nvPr/>
        </p:nvCxnSpPr>
        <p:spPr>
          <a:xfrm flipH="1">
            <a:off x="2618697" y="4254320"/>
            <a:ext cx="4" cy="2962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a:cxnSpLocks/>
            <a:endCxn id="13" idx="0"/>
          </p:cNvCxnSpPr>
          <p:nvPr/>
        </p:nvCxnSpPr>
        <p:spPr>
          <a:xfrm>
            <a:off x="2634266" y="5271731"/>
            <a:ext cx="0" cy="2787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248903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04581"/>
            <a:ext cx="7696200" cy="5448837"/>
          </a:xfrm>
        </p:spPr>
        <p:txBody>
          <a:bodyPr>
            <a:normAutofit fontScale="77500" lnSpcReduction="20000"/>
          </a:bodyPr>
          <a:lstStyle/>
          <a:p>
            <a:pPr algn="just" rtl="1">
              <a:lnSpc>
                <a:spcPct val="150000"/>
              </a:lnSpc>
              <a:buFont typeface="Wingdings" panose="05000000000000000000" pitchFamily="2" charset="2"/>
              <a:buChar char="q"/>
            </a:pPr>
            <a:r>
              <a:rPr lang="fa-IR" sz="3100" dirty="0">
                <a:cs typeface="B Titr" panose="00000700000000000000" pitchFamily="2" charset="-78"/>
              </a:rPr>
              <a:t>نظریه انتظار</a:t>
            </a:r>
          </a:p>
          <a:p>
            <a:pPr algn="just" rtl="1">
              <a:lnSpc>
                <a:spcPct val="150000"/>
              </a:lnSpc>
              <a:buFont typeface="Wingdings" panose="05000000000000000000" pitchFamily="2" charset="2"/>
              <a:buChar char="q"/>
            </a:pPr>
            <a:r>
              <a:rPr lang="fa-IR" sz="2000" dirty="0">
                <a:cs typeface="B Titr" panose="00000700000000000000" pitchFamily="2" charset="-78"/>
              </a:rPr>
              <a:t>در مجموع نظریه انتظار بیان می دارد که انگیزش کاری .  با . باور های افراد در باره رابطه تلاش  ، عملکرد و مطلوبیت نتایج کاری در ارتباط هست ( آدمها را که می توانند از عهده آن برآیند در هنگامی که بخواهند کار را انجام داد ) این جمله بیان ساده ، نظریه انتظار مبتنی بر منطق انتظار است . </a:t>
            </a:r>
          </a:p>
          <a:p>
            <a:pPr algn="just" rtl="1">
              <a:lnSpc>
                <a:spcPct val="150000"/>
              </a:lnSpc>
              <a:buFont typeface="Wingdings" panose="05000000000000000000" pitchFamily="2" charset="2"/>
              <a:buChar char="v"/>
            </a:pPr>
            <a:r>
              <a:rPr lang="fa-IR" sz="2000" dirty="0">
                <a:cs typeface="B Nazanin" panose="00000400000000000000" pitchFamily="2" charset="-78"/>
              </a:rPr>
              <a:t>نظریه انتظار مدلی پیچیده تر و جامع تر از انگیزش نسبت به نظریه برابری ارائه می دهد. از آغاز شکل گیری اولیه این نظریه تا کنون قلمرو و پیچیدگی نظریه انتظار به طور مستمر رشد کرده است.</a:t>
            </a:r>
          </a:p>
          <a:p>
            <a:pPr algn="just" rtl="1">
              <a:lnSpc>
                <a:spcPct val="150000"/>
              </a:lnSpc>
              <a:buFont typeface="Wingdings" panose="05000000000000000000" pitchFamily="2" charset="2"/>
              <a:buChar char="v"/>
            </a:pPr>
            <a:r>
              <a:rPr lang="fa-IR" sz="2000" dirty="0">
                <a:cs typeface="B Nazanin" panose="00000400000000000000" pitchFamily="2" charset="-78"/>
              </a:rPr>
              <a:t>پیش فرض نظریه انتظار آن است که میزان انگیزش آدمی به این واقعیت وابسته است که چقدر چیزی را می خواهد و چقدر درک می کند می تواند آن را بدست آورد.</a:t>
            </a:r>
          </a:p>
          <a:p>
            <a:pPr algn="just" rtl="1">
              <a:lnSpc>
                <a:spcPct val="150000"/>
              </a:lnSpc>
              <a:buFont typeface="Wingdings" panose="05000000000000000000" pitchFamily="2" charset="2"/>
              <a:buChar char="v"/>
            </a:pPr>
            <a:r>
              <a:rPr lang="fa-IR" sz="2000" dirty="0">
                <a:cs typeface="B Nazanin" panose="00000400000000000000" pitchFamily="2" charset="-78"/>
              </a:rPr>
              <a:t>اجزای کلی مدل انتظار عبارت اند از:</a:t>
            </a:r>
          </a:p>
          <a:p>
            <a:pPr algn="just" rtl="1">
              <a:lnSpc>
                <a:spcPct val="150000"/>
              </a:lnSpc>
              <a:buFont typeface="Wingdings" panose="05000000000000000000" pitchFamily="2" charset="2"/>
              <a:buChar char="§"/>
            </a:pPr>
            <a:r>
              <a:rPr lang="fa-IR" sz="2000" dirty="0">
                <a:cs typeface="B Nazanin" panose="00000400000000000000" pitchFamily="2" charset="-78"/>
              </a:rPr>
              <a:t>1. تلاش (نتیجه انگیزش)</a:t>
            </a:r>
          </a:p>
          <a:p>
            <a:pPr algn="just" rtl="1">
              <a:lnSpc>
                <a:spcPct val="150000"/>
              </a:lnSpc>
              <a:buFont typeface="Wingdings" panose="05000000000000000000" pitchFamily="2" charset="2"/>
              <a:buChar char="§"/>
            </a:pPr>
            <a:r>
              <a:rPr lang="fa-IR" sz="2000" dirty="0">
                <a:cs typeface="B Nazanin" panose="00000400000000000000" pitchFamily="2" charset="-78"/>
              </a:rPr>
              <a:t>2. عملکرد ( عملکرد تابع هر سه تلاش – محیط – توان است ) </a:t>
            </a:r>
          </a:p>
          <a:p>
            <a:pPr algn="just" rtl="1">
              <a:lnSpc>
                <a:spcPct val="150000"/>
              </a:lnSpc>
              <a:buFont typeface="Wingdings" panose="05000000000000000000" pitchFamily="2" charset="2"/>
              <a:buChar char="§"/>
            </a:pPr>
            <a:r>
              <a:rPr lang="fa-IR" sz="2000" dirty="0">
                <a:cs typeface="B Nazanin" panose="00000400000000000000" pitchFamily="2" charset="-78"/>
              </a:rPr>
              <a:t>3. نتایج.</a:t>
            </a:r>
          </a:p>
        </p:txBody>
      </p:sp>
    </p:spTree>
    <p:extLst>
      <p:ext uri="{BB962C8B-B14F-4D97-AF65-F5344CB8AC3E}">
        <p14:creationId xmlns:p14="http://schemas.microsoft.com/office/powerpoint/2010/main" val="36693035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608" y="457200"/>
            <a:ext cx="8229600" cy="2743200"/>
          </a:xfrm>
        </p:spPr>
        <p:txBody>
          <a:bodyPr/>
          <a:lstStyle/>
          <a:p>
            <a:pPr algn="r" rtl="1">
              <a:buFont typeface="Wingdings" panose="05000000000000000000" pitchFamily="2" charset="2"/>
              <a:buChar char="q"/>
            </a:pPr>
            <a:r>
              <a:rPr lang="fa-IR" dirty="0">
                <a:cs typeface="B Titr" panose="00000700000000000000" pitchFamily="2" charset="-78"/>
              </a:rPr>
              <a:t>نمودار نظریه انگیزشی انتظار</a:t>
            </a:r>
          </a:p>
          <a:p>
            <a:endParaRPr lang="fa-IR" dirty="0"/>
          </a:p>
        </p:txBody>
      </p:sp>
      <p:pic>
        <p:nvPicPr>
          <p:cNvPr id="4" name="Picture 3"/>
          <p:cNvPicPr>
            <a:picLocks noChangeAspect="1"/>
          </p:cNvPicPr>
          <p:nvPr/>
        </p:nvPicPr>
        <p:blipFill>
          <a:blip r:embed="rId2" cstate="print"/>
          <a:stretch>
            <a:fillRect/>
          </a:stretch>
        </p:blipFill>
        <p:spPr>
          <a:xfrm>
            <a:off x="301614" y="1250634"/>
            <a:ext cx="8693239" cy="5251811"/>
          </a:xfrm>
          <a:prstGeom prst="rect">
            <a:avLst/>
          </a:prstGeom>
        </p:spPr>
      </p:pic>
    </p:spTree>
    <p:extLst>
      <p:ext uri="{BB962C8B-B14F-4D97-AF65-F5344CB8AC3E}">
        <p14:creationId xmlns:p14="http://schemas.microsoft.com/office/powerpoint/2010/main" val="27590195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838200"/>
            <a:ext cx="6591985" cy="3777622"/>
          </a:xfrm>
        </p:spPr>
        <p:txBody>
          <a:bodyPr/>
          <a:lstStyle/>
          <a:p>
            <a:pPr algn="just" rtl="1">
              <a:lnSpc>
                <a:spcPct val="150000"/>
              </a:lnSpc>
              <a:buFont typeface="Wingdings" panose="05000000000000000000" pitchFamily="2" charset="2"/>
              <a:buChar char="q"/>
            </a:pPr>
            <a:r>
              <a:rPr lang="fa-IR" sz="2800" dirty="0">
                <a:cs typeface="B Titr" panose="00000700000000000000" pitchFamily="2" charset="-78"/>
              </a:rPr>
              <a:t>مدل توسعه یافته نظریه انگیزشی انتظار</a:t>
            </a:r>
          </a:p>
          <a:p>
            <a:pPr algn="just" rtl="1">
              <a:lnSpc>
                <a:spcPct val="150000"/>
              </a:lnSpc>
              <a:buFont typeface="Wingdings" panose="05000000000000000000" pitchFamily="2" charset="2"/>
              <a:buChar char="v"/>
            </a:pPr>
            <a:r>
              <a:rPr lang="fa-IR" dirty="0">
                <a:cs typeface="B Nazanin" panose="00000400000000000000" pitchFamily="2" charset="-78"/>
              </a:rPr>
              <a:t>دو پژوهشگر رفتار سازمانی به نامهای پورتر و لاولر مدل توسعه یافته نظریه انگیزشی انتظار را ارائه کرده اند. این مدل می کوشد:</a:t>
            </a:r>
          </a:p>
          <a:p>
            <a:pPr algn="just" rtl="1">
              <a:lnSpc>
                <a:spcPct val="150000"/>
              </a:lnSpc>
              <a:buFont typeface="Wingdings" panose="05000000000000000000" pitchFamily="2" charset="2"/>
              <a:buChar char="§"/>
            </a:pPr>
            <a:r>
              <a:rPr lang="fa-IR" dirty="0">
                <a:cs typeface="B Nazanin" panose="00000400000000000000" pitchFamily="2" charset="-78"/>
              </a:rPr>
              <a:t> 1. منبع جذابیتها و انتظارت افراد را شناسایی کند؛</a:t>
            </a:r>
          </a:p>
          <a:p>
            <a:pPr algn="just" rtl="1">
              <a:lnSpc>
                <a:spcPct val="150000"/>
              </a:lnSpc>
              <a:buFont typeface="Wingdings" panose="05000000000000000000" pitchFamily="2" charset="2"/>
              <a:buChar char="§"/>
            </a:pPr>
            <a:r>
              <a:rPr lang="fa-IR" dirty="0">
                <a:cs typeface="B Nazanin" panose="00000400000000000000" pitchFamily="2" charset="-78"/>
              </a:rPr>
              <a:t>2. تلاش را با عملکرد و رضایت شغلی مرتبط سازد.</a:t>
            </a:r>
          </a:p>
        </p:txBody>
      </p:sp>
    </p:spTree>
    <p:extLst>
      <p:ext uri="{BB962C8B-B14F-4D97-AF65-F5344CB8AC3E}">
        <p14:creationId xmlns:p14="http://schemas.microsoft.com/office/powerpoint/2010/main" val="12939732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268"/>
            <a:ext cx="8229600" cy="1143000"/>
          </a:xfrm>
        </p:spPr>
        <p:txBody>
          <a:bodyPr>
            <a:normAutofit/>
          </a:bodyPr>
          <a:lstStyle/>
          <a:p>
            <a:pPr marL="457200" indent="-457200" algn="r" rtl="1">
              <a:buFont typeface="Wingdings" panose="05000000000000000000" pitchFamily="2" charset="2"/>
              <a:buChar char="q"/>
            </a:pPr>
            <a:r>
              <a:rPr lang="fa-IR" sz="2800" dirty="0">
                <a:solidFill>
                  <a:schemeClr val="tx1"/>
                </a:solidFill>
                <a:cs typeface="B Titr" panose="00000700000000000000" pitchFamily="2" charset="-78"/>
              </a:rPr>
              <a:t>نمودار مدل توسعه یافته نظریه انگیزشی انتظار</a:t>
            </a:r>
            <a:br>
              <a:rPr lang="fa-IR" sz="2800" dirty="0">
                <a:solidFill>
                  <a:schemeClr val="tx1"/>
                </a:solidFill>
                <a:cs typeface="B Titr" panose="00000700000000000000" pitchFamily="2" charset="-78"/>
              </a:rPr>
            </a:br>
            <a:endParaRPr lang="fa-IR" sz="2800" dirty="0">
              <a:solidFill>
                <a:schemeClr val="tx1"/>
              </a:solidFill>
              <a:cs typeface="B Titr" panose="00000700000000000000"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283335" y="1352282"/>
            <a:ext cx="8641724" cy="5409126"/>
          </a:xfrm>
          <a:prstGeom prst="rect">
            <a:avLst/>
          </a:prstGeom>
        </p:spPr>
      </p:pic>
      <p:sp>
        <p:nvSpPr>
          <p:cNvPr id="5" name="TextBox 4"/>
          <p:cNvSpPr txBox="1"/>
          <p:nvPr/>
        </p:nvSpPr>
        <p:spPr>
          <a:xfrm>
            <a:off x="6629400" y="4050268"/>
            <a:ext cx="1066800" cy="369332"/>
          </a:xfrm>
          <a:prstGeom prst="rect">
            <a:avLst/>
          </a:prstGeom>
          <a:solidFill>
            <a:schemeClr val="accent2">
              <a:lumMod val="20000"/>
              <a:lumOff val="80000"/>
            </a:schemeClr>
          </a:solidFill>
        </p:spPr>
        <p:txBody>
          <a:bodyPr wrap="square" rtlCol="0">
            <a:spAutoFit/>
          </a:bodyPr>
          <a:lstStyle/>
          <a:p>
            <a:r>
              <a:rPr lang="fa-IR" dirty="0"/>
              <a:t>تلاش</a:t>
            </a:r>
            <a:endParaRPr lang="en-US" dirty="0"/>
          </a:p>
        </p:txBody>
      </p:sp>
    </p:spTree>
    <p:extLst>
      <p:ext uri="{BB962C8B-B14F-4D97-AF65-F5344CB8AC3E}">
        <p14:creationId xmlns:p14="http://schemas.microsoft.com/office/powerpoint/2010/main" val="419646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837007F-AA1E-4770-94F7-9223364620DF}"/>
              </a:ext>
            </a:extLst>
          </p:cNvPr>
          <p:cNvSpPr txBox="1">
            <a:spLocks/>
          </p:cNvSpPr>
          <p:nvPr/>
        </p:nvSpPr>
        <p:spPr>
          <a:xfrm>
            <a:off x="228600" y="1447800"/>
            <a:ext cx="8686800" cy="452596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rtl="1">
              <a:lnSpc>
                <a:spcPct val="200000"/>
              </a:lnSpc>
              <a:buFont typeface="Wingdings 3" charset="2"/>
              <a:buNone/>
            </a:pPr>
            <a:r>
              <a:rPr lang="fa-IR" sz="4000" dirty="0">
                <a:cs typeface="B Titr" pitchFamily="2" charset="-78"/>
              </a:rPr>
              <a:t>فصل اول: رفتار سازمانی</a:t>
            </a:r>
            <a:endParaRPr lang="en-US" sz="4000" dirty="0">
              <a:cs typeface="B Titr" pitchFamily="2" charset="-78"/>
            </a:endParaRPr>
          </a:p>
          <a:p>
            <a:pPr algn="ctr" rtl="1">
              <a:lnSpc>
                <a:spcPct val="200000"/>
              </a:lnSpc>
              <a:buFont typeface="Wingdings 3" charset="2"/>
              <a:buNone/>
            </a:pPr>
            <a:r>
              <a:rPr lang="fa-IR" sz="3500" dirty="0">
                <a:cs typeface="B Titr" pitchFamily="2" charset="-78"/>
              </a:rPr>
              <a:t>صفحه 13 الی 24</a:t>
            </a:r>
            <a:endParaRPr lang="en-US" sz="3500" dirty="0">
              <a:cs typeface="B Titr" pitchFamily="2" charset="-78"/>
            </a:endParaRPr>
          </a:p>
        </p:txBody>
      </p:sp>
    </p:spTree>
    <p:extLst>
      <p:ext uri="{BB962C8B-B14F-4D97-AF65-F5344CB8AC3E}">
        <p14:creationId xmlns:p14="http://schemas.microsoft.com/office/powerpoint/2010/main" val="185912964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007" y="1540189"/>
            <a:ext cx="6591985" cy="3777622"/>
          </a:xfrm>
        </p:spPr>
        <p:txBody>
          <a:bodyPr>
            <a:normAutofit/>
          </a:bodyPr>
          <a:lstStyle/>
          <a:p>
            <a:pPr marL="0" indent="0" algn="ctr" rtl="1">
              <a:lnSpc>
                <a:spcPct val="150000"/>
              </a:lnSpc>
              <a:buNone/>
            </a:pPr>
            <a:r>
              <a:rPr lang="fa-IR" sz="4800" dirty="0">
                <a:cs typeface="B Titr" panose="00000700000000000000" pitchFamily="2" charset="-78"/>
              </a:rPr>
              <a:t>فصل ششم: هدفگذاری</a:t>
            </a:r>
          </a:p>
          <a:p>
            <a:pPr marL="0" indent="0" algn="ctr" rtl="1">
              <a:lnSpc>
                <a:spcPct val="150000"/>
              </a:lnSpc>
              <a:buNone/>
            </a:pPr>
            <a:r>
              <a:rPr lang="fa-IR" sz="3600" dirty="0">
                <a:cs typeface="B Titr" panose="00000700000000000000" pitchFamily="2" charset="-78"/>
              </a:rPr>
              <a:t>صفحه 130 الی144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مدیریت قاطع و موثر </a:t>
            </a:r>
          </a:p>
        </p:txBody>
      </p:sp>
      <p:sp>
        <p:nvSpPr>
          <p:cNvPr id="3" name="Content Placeholder 2"/>
          <p:cNvSpPr>
            <a:spLocks noGrp="1"/>
          </p:cNvSpPr>
          <p:nvPr>
            <p:ph idx="1"/>
          </p:nvPr>
        </p:nvSpPr>
        <p:spPr/>
        <p:txBody>
          <a:bodyPr>
            <a:normAutofit fontScale="92500" lnSpcReduction="20000"/>
          </a:bodyPr>
          <a:lstStyle/>
          <a:p>
            <a:pPr algn="r" rtl="1">
              <a:buFont typeface="Wingdings" panose="05000000000000000000" pitchFamily="2" charset="2"/>
              <a:buChar char="q"/>
            </a:pPr>
            <a:r>
              <a:rPr lang="fa-IR" sz="2800" dirty="0">
                <a:cs typeface="B Titr" panose="00000700000000000000" pitchFamily="2" charset="-78"/>
              </a:rPr>
              <a:t>پرورش نیروی کار موفق</a:t>
            </a:r>
          </a:p>
          <a:p>
            <a:pPr algn="justLow" rtl="1">
              <a:lnSpc>
                <a:spcPct val="150000"/>
              </a:lnSpc>
              <a:buFont typeface="Wingdings" panose="05000000000000000000" pitchFamily="2" charset="2"/>
              <a:buChar char="v"/>
            </a:pPr>
            <a:r>
              <a:rPr lang="fa-IR" dirty="0">
                <a:cs typeface="B Nazanin" panose="00000400000000000000" pitchFamily="2" charset="-78"/>
              </a:rPr>
              <a:t>یکی از وظایف مدیریت، پرورش نیروی کار موفق است. نیروی کاری که زاینده، خلاق و متعهد به اهداف سازمان باشد.</a:t>
            </a:r>
          </a:p>
          <a:p>
            <a:pPr algn="justLow" rtl="1">
              <a:lnSpc>
                <a:spcPct val="150000"/>
              </a:lnSpc>
              <a:buFont typeface="Wingdings" panose="05000000000000000000" pitchFamily="2" charset="2"/>
              <a:buChar char="v"/>
            </a:pPr>
            <a:r>
              <a:rPr lang="fa-IR" dirty="0">
                <a:cs typeface="B Nazanin" panose="00000400000000000000" pitchFamily="2" charset="-78"/>
              </a:rPr>
              <a:t>پرورش نیروی کار موفق به حل تضاد بنیادینی بستگی دارد که به طور مکرر میان آنچه برای کارآمدشدن کار و آنچه برای مولدتر کردن کارگر موردنیاز است، رخ می دهد.</a:t>
            </a:r>
          </a:p>
          <a:p>
            <a:pPr algn="justLow" rtl="1">
              <a:lnSpc>
                <a:spcPct val="150000"/>
              </a:lnSpc>
              <a:buFont typeface="Wingdings" panose="05000000000000000000" pitchFamily="2" charset="2"/>
              <a:buChar char="v"/>
            </a:pPr>
            <a:r>
              <a:rPr lang="fa-IR" dirty="0">
                <a:cs typeface="B Nazanin" panose="00000400000000000000" pitchFamily="2" charset="-78"/>
              </a:rPr>
              <a:t>در مجموع جهت پرورش نیروی کار موفق می بایست : </a:t>
            </a:r>
          </a:p>
          <a:p>
            <a:pPr algn="justLow" rtl="1">
              <a:lnSpc>
                <a:spcPct val="150000"/>
              </a:lnSpc>
              <a:buFont typeface="Wingdings" panose="05000000000000000000" pitchFamily="2" charset="2"/>
              <a:buChar char="v"/>
            </a:pPr>
            <a:r>
              <a:rPr lang="fa-IR" dirty="0">
                <a:cs typeface="B Nazanin" panose="00000400000000000000" pitchFamily="2" charset="-78"/>
              </a:rPr>
              <a:t>1 – روش ساختن و زاینده کردن کار است </a:t>
            </a:r>
          </a:p>
          <a:p>
            <a:pPr algn="justLow" rtl="1">
              <a:lnSpc>
                <a:spcPct val="150000"/>
              </a:lnSpc>
              <a:buFont typeface="Wingdings" panose="05000000000000000000" pitchFamily="2" charset="2"/>
              <a:buChar char="v"/>
            </a:pPr>
            <a:r>
              <a:rPr lang="fa-IR" dirty="0">
                <a:cs typeface="B Nazanin" panose="00000400000000000000" pitchFamily="2" charset="-78"/>
              </a:rPr>
              <a:t>2 – هدف گذاری است . زیرا اهداف هر شغل باید تبین شود و در راستای هدف ها و مقاصد سازمان قرار گیرد .</a:t>
            </a:r>
          </a:p>
        </p:txBody>
      </p:sp>
    </p:spTree>
    <p:extLst>
      <p:ext uri="{BB962C8B-B14F-4D97-AF65-F5344CB8AC3E}">
        <p14:creationId xmlns:p14="http://schemas.microsoft.com/office/powerpoint/2010/main" val="39840862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4704"/>
            <a:ext cx="8229600" cy="5229896"/>
          </a:xfrm>
        </p:spPr>
        <p:txBody>
          <a:bodyPr/>
          <a:lstStyle/>
          <a:p>
            <a:pPr algn="r" rtl="1">
              <a:buFont typeface="Wingdings" panose="05000000000000000000" pitchFamily="2" charset="2"/>
              <a:buChar char="q"/>
            </a:pPr>
            <a:r>
              <a:rPr lang="fa-IR" sz="2800" dirty="0">
                <a:cs typeface="B Titr" panose="00000700000000000000" pitchFamily="2" charset="-78"/>
              </a:rPr>
              <a:t>نمودار پرورش نیروی کار موفق</a:t>
            </a:r>
          </a:p>
          <a:p>
            <a:endParaRPr lang="fa-IR" dirty="0"/>
          </a:p>
        </p:txBody>
      </p:sp>
      <p:sp>
        <p:nvSpPr>
          <p:cNvPr id="4" name="Rectangle 3"/>
          <p:cNvSpPr/>
          <p:nvPr/>
        </p:nvSpPr>
        <p:spPr>
          <a:xfrm>
            <a:off x="152400" y="1811077"/>
            <a:ext cx="8375822" cy="4868128"/>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6233374" y="3823952"/>
            <a:ext cx="1615226" cy="914400"/>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مهارت و تلاش مدیر در</a:t>
            </a:r>
          </a:p>
        </p:txBody>
      </p:sp>
      <p:sp>
        <p:nvSpPr>
          <p:cNvPr id="6" name="Rectangle 5"/>
          <p:cNvSpPr/>
          <p:nvPr/>
        </p:nvSpPr>
        <p:spPr>
          <a:xfrm>
            <a:off x="3683353" y="2073499"/>
            <a:ext cx="1751525" cy="682581"/>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کار زاینده و روشن</a:t>
            </a:r>
          </a:p>
        </p:txBody>
      </p:sp>
      <p:sp>
        <p:nvSpPr>
          <p:cNvPr id="7" name="Rectangle 6"/>
          <p:cNvSpPr/>
          <p:nvPr/>
        </p:nvSpPr>
        <p:spPr>
          <a:xfrm>
            <a:off x="3681212" y="2972873"/>
            <a:ext cx="1751525" cy="682581"/>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هدفگذاری مؤثر</a:t>
            </a:r>
          </a:p>
        </p:txBody>
      </p:sp>
      <p:sp>
        <p:nvSpPr>
          <p:cNvPr id="8" name="Rectangle 7"/>
          <p:cNvSpPr/>
          <p:nvPr/>
        </p:nvSpPr>
        <p:spPr>
          <a:xfrm>
            <a:off x="3653306" y="3962398"/>
            <a:ext cx="1751525" cy="682581"/>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شناخت تفاوتهای انگیزشی</a:t>
            </a:r>
          </a:p>
        </p:txBody>
      </p:sp>
      <p:sp>
        <p:nvSpPr>
          <p:cNvPr id="9" name="Rectangle 8"/>
          <p:cNvSpPr/>
          <p:nvPr/>
        </p:nvSpPr>
        <p:spPr>
          <a:xfrm>
            <a:off x="3689795" y="4913293"/>
            <a:ext cx="1751525" cy="682581"/>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ارائه پاداش باارزش</a:t>
            </a:r>
          </a:p>
        </p:txBody>
      </p:sp>
      <p:sp>
        <p:nvSpPr>
          <p:cNvPr id="10" name="Rectangle 9"/>
          <p:cNvSpPr/>
          <p:nvPr/>
        </p:nvSpPr>
        <p:spPr>
          <a:xfrm>
            <a:off x="3674772" y="5838422"/>
            <a:ext cx="1751525" cy="682581"/>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تذکر، تنبیه و عذرخواهی</a:t>
            </a:r>
          </a:p>
        </p:txBody>
      </p:sp>
      <p:cxnSp>
        <p:nvCxnSpPr>
          <p:cNvPr id="12" name="Straight Arrow Connector 11"/>
          <p:cNvCxnSpPr>
            <a:cxnSpLocks/>
            <a:stCxn id="5" idx="1"/>
          </p:cNvCxnSpPr>
          <p:nvPr/>
        </p:nvCxnSpPr>
        <p:spPr>
          <a:xfrm flipH="1" flipV="1">
            <a:off x="5432738" y="2408350"/>
            <a:ext cx="800636" cy="18728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cxnSpLocks/>
            <a:stCxn id="5" idx="1"/>
            <a:endCxn id="7" idx="3"/>
          </p:cNvCxnSpPr>
          <p:nvPr/>
        </p:nvCxnSpPr>
        <p:spPr>
          <a:xfrm flipH="1" flipV="1">
            <a:off x="5432737" y="3314164"/>
            <a:ext cx="800637" cy="9669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a:stCxn id="5" idx="1"/>
            <a:endCxn id="8" idx="3"/>
          </p:cNvCxnSpPr>
          <p:nvPr/>
        </p:nvCxnSpPr>
        <p:spPr>
          <a:xfrm flipH="1">
            <a:off x="5404831" y="4281152"/>
            <a:ext cx="828543" cy="225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cxnSpLocks/>
            <a:stCxn id="5" idx="1"/>
          </p:cNvCxnSpPr>
          <p:nvPr/>
        </p:nvCxnSpPr>
        <p:spPr>
          <a:xfrm flipH="1">
            <a:off x="5441322" y="4281152"/>
            <a:ext cx="792052" cy="9991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cxnSpLocks/>
            <a:stCxn id="5" idx="1"/>
            <a:endCxn id="10" idx="3"/>
          </p:cNvCxnSpPr>
          <p:nvPr/>
        </p:nvCxnSpPr>
        <p:spPr>
          <a:xfrm flipH="1">
            <a:off x="5426297" y="4281152"/>
            <a:ext cx="807077" cy="18985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Rectangle 21"/>
          <p:cNvSpPr/>
          <p:nvPr/>
        </p:nvSpPr>
        <p:spPr>
          <a:xfrm>
            <a:off x="498507" y="3937715"/>
            <a:ext cx="1508446" cy="914400"/>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نیروی کار موفق</a:t>
            </a:r>
          </a:p>
        </p:txBody>
      </p:sp>
      <p:cxnSp>
        <p:nvCxnSpPr>
          <p:cNvPr id="24" name="Straight Arrow Connector 23"/>
          <p:cNvCxnSpPr/>
          <p:nvPr/>
        </p:nvCxnSpPr>
        <p:spPr>
          <a:xfrm flipH="1">
            <a:off x="2509234" y="2395470"/>
            <a:ext cx="1133341" cy="14832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7" idx="1"/>
          </p:cNvCxnSpPr>
          <p:nvPr/>
        </p:nvCxnSpPr>
        <p:spPr>
          <a:xfrm flipH="1">
            <a:off x="2590790" y="3314164"/>
            <a:ext cx="1090422" cy="807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8" idx="1"/>
          </p:cNvCxnSpPr>
          <p:nvPr/>
        </p:nvCxnSpPr>
        <p:spPr>
          <a:xfrm flipH="1">
            <a:off x="2707776" y="4303689"/>
            <a:ext cx="945530" cy="241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flipH="1" flipV="1">
            <a:off x="2707776" y="4722253"/>
            <a:ext cx="982019" cy="6096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H="1" flipV="1">
            <a:off x="2631039" y="5026514"/>
            <a:ext cx="1043733" cy="11660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Connector 36"/>
          <p:cNvCxnSpPr>
            <a:cxnSpLocks/>
            <a:endCxn id="22" idx="3"/>
          </p:cNvCxnSpPr>
          <p:nvPr/>
        </p:nvCxnSpPr>
        <p:spPr>
          <a:xfrm flipH="1">
            <a:off x="2006953" y="3835914"/>
            <a:ext cx="533006" cy="559001"/>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p:cNvCxnSpPr>
            <a:cxnSpLocks/>
          </p:cNvCxnSpPr>
          <p:nvPr/>
        </p:nvCxnSpPr>
        <p:spPr>
          <a:xfrm flipH="1">
            <a:off x="2028420" y="4098048"/>
            <a:ext cx="593095" cy="280233"/>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p:cNvCxnSpPr>
            <a:cxnSpLocks/>
          </p:cNvCxnSpPr>
          <p:nvPr/>
        </p:nvCxnSpPr>
        <p:spPr>
          <a:xfrm flipH="1">
            <a:off x="2006952" y="4327839"/>
            <a:ext cx="736776" cy="54197"/>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p:cNvCxnSpPr>
            <a:cxnSpLocks/>
            <a:endCxn id="22" idx="3"/>
          </p:cNvCxnSpPr>
          <p:nvPr/>
        </p:nvCxnSpPr>
        <p:spPr>
          <a:xfrm flipH="1" flipV="1">
            <a:off x="2006953" y="4394915"/>
            <a:ext cx="736776" cy="343438"/>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a:cxnSpLocks/>
          </p:cNvCxnSpPr>
          <p:nvPr/>
        </p:nvCxnSpPr>
        <p:spPr>
          <a:xfrm flipH="1" flipV="1">
            <a:off x="2021976" y="4394915"/>
            <a:ext cx="645016" cy="68070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579969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4658"/>
            <a:ext cx="8229600" cy="1234363"/>
          </a:xfrm>
        </p:spPr>
        <p:txBody>
          <a:bodyPr/>
          <a:lstStyle/>
          <a:p>
            <a:pPr algn="r" rtl="1">
              <a:buFont typeface="Wingdings" panose="05000000000000000000" pitchFamily="2" charset="2"/>
              <a:buChar char="q"/>
            </a:pPr>
            <a:r>
              <a:rPr lang="fa-IR" dirty="0">
                <a:cs typeface="B Titr" panose="00000700000000000000" pitchFamily="2" charset="-78"/>
              </a:rPr>
              <a:t>کار زاینده و روشن</a:t>
            </a:r>
          </a:p>
          <a:p>
            <a:pPr algn="r" rtl="1">
              <a:buFont typeface="Wingdings" panose="05000000000000000000" pitchFamily="2" charset="2"/>
              <a:buChar char="v"/>
            </a:pPr>
            <a:r>
              <a:rPr lang="fa-IR" dirty="0">
                <a:cs typeface="B Nazanin" panose="00000400000000000000" pitchFamily="2" charset="-78"/>
              </a:rPr>
              <a:t>گام اول در پرورش نیروی کار موفق، روشن ساختن و زاینده کردن کار است. کار زاینده و روشن پنج </a:t>
            </a:r>
          </a:p>
          <a:p>
            <a:pPr algn="r" rtl="1">
              <a:buFont typeface="Wingdings" panose="05000000000000000000" pitchFamily="2" charset="2"/>
              <a:buChar char="v"/>
            </a:pPr>
            <a:r>
              <a:rPr lang="fa-IR" dirty="0">
                <a:cs typeface="B Nazanin" panose="00000400000000000000" pitchFamily="2" charset="-78"/>
              </a:rPr>
              <a:t>شرط دارد:</a:t>
            </a:r>
          </a:p>
          <a:p>
            <a:pPr algn="r" rtl="1"/>
            <a:endParaRPr lang="fa-IR" dirty="0"/>
          </a:p>
        </p:txBody>
      </p:sp>
      <p:sp>
        <p:nvSpPr>
          <p:cNvPr id="4" name="Rectangle 3"/>
          <p:cNvSpPr/>
          <p:nvPr/>
        </p:nvSpPr>
        <p:spPr>
          <a:xfrm>
            <a:off x="457200" y="1807296"/>
            <a:ext cx="8023538" cy="4868128"/>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6233374" y="3823952"/>
            <a:ext cx="1462825" cy="914400"/>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مهارت و تلاش مدیر در</a:t>
            </a:r>
          </a:p>
        </p:txBody>
      </p:sp>
      <p:sp>
        <p:nvSpPr>
          <p:cNvPr id="6" name="Rectangle 5"/>
          <p:cNvSpPr/>
          <p:nvPr/>
        </p:nvSpPr>
        <p:spPr>
          <a:xfrm>
            <a:off x="3683353" y="2073499"/>
            <a:ext cx="1751525" cy="682581"/>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تجزیه و تحلیل کار</a:t>
            </a:r>
          </a:p>
        </p:txBody>
      </p:sp>
      <p:sp>
        <p:nvSpPr>
          <p:cNvPr id="7" name="Rectangle 6"/>
          <p:cNvSpPr/>
          <p:nvPr/>
        </p:nvSpPr>
        <p:spPr>
          <a:xfrm>
            <a:off x="3681212" y="2972873"/>
            <a:ext cx="1751525" cy="682581"/>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ساختار بخشیدن به کار</a:t>
            </a:r>
          </a:p>
        </p:txBody>
      </p:sp>
      <p:sp>
        <p:nvSpPr>
          <p:cNvPr id="8" name="Rectangle 7"/>
          <p:cNvSpPr/>
          <p:nvPr/>
        </p:nvSpPr>
        <p:spPr>
          <a:xfrm>
            <a:off x="3653306" y="3962398"/>
            <a:ext cx="1751525" cy="682581"/>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تدابیر کنترلی در کار</a:t>
            </a:r>
          </a:p>
        </p:txBody>
      </p:sp>
      <p:sp>
        <p:nvSpPr>
          <p:cNvPr id="9" name="Rectangle 8"/>
          <p:cNvSpPr/>
          <p:nvPr/>
        </p:nvSpPr>
        <p:spPr>
          <a:xfrm>
            <a:off x="3689795" y="4913293"/>
            <a:ext cx="1751525" cy="682581"/>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انتخاب افراد مستعد و آموزش آنان</a:t>
            </a:r>
          </a:p>
        </p:txBody>
      </p:sp>
      <p:sp>
        <p:nvSpPr>
          <p:cNvPr id="10" name="Rectangle 9"/>
          <p:cNvSpPr/>
          <p:nvPr/>
        </p:nvSpPr>
        <p:spPr>
          <a:xfrm>
            <a:off x="3674772" y="5838422"/>
            <a:ext cx="1751525" cy="682581"/>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sz="1500" b="1" dirty="0">
                <a:cs typeface="B Titr" panose="00000700000000000000" pitchFamily="2" charset="-78"/>
              </a:rPr>
              <a:t>فراهم کردن و در دسترس قرار دادن مواد، منابع و ملزومات</a:t>
            </a:r>
          </a:p>
        </p:txBody>
      </p:sp>
      <p:cxnSp>
        <p:nvCxnSpPr>
          <p:cNvPr id="12" name="Straight Arrow Connector 11"/>
          <p:cNvCxnSpPr>
            <a:cxnSpLocks/>
            <a:stCxn id="5" idx="1"/>
          </p:cNvCxnSpPr>
          <p:nvPr/>
        </p:nvCxnSpPr>
        <p:spPr>
          <a:xfrm flipH="1" flipV="1">
            <a:off x="5432738" y="2408350"/>
            <a:ext cx="800636" cy="18728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cxnSpLocks/>
            <a:stCxn id="5" idx="1"/>
            <a:endCxn id="7" idx="3"/>
          </p:cNvCxnSpPr>
          <p:nvPr/>
        </p:nvCxnSpPr>
        <p:spPr>
          <a:xfrm flipH="1" flipV="1">
            <a:off x="5432737" y="3314164"/>
            <a:ext cx="800637" cy="9669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a:stCxn id="5" idx="1"/>
            <a:endCxn id="8" idx="3"/>
          </p:cNvCxnSpPr>
          <p:nvPr/>
        </p:nvCxnSpPr>
        <p:spPr>
          <a:xfrm flipH="1">
            <a:off x="5404831" y="4281152"/>
            <a:ext cx="828543" cy="225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cxnSpLocks/>
            <a:stCxn id="5" idx="1"/>
          </p:cNvCxnSpPr>
          <p:nvPr/>
        </p:nvCxnSpPr>
        <p:spPr>
          <a:xfrm flipH="1">
            <a:off x="5441322" y="4281152"/>
            <a:ext cx="792052" cy="9991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cxnSpLocks/>
            <a:stCxn id="5" idx="1"/>
            <a:endCxn id="10" idx="3"/>
          </p:cNvCxnSpPr>
          <p:nvPr/>
        </p:nvCxnSpPr>
        <p:spPr>
          <a:xfrm flipH="1">
            <a:off x="5426297" y="4281152"/>
            <a:ext cx="807077" cy="18985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Rectangle 21"/>
          <p:cNvSpPr/>
          <p:nvPr/>
        </p:nvSpPr>
        <p:spPr>
          <a:xfrm>
            <a:off x="834974" y="3937715"/>
            <a:ext cx="1171978" cy="914400"/>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کار زاینده و روشن</a:t>
            </a:r>
          </a:p>
        </p:txBody>
      </p:sp>
      <p:cxnSp>
        <p:nvCxnSpPr>
          <p:cNvPr id="24" name="Straight Arrow Connector 23"/>
          <p:cNvCxnSpPr>
            <a:cxnSpLocks/>
          </p:cNvCxnSpPr>
          <p:nvPr/>
        </p:nvCxnSpPr>
        <p:spPr>
          <a:xfrm flipH="1">
            <a:off x="2514600" y="2408349"/>
            <a:ext cx="1127976" cy="14596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a:cxnSpLocks/>
            <a:stCxn id="7" idx="1"/>
          </p:cNvCxnSpPr>
          <p:nvPr/>
        </p:nvCxnSpPr>
        <p:spPr>
          <a:xfrm flipH="1">
            <a:off x="2596962" y="3314164"/>
            <a:ext cx="1084250" cy="7904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8" idx="1"/>
          </p:cNvCxnSpPr>
          <p:nvPr/>
        </p:nvCxnSpPr>
        <p:spPr>
          <a:xfrm flipH="1">
            <a:off x="2707776" y="4303689"/>
            <a:ext cx="945530" cy="241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flipH="1" flipV="1">
            <a:off x="2707776" y="4760755"/>
            <a:ext cx="982020" cy="5582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H="1" flipV="1">
            <a:off x="2631039" y="5026514"/>
            <a:ext cx="1043733" cy="11660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Connector 36"/>
          <p:cNvCxnSpPr>
            <a:cxnSpLocks/>
            <a:endCxn id="22" idx="3"/>
          </p:cNvCxnSpPr>
          <p:nvPr/>
        </p:nvCxnSpPr>
        <p:spPr>
          <a:xfrm flipH="1">
            <a:off x="2006952" y="3835914"/>
            <a:ext cx="533005" cy="559001"/>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p:cNvCxnSpPr>
            <a:cxnSpLocks/>
            <a:endCxn id="22" idx="3"/>
          </p:cNvCxnSpPr>
          <p:nvPr/>
        </p:nvCxnSpPr>
        <p:spPr>
          <a:xfrm flipH="1">
            <a:off x="2006952" y="4087805"/>
            <a:ext cx="624087" cy="307110"/>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p:cNvCxnSpPr>
            <a:cxnSpLocks/>
            <a:endCxn id="22" idx="3"/>
          </p:cNvCxnSpPr>
          <p:nvPr/>
        </p:nvCxnSpPr>
        <p:spPr>
          <a:xfrm flipH="1">
            <a:off x="2006952" y="4324482"/>
            <a:ext cx="773270" cy="70433"/>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p:cNvCxnSpPr>
            <a:cxnSpLocks/>
            <a:endCxn id="22" idx="3"/>
          </p:cNvCxnSpPr>
          <p:nvPr/>
        </p:nvCxnSpPr>
        <p:spPr>
          <a:xfrm flipH="1" flipV="1">
            <a:off x="2006952" y="4394915"/>
            <a:ext cx="775418" cy="404478"/>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a:cxnSpLocks/>
            <a:endCxn id="22" idx="3"/>
          </p:cNvCxnSpPr>
          <p:nvPr/>
        </p:nvCxnSpPr>
        <p:spPr>
          <a:xfrm flipH="1" flipV="1">
            <a:off x="2006952" y="4394915"/>
            <a:ext cx="660040" cy="68070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458920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390586" cy="4389120"/>
          </a:xfrm>
        </p:spPr>
        <p:txBody>
          <a:bodyPr>
            <a:normAutofit/>
          </a:bodyPr>
          <a:lstStyle/>
          <a:p>
            <a:pPr algn="just" rtl="1">
              <a:lnSpc>
                <a:spcPct val="200000"/>
              </a:lnSpc>
              <a:buFont typeface="Wingdings" panose="05000000000000000000" pitchFamily="2" charset="2"/>
              <a:buChar char="q"/>
            </a:pPr>
            <a:r>
              <a:rPr lang="fa-IR" sz="3200" dirty="0">
                <a:cs typeface="B Titr" panose="00000700000000000000" pitchFamily="2" charset="-78"/>
              </a:rPr>
              <a:t>هدفگذاری مؤثر</a:t>
            </a:r>
          </a:p>
          <a:p>
            <a:pPr algn="just" rtl="1">
              <a:lnSpc>
                <a:spcPct val="200000"/>
              </a:lnSpc>
              <a:buFont typeface="Wingdings" panose="05000000000000000000" pitchFamily="2" charset="2"/>
              <a:buChar char="v"/>
            </a:pPr>
            <a:r>
              <a:rPr lang="fa-IR" sz="2000" dirty="0">
                <a:cs typeface="B Nazanin" panose="00000400000000000000" pitchFamily="2" charset="-78"/>
              </a:rPr>
              <a:t>گام دوم در پرورش نیروی کار موفق، هدفگذاری است. اهداف هر شغلی باید تبیین شود و در راستای هدفها و مقاصد سازمان قرار گیرد. به موازات تعریف روشن از کار، مسئولیت حساس مدیر، هدفگذاری و اطمینان از تحقق آن خواهد بود. در هر سازمانی هدفگذاری در سطوح عالی و عملیاتی صورت می گیرد.</a:t>
            </a:r>
          </a:p>
        </p:txBody>
      </p:sp>
    </p:spTree>
    <p:extLst>
      <p:ext uri="{BB962C8B-B14F-4D97-AF65-F5344CB8AC3E}">
        <p14:creationId xmlns:p14="http://schemas.microsoft.com/office/powerpoint/2010/main" val="21278403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389120"/>
          </a:xfrm>
        </p:spPr>
        <p:txBody>
          <a:bodyPr/>
          <a:lstStyle/>
          <a:p>
            <a:pPr algn="r" rtl="1">
              <a:buFont typeface="Wingdings" panose="05000000000000000000" pitchFamily="2" charset="2"/>
              <a:buChar char="q"/>
            </a:pPr>
            <a:r>
              <a:rPr lang="fa-IR" dirty="0">
                <a:cs typeface="B Titr" panose="00000700000000000000" pitchFamily="2" charset="-78"/>
              </a:rPr>
              <a:t>ویژگی هدف مؤثر</a:t>
            </a:r>
          </a:p>
          <a:p>
            <a:pPr algn="r" rtl="1"/>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4050586193"/>
              </p:ext>
            </p:extLst>
          </p:nvPr>
        </p:nvGraphicFramePr>
        <p:xfrm>
          <a:off x="1524000" y="1470168"/>
          <a:ext cx="6096000" cy="4640580"/>
        </p:xfrm>
        <a:graphic>
          <a:graphicData uri="http://schemas.openxmlformats.org/drawingml/2006/table">
            <a:tbl>
              <a:tblPr rtl="1" firstRow="1" bandRow="1">
                <a:tableStyleId>{5C22544A-7EE6-4342-B048-85BDC9FD1C3A}</a:tableStyleId>
              </a:tblPr>
              <a:tblGrid>
                <a:gridCol w="1064654">
                  <a:extLst>
                    <a:ext uri="{9D8B030D-6E8A-4147-A177-3AD203B41FA5}">
                      <a16:colId xmlns:a16="http://schemas.microsoft.com/office/drawing/2014/main" val="20000"/>
                    </a:ext>
                  </a:extLst>
                </a:gridCol>
                <a:gridCol w="5031346">
                  <a:extLst>
                    <a:ext uri="{9D8B030D-6E8A-4147-A177-3AD203B41FA5}">
                      <a16:colId xmlns:a16="http://schemas.microsoft.com/office/drawing/2014/main" val="20001"/>
                    </a:ext>
                  </a:extLst>
                </a:gridCol>
              </a:tblGrid>
              <a:tr h="432828">
                <a:tc>
                  <a:txBody>
                    <a:bodyPr/>
                    <a:lstStyle/>
                    <a:p>
                      <a:pPr algn="r" rtl="1">
                        <a:lnSpc>
                          <a:spcPct val="150000"/>
                        </a:lnSpc>
                      </a:pPr>
                      <a:r>
                        <a:rPr lang="fa-IR" dirty="0">
                          <a:cs typeface="B Nazanin" panose="00000400000000000000" pitchFamily="2" charset="-78"/>
                        </a:rPr>
                        <a:t>شماره</a:t>
                      </a:r>
                    </a:p>
                  </a:txBody>
                  <a:tcPr/>
                </a:tc>
                <a:tc>
                  <a:txBody>
                    <a:bodyPr/>
                    <a:lstStyle/>
                    <a:p>
                      <a:pPr algn="r" rtl="1">
                        <a:lnSpc>
                          <a:spcPct val="150000"/>
                        </a:lnSpc>
                      </a:pPr>
                      <a:r>
                        <a:rPr lang="fa-IR" dirty="0">
                          <a:cs typeface="B Nazanin" panose="00000400000000000000" pitchFamily="2" charset="-78"/>
                        </a:rPr>
                        <a:t>ویژگی</a:t>
                      </a:r>
                    </a:p>
                  </a:txBody>
                  <a:tcPr/>
                </a:tc>
                <a:extLst>
                  <a:ext uri="{0D108BD9-81ED-4DB2-BD59-A6C34878D82A}">
                    <a16:rowId xmlns:a16="http://schemas.microsoft.com/office/drawing/2014/main" val="10000"/>
                  </a:ext>
                </a:extLst>
              </a:tr>
              <a:tr h="3853225">
                <a:tc>
                  <a:txBody>
                    <a:bodyPr/>
                    <a:lstStyle/>
                    <a:p>
                      <a:pPr algn="r" rtl="1">
                        <a:lnSpc>
                          <a:spcPct val="150000"/>
                        </a:lnSpc>
                      </a:pPr>
                      <a:r>
                        <a:rPr lang="fa-IR" dirty="0">
                          <a:cs typeface="B Nazanin" panose="00000400000000000000" pitchFamily="2" charset="-78"/>
                        </a:rPr>
                        <a:t>1</a:t>
                      </a:r>
                    </a:p>
                    <a:p>
                      <a:pPr algn="r" rtl="1">
                        <a:lnSpc>
                          <a:spcPct val="150000"/>
                        </a:lnSpc>
                      </a:pPr>
                      <a:r>
                        <a:rPr lang="fa-IR" dirty="0">
                          <a:cs typeface="B Nazanin" panose="00000400000000000000" pitchFamily="2" charset="-78"/>
                        </a:rPr>
                        <a:t>2</a:t>
                      </a:r>
                    </a:p>
                    <a:p>
                      <a:pPr algn="r" rtl="1">
                        <a:lnSpc>
                          <a:spcPct val="150000"/>
                        </a:lnSpc>
                      </a:pPr>
                      <a:r>
                        <a:rPr lang="fa-IR" dirty="0">
                          <a:cs typeface="B Nazanin" panose="00000400000000000000" pitchFamily="2" charset="-78"/>
                        </a:rPr>
                        <a:t>3</a:t>
                      </a:r>
                    </a:p>
                    <a:p>
                      <a:pPr algn="r" rtl="1">
                        <a:lnSpc>
                          <a:spcPct val="150000"/>
                        </a:lnSpc>
                      </a:pPr>
                      <a:r>
                        <a:rPr lang="fa-IR" dirty="0">
                          <a:cs typeface="B Nazanin" panose="00000400000000000000" pitchFamily="2" charset="-78"/>
                        </a:rPr>
                        <a:t>4</a:t>
                      </a:r>
                    </a:p>
                    <a:p>
                      <a:pPr algn="r" rtl="1">
                        <a:lnSpc>
                          <a:spcPct val="150000"/>
                        </a:lnSpc>
                      </a:pPr>
                      <a:r>
                        <a:rPr lang="fa-IR" dirty="0">
                          <a:cs typeface="B Nazanin" panose="00000400000000000000" pitchFamily="2" charset="-78"/>
                        </a:rPr>
                        <a:t>5</a:t>
                      </a:r>
                    </a:p>
                    <a:p>
                      <a:pPr algn="r" rtl="1">
                        <a:lnSpc>
                          <a:spcPct val="150000"/>
                        </a:lnSpc>
                      </a:pPr>
                      <a:r>
                        <a:rPr lang="fa-IR" dirty="0">
                          <a:cs typeface="B Nazanin" panose="00000400000000000000" pitchFamily="2" charset="-78"/>
                        </a:rPr>
                        <a:t>6</a:t>
                      </a:r>
                    </a:p>
                    <a:p>
                      <a:pPr algn="r" rtl="1">
                        <a:lnSpc>
                          <a:spcPct val="150000"/>
                        </a:lnSpc>
                      </a:pPr>
                      <a:r>
                        <a:rPr lang="fa-IR" dirty="0">
                          <a:cs typeface="B Nazanin" panose="00000400000000000000" pitchFamily="2" charset="-78"/>
                        </a:rPr>
                        <a:t>7</a:t>
                      </a:r>
                    </a:p>
                    <a:p>
                      <a:pPr algn="r" rtl="1">
                        <a:lnSpc>
                          <a:spcPct val="150000"/>
                        </a:lnSpc>
                      </a:pPr>
                      <a:r>
                        <a:rPr lang="fa-IR" dirty="0">
                          <a:cs typeface="B Nazanin" panose="00000400000000000000" pitchFamily="2" charset="-78"/>
                        </a:rPr>
                        <a:t>8</a:t>
                      </a:r>
                    </a:p>
                    <a:p>
                      <a:pPr algn="r" rtl="1">
                        <a:lnSpc>
                          <a:spcPct val="150000"/>
                        </a:lnSpc>
                      </a:pPr>
                      <a:r>
                        <a:rPr lang="fa-IR" dirty="0">
                          <a:cs typeface="B Nazanin" panose="00000400000000000000" pitchFamily="2" charset="-78"/>
                        </a:rPr>
                        <a:t>9</a:t>
                      </a:r>
                    </a:p>
                    <a:p>
                      <a:pPr algn="r" rtl="1">
                        <a:lnSpc>
                          <a:spcPct val="150000"/>
                        </a:lnSpc>
                      </a:pPr>
                      <a:r>
                        <a:rPr lang="fa-IR" dirty="0">
                          <a:cs typeface="B Nazanin" panose="00000400000000000000" pitchFamily="2" charset="-78"/>
                        </a:rPr>
                        <a:t>10</a:t>
                      </a:r>
                    </a:p>
                  </a:txBody>
                  <a:tcPr/>
                </a:tc>
                <a:tc>
                  <a:txBody>
                    <a:bodyPr/>
                    <a:lstStyle/>
                    <a:p>
                      <a:pPr algn="r" rtl="1">
                        <a:lnSpc>
                          <a:spcPct val="150000"/>
                        </a:lnSpc>
                      </a:pPr>
                      <a:r>
                        <a:rPr lang="fa-IR" dirty="0">
                          <a:cs typeface="B Nazanin" panose="00000400000000000000" pitchFamily="2" charset="-78"/>
                        </a:rPr>
                        <a:t>مشخص و دقیق باشد.</a:t>
                      </a:r>
                    </a:p>
                    <a:p>
                      <a:pPr algn="r" rtl="1">
                        <a:lnSpc>
                          <a:spcPct val="150000"/>
                        </a:lnSpc>
                      </a:pPr>
                      <a:r>
                        <a:rPr lang="fa-IR" dirty="0">
                          <a:cs typeface="B Nazanin" panose="00000400000000000000" pitchFamily="2" charset="-78"/>
                        </a:rPr>
                        <a:t>مورد قبول کارکنان باشد.</a:t>
                      </a:r>
                    </a:p>
                    <a:p>
                      <a:pPr algn="r" rtl="1">
                        <a:lnSpc>
                          <a:spcPct val="150000"/>
                        </a:lnSpc>
                      </a:pPr>
                      <a:r>
                        <a:rPr lang="fa-IR" dirty="0">
                          <a:cs typeface="B Nazanin" panose="00000400000000000000" pitchFamily="2" charset="-78"/>
                        </a:rPr>
                        <a:t>ابعاد مهم کار را بپوشاند.</a:t>
                      </a:r>
                    </a:p>
                    <a:p>
                      <a:pPr algn="r" rtl="1">
                        <a:lnSpc>
                          <a:spcPct val="150000"/>
                        </a:lnSpc>
                      </a:pPr>
                      <a:r>
                        <a:rPr lang="fa-IR" dirty="0">
                          <a:cs typeface="B Nazanin" panose="00000400000000000000" pitchFamily="2" charset="-78"/>
                        </a:rPr>
                        <a:t>با بازخور</a:t>
                      </a:r>
                      <a:r>
                        <a:rPr lang="fa-IR" baseline="0" dirty="0">
                          <a:cs typeface="B Nazanin" panose="00000400000000000000" pitchFamily="2" charset="-78"/>
                        </a:rPr>
                        <a:t> مناسب، بازنگری شده باشد.</a:t>
                      </a:r>
                    </a:p>
                    <a:p>
                      <a:pPr algn="r" rtl="1">
                        <a:lnSpc>
                          <a:spcPct val="150000"/>
                        </a:lnSpc>
                      </a:pPr>
                      <a:r>
                        <a:rPr lang="fa-IR" baseline="0" dirty="0">
                          <a:cs typeface="B Nazanin" panose="00000400000000000000" pitchFamily="2" charset="-78"/>
                        </a:rPr>
                        <a:t>قابل اندازه گیری باشد.</a:t>
                      </a:r>
                    </a:p>
                    <a:p>
                      <a:pPr algn="r" rtl="1">
                        <a:lnSpc>
                          <a:spcPct val="150000"/>
                        </a:lnSpc>
                      </a:pPr>
                      <a:r>
                        <a:rPr lang="fa-IR" baseline="0" dirty="0">
                          <a:cs typeface="B Nazanin" panose="00000400000000000000" pitchFamily="2" charset="-78"/>
                        </a:rPr>
                        <a:t>چالشی اما واقعی باشد.</a:t>
                      </a:r>
                    </a:p>
                    <a:p>
                      <a:pPr algn="r" rtl="1">
                        <a:lnSpc>
                          <a:spcPct val="150000"/>
                        </a:lnSpc>
                      </a:pPr>
                      <a:r>
                        <a:rPr lang="fa-IR" baseline="0" dirty="0">
                          <a:cs typeface="B Nazanin" panose="00000400000000000000" pitchFamily="2" charset="-78"/>
                        </a:rPr>
                        <a:t>با ویژگیهای فردی سازگار باشد.</a:t>
                      </a:r>
                    </a:p>
                    <a:p>
                      <a:pPr algn="r" rtl="1">
                        <a:lnSpc>
                          <a:spcPct val="150000"/>
                        </a:lnSpc>
                      </a:pPr>
                      <a:r>
                        <a:rPr lang="fa-IR" baseline="0" dirty="0">
                          <a:cs typeface="B Nazanin" panose="00000400000000000000" pitchFamily="2" charset="-78"/>
                        </a:rPr>
                        <a:t>اهمیت هدف معین شده باشد (اولویت بندی شده باشد).</a:t>
                      </a:r>
                    </a:p>
                    <a:p>
                      <a:pPr algn="r" rtl="1">
                        <a:lnSpc>
                          <a:spcPct val="150000"/>
                        </a:lnSpc>
                      </a:pPr>
                      <a:r>
                        <a:rPr lang="fa-IR" baseline="0" dirty="0">
                          <a:cs typeface="B Nazanin" panose="00000400000000000000" pitchFamily="2" charset="-78"/>
                        </a:rPr>
                        <a:t>هدفگذاری انفرادی و گروهی بر حسب مورد شده باشد.</a:t>
                      </a:r>
                    </a:p>
                    <a:p>
                      <a:pPr algn="r" rtl="1">
                        <a:lnSpc>
                          <a:spcPct val="150000"/>
                        </a:lnSpc>
                      </a:pPr>
                      <a:r>
                        <a:rPr lang="fa-IR" baseline="0" dirty="0">
                          <a:cs typeface="B Nazanin" panose="00000400000000000000" pitchFamily="2" charset="-78"/>
                        </a:rPr>
                        <a:t>قابل پیگیری باشد.</a:t>
                      </a:r>
                      <a:endParaRPr lang="fa-IR" dirty="0">
                        <a:cs typeface="B Nazanin" panose="00000400000000000000" pitchFamily="2" charset="-78"/>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18477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506385" cy="4876800"/>
          </a:xfrm>
        </p:spPr>
        <p:txBody>
          <a:bodyPr>
            <a:normAutofit/>
          </a:bodyPr>
          <a:lstStyle/>
          <a:p>
            <a:pPr algn="justLow" rtl="1">
              <a:lnSpc>
                <a:spcPct val="150000"/>
              </a:lnSpc>
              <a:buFont typeface="Wingdings" panose="05000000000000000000" pitchFamily="2" charset="2"/>
              <a:buChar char="q"/>
            </a:pPr>
            <a:r>
              <a:rPr lang="fa-IR" dirty="0">
                <a:cs typeface="B Titr" panose="00000700000000000000" pitchFamily="2" charset="-78"/>
              </a:rPr>
              <a:t>تشخیص موانع هدف گذاری</a:t>
            </a:r>
          </a:p>
          <a:p>
            <a:pPr algn="justLow" rtl="1">
              <a:lnSpc>
                <a:spcPct val="150000"/>
              </a:lnSpc>
              <a:buFont typeface="Wingdings" panose="05000000000000000000" pitchFamily="2" charset="2"/>
              <a:buChar char="v"/>
            </a:pPr>
            <a:r>
              <a:rPr lang="fa-IR" dirty="0">
                <a:cs typeface="B Nazanin" panose="00000400000000000000" pitchFamily="2" charset="-78"/>
              </a:rPr>
              <a:t>اگر فراگرد هدفگذاری ناموفق باشد، باید اهداف را از جهات زیر مورد بررسی قرار داد:</a:t>
            </a:r>
          </a:p>
          <a:p>
            <a:pPr algn="justLow" rtl="1">
              <a:lnSpc>
                <a:spcPct val="150000"/>
              </a:lnSpc>
              <a:buFont typeface="Wingdings" panose="05000000000000000000" pitchFamily="2" charset="2"/>
              <a:buChar char="§"/>
            </a:pPr>
            <a:r>
              <a:rPr lang="fa-IR" dirty="0">
                <a:cs typeface="B Nazanin" panose="00000400000000000000" pitchFamily="2" charset="-78"/>
              </a:rPr>
              <a:t>1. وضوح؛</a:t>
            </a:r>
          </a:p>
          <a:p>
            <a:pPr algn="justLow" rtl="1">
              <a:lnSpc>
                <a:spcPct val="150000"/>
              </a:lnSpc>
              <a:buFont typeface="Wingdings" panose="05000000000000000000" pitchFamily="2" charset="2"/>
              <a:buChar char="§"/>
            </a:pPr>
            <a:r>
              <a:rPr lang="fa-IR" dirty="0">
                <a:cs typeface="B Nazanin" panose="00000400000000000000" pitchFamily="2" charset="-78"/>
              </a:rPr>
              <a:t>2. امکان پذیری؛</a:t>
            </a:r>
          </a:p>
          <a:p>
            <a:pPr algn="justLow" rtl="1">
              <a:lnSpc>
                <a:spcPct val="150000"/>
              </a:lnSpc>
              <a:buFont typeface="Wingdings" panose="05000000000000000000" pitchFamily="2" charset="2"/>
              <a:buChar char="§"/>
            </a:pPr>
            <a:r>
              <a:rPr lang="fa-IR" dirty="0">
                <a:cs typeface="B Nazanin" panose="00000400000000000000" pitchFamily="2" charset="-78"/>
              </a:rPr>
              <a:t>3. مسائل پیش بینی نشده.</a:t>
            </a:r>
          </a:p>
          <a:p>
            <a:pPr algn="justLow" rtl="1">
              <a:lnSpc>
                <a:spcPct val="150000"/>
              </a:lnSpc>
              <a:buFont typeface="Wingdings" panose="05000000000000000000" pitchFamily="2" charset="2"/>
              <a:buChar char="§"/>
            </a:pPr>
            <a:r>
              <a:rPr lang="fa-IR" dirty="0">
                <a:cs typeface="B Nazanin" panose="00000400000000000000" pitchFamily="2" charset="-78"/>
              </a:rPr>
              <a:t>هدف می بایست به گونه ای تدوین شود که بیش از دویست و پنجاه کلمه نباشد </a:t>
            </a:r>
          </a:p>
          <a:p>
            <a:pPr algn="justLow" rtl="1">
              <a:lnSpc>
                <a:spcPct val="150000"/>
              </a:lnSpc>
              <a:buFont typeface="Wingdings" panose="05000000000000000000" pitchFamily="2" charset="2"/>
              <a:buChar char="§"/>
            </a:pPr>
            <a:r>
              <a:rPr lang="fa-IR" dirty="0">
                <a:cs typeface="B Nazanin" panose="00000400000000000000" pitchFamily="2" charset="-78"/>
              </a:rPr>
              <a:t>و می بایست هم کارکنان در مورد چه کاری از آنان خواسته شده است و عملکرد خوب چگونه است ابهام نداشته باشد .</a:t>
            </a:r>
          </a:p>
        </p:txBody>
      </p:sp>
    </p:spTree>
    <p:extLst>
      <p:ext uri="{BB962C8B-B14F-4D97-AF65-F5344CB8AC3E}">
        <p14:creationId xmlns:p14="http://schemas.microsoft.com/office/powerpoint/2010/main" val="13045623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5161"/>
            <a:ext cx="8229600" cy="4959439"/>
          </a:xfrm>
        </p:spPr>
        <p:txBody>
          <a:bodyPr>
            <a:normAutofit/>
          </a:bodyPr>
          <a:lstStyle/>
          <a:p>
            <a:pPr algn="r" rtl="1">
              <a:lnSpc>
                <a:spcPct val="150000"/>
              </a:lnSpc>
              <a:buFont typeface="Wingdings" panose="05000000000000000000" pitchFamily="2" charset="2"/>
              <a:buChar char="q"/>
            </a:pPr>
            <a:r>
              <a:rPr lang="fa-IR" sz="2400" dirty="0">
                <a:cs typeface="B Titr" panose="00000700000000000000" pitchFamily="2" charset="-78"/>
              </a:rPr>
              <a:t>شناخت تفاوتهای انگیزشی و گام سوم در پرورش نیروی کار موفق </a:t>
            </a:r>
          </a:p>
          <a:p>
            <a:pPr algn="justLow" rtl="1">
              <a:lnSpc>
                <a:spcPct val="150000"/>
              </a:lnSpc>
              <a:buFont typeface="Wingdings" panose="05000000000000000000" pitchFamily="2" charset="2"/>
              <a:buChar char="v"/>
            </a:pPr>
            <a:r>
              <a:rPr lang="fa-IR" dirty="0">
                <a:cs typeface="B Nazanin" panose="00000400000000000000" pitchFamily="2" charset="-78"/>
              </a:rPr>
              <a:t>فنون انگیزشی که مدیر به کار می برد باید حداکثر تواناییهای افراد را در جهت کسب هدفها فعال کند، به نقاط قوت افراد متکی باشد و در همان حال ضعفهای آنان را نیز همواره در نظر داشته باشد.</a:t>
            </a:r>
          </a:p>
          <a:p>
            <a:pPr algn="justLow" rtl="1">
              <a:lnSpc>
                <a:spcPct val="150000"/>
              </a:lnSpc>
              <a:buFont typeface="Wingdings" panose="05000000000000000000" pitchFamily="2" charset="2"/>
              <a:buChar char="v"/>
            </a:pPr>
            <a:r>
              <a:rPr lang="fa-IR" dirty="0">
                <a:cs typeface="B Nazanin" panose="00000400000000000000" pitchFamily="2" charset="-78"/>
              </a:rPr>
              <a:t>بیشتر خبرگان توافق دارند که شناخت رفتار کاری، هدایت آن به مشاغل مهم و حفظ آن در بلندمدت به آگاهی مدیر از نیازهای فردی بستگی دارد. توان عالی کفایت نمی کند زیرا افراد با انگیزه زیاد، اغلب نسبت به افراد توانمندتر از خودشان عملکرد بهتری ارائه می دهند.</a:t>
            </a:r>
          </a:p>
        </p:txBody>
      </p:sp>
    </p:spTree>
    <p:extLst>
      <p:ext uri="{BB962C8B-B14F-4D97-AF65-F5344CB8AC3E}">
        <p14:creationId xmlns:p14="http://schemas.microsoft.com/office/powerpoint/2010/main" val="2334592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lnSpc>
                <a:spcPct val="150000"/>
              </a:lnSpc>
              <a:buFont typeface="Wingdings" panose="05000000000000000000" pitchFamily="2" charset="2"/>
              <a:buChar char="v"/>
            </a:pPr>
            <a:r>
              <a:rPr lang="fa-IR" b="1" dirty="0">
                <a:cs typeface="B Nazanin" panose="00000400000000000000" pitchFamily="2" charset="-78"/>
              </a:rPr>
              <a:t>مدیر باید همواره سه قانون کلی زیر را درباره انگیزش به خاطر داشته باشد:</a:t>
            </a:r>
          </a:p>
          <a:p>
            <a:pPr algn="justLow" rtl="1">
              <a:lnSpc>
                <a:spcPct val="150000"/>
              </a:lnSpc>
              <a:buFont typeface="Wingdings" panose="05000000000000000000" pitchFamily="2" charset="2"/>
              <a:buChar char="§"/>
            </a:pPr>
            <a:r>
              <a:rPr lang="fa-IR" dirty="0">
                <a:cs typeface="B Nazanin" panose="00000400000000000000" pitchFamily="2" charset="-78"/>
              </a:rPr>
              <a:t>1. همواره باید ارضای نیاز کارکنان از طریق خودکار حاصل شود. </a:t>
            </a:r>
          </a:p>
          <a:p>
            <a:pPr algn="justLow" rtl="1">
              <a:lnSpc>
                <a:spcPct val="150000"/>
              </a:lnSpc>
              <a:buFont typeface="Wingdings" panose="05000000000000000000" pitchFamily="2" charset="2"/>
              <a:buChar char="§"/>
            </a:pPr>
            <a:r>
              <a:rPr lang="fa-IR" dirty="0">
                <a:cs typeface="B Nazanin" panose="00000400000000000000" pitchFamily="2" charset="-78"/>
              </a:rPr>
              <a:t>2. وضعیت محیط کار مناسب باشد.</a:t>
            </a:r>
          </a:p>
          <a:p>
            <a:pPr algn="justLow" rtl="1">
              <a:lnSpc>
                <a:spcPct val="150000"/>
              </a:lnSpc>
              <a:buFont typeface="Wingdings" panose="05000000000000000000" pitchFamily="2" charset="2"/>
              <a:buChar char="§"/>
            </a:pPr>
            <a:r>
              <a:rPr lang="fa-IR" dirty="0">
                <a:cs typeface="B Nazanin" panose="00000400000000000000" pitchFamily="2" charset="-78"/>
              </a:rPr>
              <a:t>3. آزادی عمل کارکنان در تعیین نیازهایی که از طریق کار ارضا می شود؛ برای مثال در تعیین اینکه چقدر مهارت کسب کرده و چقدر پیشرفت کند، آزادی عمل داشته باشد.</a:t>
            </a:r>
          </a:p>
        </p:txBody>
      </p:sp>
    </p:spTree>
    <p:extLst>
      <p:ext uri="{BB962C8B-B14F-4D97-AF65-F5344CB8AC3E}">
        <p14:creationId xmlns:p14="http://schemas.microsoft.com/office/powerpoint/2010/main" val="57054006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Font typeface="Wingdings" panose="05000000000000000000" pitchFamily="2" charset="2"/>
              <a:buChar char="q"/>
            </a:pPr>
            <a:r>
              <a:rPr lang="fa-IR" sz="2800" dirty="0">
                <a:cs typeface="B Titr" panose="00000700000000000000" pitchFamily="2" charset="-78"/>
              </a:rPr>
              <a:t>ارائه پاداش با ارزش</a:t>
            </a:r>
          </a:p>
          <a:p>
            <a:pPr algn="justLow" rtl="1">
              <a:lnSpc>
                <a:spcPct val="150000"/>
              </a:lnSpc>
              <a:buFont typeface="Wingdings" panose="05000000000000000000" pitchFamily="2" charset="2"/>
              <a:buChar char="v"/>
            </a:pPr>
            <a:r>
              <a:rPr lang="fa-IR" dirty="0">
                <a:cs typeface="B Nazanin" panose="00000400000000000000" pitchFamily="2" charset="-78"/>
              </a:rPr>
              <a:t>گام چهارم در پرورش نیروی کار موفق، هماهنگ کردن پاداشها با نیازهای فردی و هدفهای سازمانی است. ایجاد جاذبه برای پیوستن به سازمان، حفظ و نگهداری آنان پس از پیوستن به سازمان و وادارکردن آنان به عملکرد قابل اعتماد یا به اخذ تصمیمهای خلاق و بدیع، پاداشهای گوناگونی را طلب می کند. صرف وقت، تلاش و مهارتهای خلاق فرد با آنچه که سازمان می تواند به او بدهد، مبادله می شود. در واقع رمز پرورش نیروی انسانی و قهرمان سازی کسانی که با مدیر کار می کنند، قدردانی و تشکر از زحمات آنان است.</a:t>
            </a:r>
          </a:p>
        </p:txBody>
      </p:sp>
    </p:spTree>
    <p:extLst>
      <p:ext uri="{BB962C8B-B14F-4D97-AF65-F5344CB8AC3E}">
        <p14:creationId xmlns:p14="http://schemas.microsoft.com/office/powerpoint/2010/main" val="2563548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970199" cy="2165978"/>
          </a:xfrm>
        </p:spPr>
        <p:txBody>
          <a:bodyPr vert="horz" lIns="91440" tIns="45720" rIns="91440" bIns="45720" rtlCol="0" anchor="t">
            <a:normAutofit fontScale="90000"/>
          </a:bodyPr>
          <a:lstStyle/>
          <a:p>
            <a:pPr algn="r" rtl="1">
              <a:lnSpc>
                <a:spcPct val="200000"/>
              </a:lnSpc>
            </a:pPr>
            <a:r>
              <a:rPr lang="fa-IR" b="1" dirty="0">
                <a:cs typeface="0 Badr" panose="00000400000000000000" pitchFamily="2" charset="-78"/>
              </a:rPr>
              <a:t>رفتار چیست؟ </a:t>
            </a:r>
            <a:br>
              <a:rPr lang="fa-IR" b="1" dirty="0">
                <a:cs typeface="0 Badr" panose="00000400000000000000" pitchFamily="2" charset="-78"/>
              </a:rPr>
            </a:br>
            <a:r>
              <a:rPr lang="fa-IR" sz="1900" dirty="0">
                <a:solidFill>
                  <a:schemeClr val="tx1">
                    <a:lumMod val="75000"/>
                    <a:lumOff val="25000"/>
                  </a:schemeClr>
                </a:solidFill>
                <a:latin typeface="+mn-lt"/>
                <a:ea typeface="+mn-ea"/>
                <a:cs typeface="B Nazanin" pitchFamily="2" charset="-78"/>
              </a:rPr>
              <a:t>جامعه شناسان از طریق مطالعه رفتار گروه در سازمان بویژه در سازمان های رسمی و پیچیده بیشترین سهم را در دانش رفتار سازمانی دارند.</a:t>
            </a:r>
            <a:endParaRPr lang="en-US" sz="1900" dirty="0">
              <a:solidFill>
                <a:schemeClr val="tx1">
                  <a:lumMod val="75000"/>
                  <a:lumOff val="25000"/>
                </a:schemeClr>
              </a:solidFill>
              <a:latin typeface="+mn-lt"/>
              <a:ea typeface="+mn-ea"/>
              <a:cs typeface="B Nazanin" pitchFamily="2" charset="-78"/>
            </a:endParaRPr>
          </a:p>
        </p:txBody>
      </p:sp>
      <p:sp>
        <p:nvSpPr>
          <p:cNvPr id="3" name="Content Placeholder 2"/>
          <p:cNvSpPr>
            <a:spLocks noGrp="1"/>
          </p:cNvSpPr>
          <p:nvPr>
            <p:ph idx="1"/>
          </p:nvPr>
        </p:nvSpPr>
        <p:spPr>
          <a:xfrm>
            <a:off x="1714857" y="2623178"/>
            <a:ext cx="6781800" cy="3777622"/>
          </a:xfrm>
        </p:spPr>
        <p:txBody>
          <a:bodyPr>
            <a:normAutofit fontScale="85000" lnSpcReduction="10000"/>
          </a:bodyPr>
          <a:lstStyle/>
          <a:p>
            <a:pPr algn="r" rtl="1">
              <a:lnSpc>
                <a:spcPct val="150000"/>
              </a:lnSpc>
              <a:buFont typeface="Wingdings" pitchFamily="2" charset="2"/>
              <a:buChar char="q"/>
            </a:pPr>
            <a:r>
              <a:rPr lang="fa-IR" sz="2500" b="1" dirty="0">
                <a:cs typeface="B Nazanin" pitchFamily="2" charset="-78"/>
              </a:rPr>
              <a:t>مقدمه</a:t>
            </a:r>
          </a:p>
          <a:p>
            <a:pPr algn="justLow" rtl="1">
              <a:lnSpc>
                <a:spcPct val="150000"/>
              </a:lnSpc>
              <a:buFont typeface="Wingdings" pitchFamily="2" charset="2"/>
              <a:buChar char="v"/>
            </a:pPr>
            <a:r>
              <a:rPr lang="fa-IR" sz="2000" dirty="0">
                <a:cs typeface="B Nazanin" pitchFamily="2" charset="-78"/>
              </a:rPr>
              <a:t>همه افراد را می توان دانشجوی علوم رفتاری به شمار آورد. آدمی از آغاز زندگی، فعالیتها و اعمال دیگران را مشاهده می کند و می کوشد آنچه را که می بیند تفسیر نماید.</a:t>
            </a:r>
          </a:p>
          <a:p>
            <a:pPr algn="justLow" rtl="1">
              <a:lnSpc>
                <a:spcPct val="150000"/>
              </a:lnSpc>
              <a:buFont typeface="Wingdings" pitchFamily="2" charset="2"/>
              <a:buChar char="v"/>
            </a:pPr>
            <a:r>
              <a:rPr lang="fa-IR" sz="2000" dirty="0">
                <a:cs typeface="B Nazanin" pitchFamily="2" charset="-78"/>
              </a:rPr>
              <a:t>مطالعه نظام یافته رفتار به بهبود توانایی تشریح و پیش بینی و همچنین هدایت، کنترل و تغییر رفتار می انجامد و نیز از روابط میان رفتارها و واقعیتهای مهم پرده برداشته و مبنایی را برای پیش بینی دقیق رفتار فراهم می کند. در روش نظام یافته رفتار، اعتقاد به تصادفی بودن رفتار معنی ندارد، بلکه رفتار هر فرد در جهت نیل به هدفی است که آن را برای خود سودمند می پندارد.</a:t>
            </a:r>
            <a:endParaRPr lang="en-US" sz="2000" dirty="0">
              <a:cs typeface="B Nazanin" pitchFamily="2" charset="-78"/>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lnSpc>
                <a:spcPct val="150000"/>
              </a:lnSpc>
              <a:buFont typeface="Wingdings" panose="05000000000000000000" pitchFamily="2" charset="2"/>
              <a:buChar char="q"/>
            </a:pPr>
            <a:r>
              <a:rPr lang="fa-IR" dirty="0">
                <a:cs typeface="B Titr" panose="00000700000000000000" pitchFamily="2" charset="-78"/>
              </a:rPr>
              <a:t>نکاتی که در قدردانی باید رعایت شود</a:t>
            </a:r>
          </a:p>
          <a:p>
            <a:pPr algn="r" rtl="1">
              <a:lnSpc>
                <a:spcPct val="150000"/>
              </a:lnSpc>
              <a:buFont typeface="Wingdings" panose="05000000000000000000" pitchFamily="2" charset="2"/>
              <a:buChar char="v"/>
            </a:pPr>
            <a:r>
              <a:rPr lang="fa-IR" dirty="0">
                <a:cs typeface="B Nazanin" panose="00000400000000000000" pitchFamily="2" charset="-78"/>
              </a:rPr>
              <a:t>1. فوری و دقیق باشد.</a:t>
            </a:r>
          </a:p>
          <a:p>
            <a:pPr algn="r" rtl="1">
              <a:lnSpc>
                <a:spcPct val="150000"/>
              </a:lnSpc>
              <a:buFont typeface="Wingdings" panose="05000000000000000000" pitchFamily="2" charset="2"/>
              <a:buChar char="v"/>
            </a:pPr>
            <a:r>
              <a:rPr lang="fa-IR" dirty="0">
                <a:cs typeface="B Nazanin" panose="00000400000000000000" pitchFamily="2" charset="-78"/>
              </a:rPr>
              <a:t>2. احساس خود را بیان کنید.</a:t>
            </a:r>
          </a:p>
          <a:p>
            <a:pPr algn="r" rtl="1">
              <a:lnSpc>
                <a:spcPct val="150000"/>
              </a:lnSpc>
              <a:buFont typeface="Wingdings" panose="05000000000000000000" pitchFamily="2" charset="2"/>
              <a:buChar char="v"/>
            </a:pPr>
            <a:r>
              <a:rPr lang="fa-IR" dirty="0">
                <a:cs typeface="B Nazanin" panose="00000400000000000000" pitchFamily="2" charset="-78"/>
              </a:rPr>
              <a:t>3. پیشرفت را مورد ستایش قرار دهید.</a:t>
            </a:r>
          </a:p>
          <a:p>
            <a:pPr algn="r" rtl="1">
              <a:lnSpc>
                <a:spcPct val="150000"/>
              </a:lnSpc>
              <a:buFont typeface="Wingdings" panose="05000000000000000000" pitchFamily="2" charset="2"/>
              <a:buChar char="v"/>
            </a:pPr>
            <a:r>
              <a:rPr lang="fa-IR" dirty="0">
                <a:cs typeface="B Nazanin" panose="00000400000000000000" pitchFamily="2" charset="-78"/>
              </a:rPr>
              <a:t>4. ساعاتی را به قدردانی اختصاص دهید.</a:t>
            </a:r>
          </a:p>
        </p:txBody>
      </p:sp>
    </p:spTree>
    <p:extLst>
      <p:ext uri="{BB962C8B-B14F-4D97-AF65-F5344CB8AC3E}">
        <p14:creationId xmlns:p14="http://schemas.microsoft.com/office/powerpoint/2010/main" val="20835485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1977"/>
            <a:ext cx="8229600" cy="5152623"/>
          </a:xfrm>
        </p:spPr>
        <p:txBody>
          <a:bodyPr>
            <a:normAutofit/>
          </a:bodyPr>
          <a:lstStyle/>
          <a:p>
            <a:pPr algn="r" rtl="1">
              <a:buFont typeface="Wingdings" panose="05000000000000000000" pitchFamily="2" charset="2"/>
              <a:buChar char="q"/>
            </a:pPr>
            <a:r>
              <a:rPr lang="fa-IR" sz="2800" dirty="0">
                <a:cs typeface="B Titr" panose="00000700000000000000" pitchFamily="2" charset="-78"/>
              </a:rPr>
              <a:t>تذکر و تنبیه و پوزش</a:t>
            </a:r>
          </a:p>
          <a:p>
            <a:pPr algn="justLow" rtl="1">
              <a:lnSpc>
                <a:spcPct val="150000"/>
              </a:lnSpc>
              <a:buFont typeface="Wingdings" panose="05000000000000000000" pitchFamily="2" charset="2"/>
              <a:buChar char="v"/>
            </a:pPr>
            <a:r>
              <a:rPr lang="fa-IR" dirty="0">
                <a:cs typeface="B Nazanin" panose="00000400000000000000" pitchFamily="2" charset="-78"/>
              </a:rPr>
              <a:t>پنجمین گام در پرورش نیروی کار موفق، تذکر، تنبیه و پوزش است. نکاتی را که درباره هرگونه بازخور منفی باید به خاطر سپرد عبارت است از:</a:t>
            </a:r>
          </a:p>
          <a:p>
            <a:pPr algn="justLow" rtl="1">
              <a:lnSpc>
                <a:spcPct val="150000"/>
              </a:lnSpc>
              <a:buFont typeface="Wingdings" panose="05000000000000000000" pitchFamily="2" charset="2"/>
              <a:buChar char="§"/>
            </a:pPr>
            <a:r>
              <a:rPr lang="fa-IR" dirty="0">
                <a:cs typeface="B Nazanin" panose="00000400000000000000" pitchFamily="2" charset="-78"/>
              </a:rPr>
              <a:t>1. فوری پس از بروز رفتار صورت پذیرد؛</a:t>
            </a:r>
          </a:p>
          <a:p>
            <a:pPr algn="justLow" rtl="1">
              <a:lnSpc>
                <a:spcPct val="150000"/>
              </a:lnSpc>
              <a:buFont typeface="Wingdings" panose="05000000000000000000" pitchFamily="2" charset="2"/>
              <a:buChar char="§"/>
            </a:pPr>
            <a:r>
              <a:rPr lang="fa-IR" dirty="0">
                <a:cs typeface="B Nazanin" panose="00000400000000000000" pitchFamily="2" charset="-78"/>
              </a:rPr>
              <a:t>2. بازخور منفی دقیق و مشخص باشد؛</a:t>
            </a:r>
          </a:p>
          <a:p>
            <a:pPr algn="justLow" rtl="1">
              <a:lnSpc>
                <a:spcPct val="150000"/>
              </a:lnSpc>
              <a:buFont typeface="Wingdings" panose="05000000000000000000" pitchFamily="2" charset="2"/>
              <a:buChar char="§"/>
            </a:pPr>
            <a:r>
              <a:rPr lang="fa-IR" dirty="0">
                <a:cs typeface="B Nazanin" panose="00000400000000000000" pitchFamily="2" charset="-78"/>
              </a:rPr>
              <a:t>3. احساس خود را با کارکنان در میان بگذارید؛</a:t>
            </a:r>
          </a:p>
          <a:p>
            <a:pPr algn="justLow" rtl="1">
              <a:lnSpc>
                <a:spcPct val="150000"/>
              </a:lnSpc>
              <a:buFont typeface="Wingdings" panose="05000000000000000000" pitchFamily="2" charset="2"/>
              <a:buChar char="§"/>
            </a:pPr>
            <a:r>
              <a:rPr lang="fa-IR" dirty="0">
                <a:cs typeface="B Nazanin" panose="00000400000000000000" pitchFamily="2" charset="-78"/>
              </a:rPr>
              <a:t>4. مهمترین نکته درباره تذکر و تنبیه این است که باید شخصیت  فرد را تحکیم بخشید.</a:t>
            </a:r>
          </a:p>
        </p:txBody>
      </p:sp>
    </p:spTree>
    <p:extLst>
      <p:ext uri="{BB962C8B-B14F-4D97-AF65-F5344CB8AC3E}">
        <p14:creationId xmlns:p14="http://schemas.microsoft.com/office/powerpoint/2010/main" val="20634721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4249"/>
            <a:ext cx="8229600" cy="5500352"/>
          </a:xfrm>
        </p:spPr>
        <p:txBody>
          <a:bodyPr>
            <a:normAutofit/>
          </a:bodyPr>
          <a:lstStyle/>
          <a:p>
            <a:pPr algn="justLow" rtl="1">
              <a:lnSpc>
                <a:spcPct val="160000"/>
              </a:lnSpc>
              <a:buFont typeface="Wingdings" panose="05000000000000000000" pitchFamily="2" charset="2"/>
              <a:buChar char="q"/>
            </a:pPr>
            <a:r>
              <a:rPr lang="fa-IR" sz="3200" dirty="0">
                <a:cs typeface="B Titr" panose="00000700000000000000" pitchFamily="2" charset="-78"/>
              </a:rPr>
              <a:t>پوزش</a:t>
            </a:r>
          </a:p>
          <a:p>
            <a:pPr algn="justLow" rtl="1">
              <a:lnSpc>
                <a:spcPct val="160000"/>
              </a:lnSpc>
              <a:buFont typeface="Wingdings" panose="05000000000000000000" pitchFamily="2" charset="2"/>
              <a:buChar char="v"/>
            </a:pPr>
            <a:r>
              <a:rPr lang="fa-IR" dirty="0">
                <a:cs typeface="B Nazanin" panose="00000400000000000000" pitchFamily="2" charset="-78"/>
              </a:rPr>
              <a:t>از آنجایی که هر کسی ممکن است مرتکب خطا بشود، مدیر هم از این امر مستثنی نیست. از این رو توان عذرخواهی را رمز دیگری در مدیریت قاطع و اثربخش و پرورش نیروی کار موفق می دانند. در عذر خواهی نیز همانند قدردانی و تنبیه سه گام اول عبارت اند از:</a:t>
            </a:r>
          </a:p>
          <a:p>
            <a:pPr algn="justLow" rtl="1">
              <a:lnSpc>
                <a:spcPct val="160000"/>
              </a:lnSpc>
              <a:buFont typeface="Wingdings" panose="05000000000000000000" pitchFamily="2" charset="2"/>
              <a:buChar char="§"/>
            </a:pPr>
            <a:r>
              <a:rPr lang="fa-IR" dirty="0">
                <a:cs typeface="B Nazanin" panose="00000400000000000000" pitchFamily="2" charset="-78"/>
              </a:rPr>
              <a:t>1. هر چه زودتر از خطای خود پوزش بطلبید بهتر است، زیرا هر چه صبر کنید عذرخواهی کردن برایتان دشوارتر می شود.</a:t>
            </a:r>
          </a:p>
          <a:p>
            <a:pPr algn="justLow" rtl="1">
              <a:lnSpc>
                <a:spcPct val="160000"/>
              </a:lnSpc>
              <a:buFont typeface="Wingdings" panose="05000000000000000000" pitchFamily="2" charset="2"/>
              <a:buChar char="§"/>
            </a:pPr>
            <a:r>
              <a:rPr lang="fa-IR" dirty="0">
                <a:cs typeface="B Nazanin" panose="00000400000000000000" pitchFamily="2" charset="-78"/>
              </a:rPr>
              <a:t>2. به هنگام عذرخواهی نیز باید دقیق باشید و به طور مشخص بیان کنید که از کدام خطای خود پوزش می طلبید.</a:t>
            </a:r>
          </a:p>
          <a:p>
            <a:pPr algn="justLow" rtl="1">
              <a:lnSpc>
                <a:spcPct val="160000"/>
              </a:lnSpc>
              <a:buFont typeface="Wingdings" panose="05000000000000000000" pitchFamily="2" charset="2"/>
              <a:buChar char="§"/>
            </a:pPr>
            <a:r>
              <a:rPr lang="fa-IR" dirty="0">
                <a:cs typeface="B Nazanin" panose="00000400000000000000" pitchFamily="2" charset="-78"/>
              </a:rPr>
              <a:t>3. باید به دیگران بگویید که چه احساسی در برابر تصور خود دارید؛ برای مثال شرمسارید، پشیمانید، ناراحتید.</a:t>
            </a:r>
          </a:p>
        </p:txBody>
      </p:sp>
    </p:spTree>
    <p:extLst>
      <p:ext uri="{BB962C8B-B14F-4D97-AF65-F5344CB8AC3E}">
        <p14:creationId xmlns:p14="http://schemas.microsoft.com/office/powerpoint/2010/main" val="335583946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lnSpc>
                <a:spcPct val="150000"/>
              </a:lnSpc>
              <a:buFont typeface="Wingdings" panose="05000000000000000000" pitchFamily="2" charset="2"/>
              <a:buChar char="v"/>
            </a:pPr>
            <a:r>
              <a:rPr lang="fa-IR" dirty="0">
                <a:cs typeface="B Nazanin" panose="00000400000000000000" pitchFamily="2" charset="-78"/>
              </a:rPr>
              <a:t>در عذرخواهی به جاب تحکیم بخشیدن به شخصیت دیگران باید شخصیت خود فرد تحکیم بخشیده شود، پس :</a:t>
            </a:r>
          </a:p>
          <a:p>
            <a:pPr algn="r" rtl="1">
              <a:lnSpc>
                <a:spcPct val="150000"/>
              </a:lnSpc>
              <a:buFont typeface="Wingdings" panose="05000000000000000000" pitchFamily="2" charset="2"/>
              <a:buChar char="§"/>
            </a:pPr>
            <a:r>
              <a:rPr lang="fa-IR" dirty="0">
                <a:cs typeface="B Nazanin" panose="00000400000000000000" pitchFamily="2" charset="-78"/>
              </a:rPr>
              <a:t>4. در مرحله چهارم، باید شخصیت خود فرد را تحکیم بخشید و بگویید که این رفتار معمول من نیست و بهتر بود مرتکب چنین خطایی نمی شدم. </a:t>
            </a:r>
          </a:p>
        </p:txBody>
      </p:sp>
    </p:spTree>
    <p:extLst>
      <p:ext uri="{BB962C8B-B14F-4D97-AF65-F5344CB8AC3E}">
        <p14:creationId xmlns:p14="http://schemas.microsoft.com/office/powerpoint/2010/main" val="3926306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4552"/>
            <a:ext cx="8229600" cy="5320048"/>
          </a:xfrm>
        </p:spPr>
        <p:txBody>
          <a:bodyPr>
            <a:normAutofit/>
          </a:bodyPr>
          <a:lstStyle/>
          <a:p>
            <a:pPr algn="justLow" rtl="1">
              <a:lnSpc>
                <a:spcPct val="150000"/>
              </a:lnSpc>
              <a:buFont typeface="Wingdings" panose="05000000000000000000" pitchFamily="2" charset="2"/>
              <a:buChar char="q"/>
            </a:pPr>
            <a:r>
              <a:rPr lang="fa-IR" dirty="0">
                <a:cs typeface="B Titr" panose="00000700000000000000" pitchFamily="2" charset="-78"/>
              </a:rPr>
              <a:t>دلایل مسامحه در عذرخواهی</a:t>
            </a:r>
          </a:p>
          <a:p>
            <a:pPr algn="justLow" rtl="1">
              <a:lnSpc>
                <a:spcPct val="150000"/>
              </a:lnSpc>
              <a:buFont typeface="Wingdings" panose="05000000000000000000" pitchFamily="2" charset="2"/>
              <a:buChar char="v"/>
            </a:pPr>
            <a:r>
              <a:rPr lang="fa-IR" dirty="0">
                <a:cs typeface="B Nazanin" panose="00000400000000000000" pitchFamily="2" charset="-78"/>
              </a:rPr>
              <a:t>برخی از مدیران به دو دلیل زیر در عذرخواهی مسامحه می کنند:</a:t>
            </a:r>
          </a:p>
          <a:p>
            <a:pPr algn="justLow" rtl="1">
              <a:lnSpc>
                <a:spcPct val="150000"/>
              </a:lnSpc>
              <a:buFont typeface="Wingdings" panose="05000000000000000000" pitchFamily="2" charset="2"/>
              <a:buChar char="§"/>
            </a:pPr>
            <a:r>
              <a:rPr lang="fa-IR" dirty="0">
                <a:cs typeface="B Nazanin" panose="00000400000000000000" pitchFamily="2" charset="-78"/>
              </a:rPr>
              <a:t>1. ترس از اینکه عذرخواهی نشانه ضعفشان تلقی شود.</a:t>
            </a:r>
          </a:p>
          <a:p>
            <a:pPr algn="justLow" rtl="1">
              <a:lnSpc>
                <a:spcPct val="150000"/>
              </a:lnSpc>
              <a:buFont typeface="Wingdings" panose="05000000000000000000" pitchFamily="2" charset="2"/>
              <a:buChar char="§"/>
            </a:pPr>
            <a:r>
              <a:rPr lang="fa-IR" dirty="0">
                <a:cs typeface="B Nazanin" panose="00000400000000000000" pitchFamily="2" charset="-78"/>
              </a:rPr>
              <a:t>2. ترس از اینکه دیگران نیز از عذرخواهی سوء استفاده کنند و بدین ترتیب بخواهند از مکافات عملشان در امان بمانند و به فکر اصلاح نیفتند.</a:t>
            </a:r>
          </a:p>
          <a:p>
            <a:pPr algn="justLow" rtl="1">
              <a:lnSpc>
                <a:spcPct val="150000"/>
              </a:lnSpc>
              <a:buFont typeface="Wingdings" panose="05000000000000000000" pitchFamily="2" charset="2"/>
              <a:buChar char="§"/>
            </a:pPr>
            <a:r>
              <a:rPr lang="fa-IR" dirty="0">
                <a:cs typeface="B Nazanin" panose="00000400000000000000" pitchFamily="2" charset="-78"/>
              </a:rPr>
              <a:t>صاحب نظران هر دو نگرش فوق را بی اساس می دانند و بر این باور اصرار دارند که عذرخواهی مدیر از خطای خود می تواند به سلامت روابط او با کارکنانش کمک کند.</a:t>
            </a:r>
          </a:p>
        </p:txBody>
      </p:sp>
    </p:spTree>
    <p:extLst>
      <p:ext uri="{BB962C8B-B14F-4D97-AF65-F5344CB8AC3E}">
        <p14:creationId xmlns:p14="http://schemas.microsoft.com/office/powerpoint/2010/main" val="18236031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007" y="1676400"/>
            <a:ext cx="6591985" cy="3777622"/>
          </a:xfrm>
        </p:spPr>
        <p:txBody>
          <a:bodyPr>
            <a:normAutofit/>
          </a:bodyPr>
          <a:lstStyle/>
          <a:p>
            <a:pPr marL="0" indent="0" algn="ctr">
              <a:lnSpc>
                <a:spcPct val="150000"/>
              </a:lnSpc>
              <a:buNone/>
            </a:pPr>
            <a:r>
              <a:rPr lang="fa-IR" sz="4500" dirty="0">
                <a:cs typeface="B Titr" panose="00000700000000000000" pitchFamily="2" charset="-78"/>
              </a:rPr>
              <a:t>فصل هفتم: تحلیل مراوده ای</a:t>
            </a:r>
          </a:p>
          <a:p>
            <a:pPr marL="0" indent="0" algn="ctr">
              <a:lnSpc>
                <a:spcPct val="150000"/>
              </a:lnSpc>
              <a:buNone/>
            </a:pPr>
            <a:r>
              <a:rPr lang="fa-IR" sz="4500" dirty="0">
                <a:cs typeface="B Titr" panose="00000700000000000000" pitchFamily="2" charset="-78"/>
              </a:rPr>
              <a:t>صفحه 145 الی178</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Font typeface="Wingdings" panose="05000000000000000000" pitchFamily="2" charset="2"/>
              <a:buChar char="q"/>
            </a:pPr>
            <a:r>
              <a:rPr lang="fa-IR" sz="2800" dirty="0">
                <a:cs typeface="B Titr" panose="00000700000000000000" pitchFamily="2" charset="-78"/>
              </a:rPr>
              <a:t>تعریف تحلیل مراوده ای</a:t>
            </a:r>
          </a:p>
          <a:p>
            <a:pPr algn="justLow" rtl="1">
              <a:lnSpc>
                <a:spcPct val="150000"/>
              </a:lnSpc>
              <a:buFont typeface="Wingdings" panose="05000000000000000000" pitchFamily="2" charset="2"/>
              <a:buChar char="v"/>
            </a:pPr>
            <a:r>
              <a:rPr lang="fa-IR" dirty="0">
                <a:cs typeface="B Nazanin" panose="00000400000000000000" pitchFamily="2" charset="-78"/>
              </a:rPr>
              <a:t>تحلیل مراوده ای، یک روش تجزیه و تحلیل و شناخت رفتار است که حاصل مبانی روان شناسی ابتدایی فروید است، زیگمون فروید اولین کسی بود که اضهار داشت سه منبع در شخصیت هر انسان وجود دارد که محرک رفتار او بوده و آن را هدایت و کنترل می کند. این منابع در روانشناسی فروید «خود»، «من» و «من برتر» نامیده شده است.</a:t>
            </a:r>
          </a:p>
        </p:txBody>
      </p:sp>
    </p:spTree>
    <p:extLst>
      <p:ext uri="{BB962C8B-B14F-4D97-AF65-F5344CB8AC3E}">
        <p14:creationId xmlns:p14="http://schemas.microsoft.com/office/powerpoint/2010/main" val="6142784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lnSpc>
                <a:spcPct val="150000"/>
              </a:lnSpc>
              <a:buFont typeface="Wingdings" panose="05000000000000000000" pitchFamily="2" charset="2"/>
              <a:buChar char="q"/>
            </a:pPr>
            <a:r>
              <a:rPr lang="fa-IR" sz="2800" dirty="0">
                <a:cs typeface="B Titr" panose="00000700000000000000" pitchFamily="2" charset="-78"/>
              </a:rPr>
              <a:t>حالات من</a:t>
            </a:r>
          </a:p>
          <a:p>
            <a:pPr algn="r" rtl="1">
              <a:lnSpc>
                <a:spcPct val="150000"/>
              </a:lnSpc>
              <a:buFont typeface="Wingdings" panose="05000000000000000000" pitchFamily="2" charset="2"/>
              <a:buChar char="v"/>
            </a:pPr>
            <a:r>
              <a:rPr lang="fa-IR" dirty="0">
                <a:cs typeface="B Nazanin" panose="00000400000000000000" pitchFamily="2" charset="-78"/>
              </a:rPr>
              <a:t>حالات من عبارت اند از:</a:t>
            </a:r>
          </a:p>
          <a:p>
            <a:pPr algn="r" rtl="1">
              <a:lnSpc>
                <a:spcPct val="150000"/>
              </a:lnSpc>
              <a:buFont typeface="Wingdings" panose="05000000000000000000" pitchFamily="2" charset="2"/>
              <a:buChar char="§"/>
            </a:pPr>
            <a:r>
              <a:rPr lang="fa-IR" dirty="0">
                <a:cs typeface="B Nazanin" panose="00000400000000000000" pitchFamily="2" charset="-78"/>
              </a:rPr>
              <a:t>من والدینی،</a:t>
            </a:r>
          </a:p>
          <a:p>
            <a:pPr algn="r" rtl="1">
              <a:lnSpc>
                <a:spcPct val="150000"/>
              </a:lnSpc>
              <a:buFont typeface="Wingdings" panose="05000000000000000000" pitchFamily="2" charset="2"/>
              <a:buChar char="§"/>
            </a:pPr>
            <a:r>
              <a:rPr lang="fa-IR" dirty="0">
                <a:cs typeface="B Nazanin" panose="00000400000000000000" pitchFamily="2" charset="-78"/>
              </a:rPr>
              <a:t>من بزرگسالی،</a:t>
            </a:r>
          </a:p>
          <a:p>
            <a:pPr algn="r" rtl="1">
              <a:lnSpc>
                <a:spcPct val="150000"/>
              </a:lnSpc>
              <a:buFont typeface="Wingdings" panose="05000000000000000000" pitchFamily="2" charset="2"/>
              <a:buChar char="§"/>
            </a:pPr>
            <a:r>
              <a:rPr lang="fa-IR" dirty="0">
                <a:cs typeface="B Nazanin" panose="00000400000000000000" pitchFamily="2" charset="-78"/>
              </a:rPr>
              <a:t>من کودکی.</a:t>
            </a:r>
          </a:p>
        </p:txBody>
      </p:sp>
    </p:spTree>
    <p:extLst>
      <p:ext uri="{BB962C8B-B14F-4D97-AF65-F5344CB8AC3E}">
        <p14:creationId xmlns:p14="http://schemas.microsoft.com/office/powerpoint/2010/main" val="106652333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58" y="1159099"/>
            <a:ext cx="7991341" cy="5165501"/>
          </a:xfrm>
        </p:spPr>
        <p:txBody>
          <a:bodyPr>
            <a:normAutofit/>
          </a:bodyPr>
          <a:lstStyle/>
          <a:p>
            <a:pPr algn="justLow" rtl="1">
              <a:buFont typeface="Wingdings" panose="05000000000000000000" pitchFamily="2" charset="2"/>
              <a:buChar char="q"/>
            </a:pPr>
            <a:r>
              <a:rPr lang="fa-IR" sz="2800" dirty="0">
                <a:cs typeface="B Titr" panose="00000700000000000000" pitchFamily="2" charset="-78"/>
              </a:rPr>
              <a:t>من والدینی</a:t>
            </a:r>
          </a:p>
          <a:p>
            <a:pPr algn="justLow" rtl="1">
              <a:lnSpc>
                <a:spcPct val="150000"/>
              </a:lnSpc>
              <a:buFont typeface="Wingdings" panose="05000000000000000000" pitchFamily="2" charset="2"/>
              <a:buChar char="v"/>
            </a:pPr>
            <a:r>
              <a:rPr lang="fa-IR" dirty="0">
                <a:cs typeface="B Nazanin" panose="00000400000000000000" pitchFamily="2" charset="-78"/>
              </a:rPr>
              <a:t>حالت من والدینی نتیجه پیامهایی است که انسانها از والدین، برادران و خواهران بزرگتر، معلمین مدرسه، مربیان تربیتی و سایر افراد صاحب نفوذ در دوران اولیه زندگی می پذیرند. این پیامها را می توان به صورت نوارهایی فرض کرد که در جای مناسبی از ذهن ثبت و ضبط شده و آماده پخش می شوند، آنچه شما باید انجام دهید این است که مانند گرفتن شماره تلفن، دکمه را بدستی فشار داده و پیام را دریافت نمایید.</a:t>
            </a:r>
          </a:p>
          <a:p>
            <a:pPr algn="justLow" rtl="1">
              <a:lnSpc>
                <a:spcPct val="150000"/>
              </a:lnSpc>
              <a:buFont typeface="Wingdings" panose="05000000000000000000" pitchFamily="2" charset="2"/>
              <a:buChar char="v"/>
            </a:pPr>
            <a:r>
              <a:rPr lang="fa-IR" dirty="0">
                <a:cs typeface="B Nazanin" panose="00000400000000000000" pitchFamily="2" charset="-78"/>
              </a:rPr>
              <a:t>حالت من والدینی قسمت ارزشیاب ما است، که رفتار ارزشگذاری شده ای را برمی انگیزد. ولی باید به خاطر داشت که این رفتار ارزشگذاری شده، ضرورتاً دارای ارزش واقعی نبوده بلکه ارزش آموخته شده می باشد.</a:t>
            </a:r>
          </a:p>
        </p:txBody>
      </p:sp>
    </p:spTree>
    <p:extLst>
      <p:ext uri="{BB962C8B-B14F-4D97-AF65-F5344CB8AC3E}">
        <p14:creationId xmlns:p14="http://schemas.microsoft.com/office/powerpoint/2010/main" val="41581602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2885"/>
            <a:ext cx="8229600" cy="5461715"/>
          </a:xfrm>
        </p:spPr>
        <p:txBody>
          <a:bodyPr>
            <a:normAutofit/>
          </a:bodyPr>
          <a:lstStyle/>
          <a:p>
            <a:pPr algn="r" rtl="1">
              <a:lnSpc>
                <a:spcPct val="160000"/>
              </a:lnSpc>
              <a:buFont typeface="Wingdings" panose="05000000000000000000" pitchFamily="2" charset="2"/>
              <a:buChar char="q"/>
            </a:pPr>
            <a:r>
              <a:rPr lang="fa-IR" dirty="0">
                <a:cs typeface="B Titr" panose="00000700000000000000" pitchFamily="2" charset="-78"/>
              </a:rPr>
              <a:t>انواع حالات من والدینی</a:t>
            </a:r>
          </a:p>
          <a:p>
            <a:pPr algn="justLow" rtl="1" fontAlgn="t">
              <a:lnSpc>
                <a:spcPct val="160000"/>
              </a:lnSpc>
              <a:buFont typeface="Wingdings" panose="05000000000000000000" pitchFamily="2" charset="2"/>
              <a:buChar char="v"/>
            </a:pPr>
            <a:r>
              <a:rPr lang="fa-IR" b="1" dirty="0">
                <a:cs typeface="B Nazanin" panose="00000400000000000000" pitchFamily="2" charset="-78"/>
              </a:rPr>
              <a:t>1. من والدینی پرورشی: </a:t>
            </a:r>
            <a:r>
              <a:rPr lang="fa-IR" dirty="0">
                <a:cs typeface="B Nazanin" panose="00000400000000000000" pitchFamily="2" charset="-78"/>
              </a:rPr>
              <a:t>آن قسمت از شخصیت یک فرد است که دیگران را درک کرده، به آنها توجه دارد. رفتار نشأت گرفته از من والدینی پرورشی ممکن است رفتار دیگران را جهت بدهد، ولی آنان را تحقیر نکرده و احساس نادرست بودن به آنها نمی دهد.</a:t>
            </a:r>
          </a:p>
          <a:p>
            <a:pPr algn="justLow" rtl="1" fontAlgn="t">
              <a:lnSpc>
                <a:spcPct val="160000"/>
              </a:lnSpc>
              <a:buFont typeface="Wingdings" panose="05000000000000000000" pitchFamily="2" charset="2"/>
              <a:buChar char="v"/>
            </a:pPr>
            <a:r>
              <a:rPr lang="fa-IR" b="1" dirty="0">
                <a:cs typeface="B Nazanin" panose="00000400000000000000" pitchFamily="2" charset="-78"/>
              </a:rPr>
              <a:t>2. من والدینی عیبجو: </a:t>
            </a:r>
            <a:r>
              <a:rPr lang="fa-IR" dirty="0">
                <a:cs typeface="B Nazanin" panose="00000400000000000000" pitchFamily="2" charset="-78"/>
              </a:rPr>
              <a:t>بر رفتار و همچنین شخصیت افراد حمله می کند و در واقع این احساس را به افراد می دهد که نه تنها رفتارشان خوب نیست بلکه ذاتاً نیز خوب نیستند.</a:t>
            </a:r>
          </a:p>
          <a:p>
            <a:pPr algn="r" rtl="1">
              <a:lnSpc>
                <a:spcPct val="160000"/>
              </a:lnSpc>
              <a:buFont typeface="Wingdings" panose="05000000000000000000" pitchFamily="2" charset="2"/>
              <a:buChar char="q"/>
            </a:pPr>
            <a:endParaRPr lang="fa-IR" dirty="0">
              <a:cs typeface="B Titr" panose="00000700000000000000" pitchFamily="2" charset="-78"/>
            </a:endParaRPr>
          </a:p>
          <a:p>
            <a:pPr algn="r" rtl="1">
              <a:lnSpc>
                <a:spcPct val="160000"/>
              </a:lnSpc>
            </a:pPr>
            <a:endParaRPr lang="fa-IR" dirty="0"/>
          </a:p>
        </p:txBody>
      </p:sp>
    </p:spTree>
    <p:extLst>
      <p:ext uri="{BB962C8B-B14F-4D97-AF65-F5344CB8AC3E}">
        <p14:creationId xmlns:p14="http://schemas.microsoft.com/office/powerpoint/2010/main" val="55172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Low" rtl="1">
              <a:lnSpc>
                <a:spcPct val="170000"/>
              </a:lnSpc>
              <a:buFont typeface="Wingdings" pitchFamily="2" charset="2"/>
              <a:buChar char="v"/>
            </a:pPr>
            <a:r>
              <a:rPr lang="fa-IR" dirty="0">
                <a:cs typeface="B Nazanin" pitchFamily="2" charset="-78"/>
              </a:rPr>
              <a:t>بدون شک افراد با هم متفاوتند؛ بنابراین حتی اگر در شرایط مشابه قرار گیرند، یکسان عمل نخواهند کرد. البته رفتار انسانها ویژگیها، علل و عوامل مشابهی دارد.این ویژگیها از آن جهت اهمیت دارند که پیش بینی را امکان پذیر می سازند. به این ترتیب، رفتار قابل پیش بینی و مطالعه نظام یافته آن میسر می گردد.</a:t>
            </a:r>
          </a:p>
          <a:p>
            <a:pPr algn="justLow" rtl="1">
              <a:lnSpc>
                <a:spcPct val="170000"/>
              </a:lnSpc>
              <a:buFont typeface="Wingdings" pitchFamily="2" charset="2"/>
              <a:buChar char="v"/>
            </a:pPr>
            <a:r>
              <a:rPr lang="fa-IR" dirty="0">
                <a:cs typeface="B Nazanin" pitchFamily="2" charset="-78"/>
              </a:rPr>
              <a:t>منظور از مطالعه نظام یافته این است که باید روابط میان پدیده ها را مشاهده کرد و پس از درک روابط علّّی و معلولی نتیجه گیری های خود را بر پایه ی شواهد علمی قرار داد.</a:t>
            </a:r>
          </a:p>
          <a:p>
            <a:pPr algn="justLow" rtl="1">
              <a:lnSpc>
                <a:spcPct val="170000"/>
              </a:lnSpc>
              <a:buFont typeface="Wingdings" pitchFamily="2" charset="2"/>
              <a:buChar char="v"/>
            </a:pPr>
            <a:r>
              <a:rPr lang="fa-IR" dirty="0">
                <a:cs typeface="B Nazanin" pitchFamily="2" charset="-78"/>
              </a:rPr>
              <a:t>از آنجا که روز به روز سازمانها و محیط پیچیده تر می شوند، یک نظریه نمی تواند به تمام پرسشهای ممکن درباره چرایی رفتار افراد در سازمان پاسخ قطعی دهد. سبکی که نظریه پردازان بر اساس آن رفتار سازمانی را تشریح کرده اند به طور عمده در قرن بیستم رشد کرد و بی گمان رشد آن نیز ادامه خواهد داشت.</a:t>
            </a:r>
            <a:endParaRPr lang="en-US" dirty="0">
              <a:cs typeface="B Nazanin" pitchFamily="2" charset="-78"/>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3341"/>
            <a:ext cx="8229600" cy="5191259"/>
          </a:xfrm>
        </p:spPr>
        <p:txBody>
          <a:bodyPr>
            <a:normAutofit/>
          </a:bodyPr>
          <a:lstStyle/>
          <a:p>
            <a:pPr algn="r" rtl="1">
              <a:lnSpc>
                <a:spcPct val="170000"/>
              </a:lnSpc>
              <a:buFont typeface="Wingdings" panose="05000000000000000000" pitchFamily="2" charset="2"/>
              <a:buChar char="q"/>
            </a:pPr>
            <a:r>
              <a:rPr lang="fa-IR" sz="2800" dirty="0">
                <a:cs typeface="B Titr" panose="00000700000000000000" pitchFamily="2" charset="-78"/>
              </a:rPr>
              <a:t>حالت من بزرگسالی</a:t>
            </a:r>
          </a:p>
          <a:p>
            <a:pPr algn="justLow" rtl="1">
              <a:lnSpc>
                <a:spcPct val="170000"/>
              </a:lnSpc>
              <a:buFont typeface="Wingdings" panose="05000000000000000000" pitchFamily="2" charset="2"/>
              <a:buChar char="v"/>
            </a:pPr>
            <a:r>
              <a:rPr lang="fa-IR" dirty="0">
                <a:cs typeface="B Nazanin" panose="00000400000000000000" pitchFamily="2" charset="-78"/>
              </a:rPr>
              <a:t>حالت من بزرگسالی رفتاری را بر می انگیزد که صرفاً می تواند به عنوان رفتار منطقی، معقول، گویا و غیراحساسی، تعریف شود. رفتار نشأت گرفته از حالت من بزرگسالی با تحلیلهای فرد و قدرت حل مسأله و تصمیم گیری منطقی وی شناخته می شود. افرادی که بر اساس من بزرگسالی رفتار می کنند، محتوای احساسی حالت من کودکی و محتوای ارزشگذاری شده حالت من والدینی خود را گرفته و سپس با واقعیتهای دنیای خارجی مقابله می کنند. این افراد قبل از دست زدن به هر رفتاری، بدیلهای رفتاری خود و احتمال موفقیت هر بدیل و ارزشهای حاکم بر جامعه را مورد بررسی قرار می دهند.</a:t>
            </a:r>
          </a:p>
        </p:txBody>
      </p:sp>
    </p:spTree>
    <p:extLst>
      <p:ext uri="{BB962C8B-B14F-4D97-AF65-F5344CB8AC3E}">
        <p14:creationId xmlns:p14="http://schemas.microsoft.com/office/powerpoint/2010/main" val="33210500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4704"/>
            <a:ext cx="8229600" cy="5229896"/>
          </a:xfrm>
        </p:spPr>
        <p:txBody>
          <a:bodyPr>
            <a:normAutofit/>
          </a:bodyPr>
          <a:lstStyle/>
          <a:p>
            <a:pPr algn="r" rtl="1">
              <a:lnSpc>
                <a:spcPct val="150000"/>
              </a:lnSpc>
              <a:buFont typeface="Wingdings" panose="05000000000000000000" pitchFamily="2" charset="2"/>
              <a:buChar char="q"/>
            </a:pPr>
            <a:r>
              <a:rPr lang="fa-IR" sz="2800" dirty="0">
                <a:cs typeface="B Titr" panose="00000700000000000000" pitchFamily="2" charset="-78"/>
              </a:rPr>
              <a:t>حالت من کودکی</a:t>
            </a:r>
          </a:p>
          <a:p>
            <a:pPr algn="justLow" rtl="1">
              <a:lnSpc>
                <a:spcPct val="150000"/>
              </a:lnSpc>
              <a:buFont typeface="Wingdings" panose="05000000000000000000" pitchFamily="2" charset="2"/>
              <a:buChar char="v"/>
            </a:pPr>
            <a:r>
              <a:rPr lang="fa-IR" dirty="0">
                <a:cs typeface="B Nazanin" panose="00000400000000000000" pitchFamily="2" charset="-78"/>
              </a:rPr>
              <a:t>حالت من کودکی با رفتارهایی که به هنگام واکنش احساس فرد پدیدار می شود همراه است. حالت من کودکی هر شخص دارای انگیزه های آنی و طبیعی و نگرشهای فراگرفته شده از تجربیات کودکی می باشد. دو نوع حالت من کودکی عبارت اند از:</a:t>
            </a:r>
          </a:p>
          <a:p>
            <a:pPr algn="justLow" rtl="1" fontAlgn="t">
              <a:lnSpc>
                <a:spcPct val="150000"/>
              </a:lnSpc>
              <a:buFont typeface="Wingdings" panose="05000000000000000000" pitchFamily="2" charset="2"/>
              <a:buChar char="v"/>
            </a:pPr>
            <a:r>
              <a:rPr lang="fa-IR" b="1" dirty="0">
                <a:cs typeface="B Nazanin" panose="00000400000000000000" pitchFamily="2" charset="-78"/>
              </a:rPr>
              <a:t>1. من کودکی شاد: </a:t>
            </a:r>
            <a:r>
              <a:rPr lang="fa-IR" dirty="0">
                <a:cs typeface="B Nazanin" panose="00000400000000000000" pitchFamily="2" charset="-78"/>
              </a:rPr>
              <a:t>این افراد کارهایی را انجام می دهند که به آن تمایل قلبی دارند، ولی رفتارشان لطمه ای به کسی یا چیزی وارد نمی آورد.</a:t>
            </a:r>
          </a:p>
          <a:p>
            <a:pPr algn="justLow" rtl="1" fontAlgn="t">
              <a:lnSpc>
                <a:spcPct val="150000"/>
              </a:lnSpc>
              <a:buFont typeface="Wingdings" panose="05000000000000000000" pitchFamily="2" charset="2"/>
              <a:buChar char="v"/>
            </a:pPr>
            <a:r>
              <a:rPr lang="fa-IR" b="1" dirty="0">
                <a:cs typeface="B Nazanin" panose="00000400000000000000" pitchFamily="2" charset="-78"/>
              </a:rPr>
              <a:t>2. من کودکی مخرب: </a:t>
            </a:r>
            <a:r>
              <a:rPr lang="fa-IR" dirty="0">
                <a:cs typeface="B Nazanin" panose="00000400000000000000" pitchFamily="2" charset="-78"/>
              </a:rPr>
              <a:t>این افراد نیز کارهایی را انجام می دهند که به آن تمایل دارند، ولی رفتارشان به خودشان، محیط یا دیگران صدمه میزند.</a:t>
            </a:r>
          </a:p>
          <a:p>
            <a:pPr algn="r" rtl="1"/>
            <a:endParaRPr lang="fa-IR" dirty="0"/>
          </a:p>
        </p:txBody>
      </p:sp>
    </p:spTree>
    <p:extLst>
      <p:ext uri="{BB962C8B-B14F-4D97-AF65-F5344CB8AC3E}">
        <p14:creationId xmlns:p14="http://schemas.microsoft.com/office/powerpoint/2010/main" val="352163067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3189"/>
            <a:ext cx="8229600" cy="5281411"/>
          </a:xfrm>
        </p:spPr>
        <p:txBody>
          <a:bodyPr>
            <a:normAutofit lnSpcReduction="10000"/>
          </a:bodyPr>
          <a:lstStyle/>
          <a:p>
            <a:pPr algn="r" rtl="1">
              <a:lnSpc>
                <a:spcPct val="170000"/>
              </a:lnSpc>
              <a:buFont typeface="Wingdings" panose="05000000000000000000" pitchFamily="2" charset="2"/>
              <a:buChar char="q"/>
            </a:pPr>
            <a:r>
              <a:rPr lang="fa-IR" sz="2800" dirty="0">
                <a:cs typeface="B Titr" panose="00000700000000000000" pitchFamily="2" charset="-78"/>
              </a:rPr>
              <a:t>انواع من کودکی مخرب</a:t>
            </a:r>
          </a:p>
          <a:p>
            <a:pPr algn="justLow" rtl="1">
              <a:lnSpc>
                <a:spcPct val="170000"/>
              </a:lnSpc>
              <a:buFont typeface="Wingdings" panose="05000000000000000000" pitchFamily="2" charset="2"/>
              <a:buChar char="v"/>
            </a:pPr>
            <a:r>
              <a:rPr lang="fa-IR" b="1" dirty="0">
                <a:cs typeface="B Nazanin" panose="00000400000000000000" pitchFamily="2" charset="-78"/>
              </a:rPr>
              <a:t>1. من کودکی ناسازگار</a:t>
            </a:r>
            <a:r>
              <a:rPr lang="fa-IR" dirty="0">
                <a:cs typeface="B Nazanin" panose="00000400000000000000" pitchFamily="2" charset="-78"/>
              </a:rPr>
              <a:t>: یک شکل از من کودکی مخرب، من کودکی ناسازگار می باشد، هنگامی که این حالت بر افراد چیزه می شود، به سخنان کسانی که به آنان می گوید چه بکنند، گوش نخواهند داد، آنان یا به طور آشکار با انتخاب موضع منفی طغیان میکنند یا زیرکانه، با فراموش کاری، خود را به گیجی زدن، یا به تعویق انداختن از انجام چیزی که از آنان می خواهند انجام دهند طفره می روند.</a:t>
            </a:r>
          </a:p>
          <a:p>
            <a:pPr algn="justLow" rtl="1">
              <a:lnSpc>
                <a:spcPct val="170000"/>
              </a:lnSpc>
              <a:buFont typeface="Wingdings" panose="05000000000000000000" pitchFamily="2" charset="2"/>
              <a:buChar char="v"/>
            </a:pPr>
            <a:r>
              <a:rPr lang="fa-IR" b="1" dirty="0">
                <a:cs typeface="B Nazanin" panose="00000400000000000000" pitchFamily="2" charset="-78"/>
              </a:rPr>
              <a:t>2. من کودکی سازگار</a:t>
            </a:r>
            <a:r>
              <a:rPr lang="fa-IR" dirty="0">
                <a:cs typeface="B Nazanin" panose="00000400000000000000" pitchFamily="2" charset="-78"/>
              </a:rPr>
              <a:t>: وقتی که خاستگاه رفتار افراد این حالت «من» باشد، آنچه را که دیگران از آنان بخواهند انجام می دهند، البته اگر دلشان بخواهد و انجام خواسته ای دیگران از نظرشان منطقی باشد آنها را انجام خواهند داد.</a:t>
            </a:r>
          </a:p>
          <a:p>
            <a:pPr algn="justLow" rtl="1">
              <a:lnSpc>
                <a:spcPct val="170000"/>
              </a:lnSpc>
              <a:buFont typeface="Wingdings" panose="05000000000000000000" pitchFamily="2" charset="2"/>
              <a:buChar char="v"/>
            </a:pPr>
            <a:r>
              <a:rPr lang="fa-IR" dirty="0">
                <a:cs typeface="B Nazanin" panose="00000400000000000000" pitchFamily="2" charset="-78"/>
              </a:rPr>
              <a:t>3 . من کودکی فعال ار حالاتی است که یکنواخت و با احساس و گاهی وابسته و در مجموع می تواند </a:t>
            </a:r>
          </a:p>
          <a:p>
            <a:pPr algn="justLow" rtl="1">
              <a:lnSpc>
                <a:spcPct val="170000"/>
              </a:lnSpc>
              <a:buNone/>
            </a:pPr>
            <a:r>
              <a:rPr lang="fa-IR" dirty="0">
                <a:cs typeface="B Nazanin" panose="00000400000000000000" pitchFamily="2" charset="-78"/>
              </a:rPr>
              <a:t>مخرب باشد .</a:t>
            </a:r>
          </a:p>
          <a:p>
            <a:pPr algn="r" rtl="1"/>
            <a:endParaRPr lang="fa-IR" dirty="0"/>
          </a:p>
        </p:txBody>
      </p:sp>
    </p:spTree>
    <p:extLst>
      <p:ext uri="{BB962C8B-B14F-4D97-AF65-F5344CB8AC3E}">
        <p14:creationId xmlns:p14="http://schemas.microsoft.com/office/powerpoint/2010/main" val="29072884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7583"/>
            <a:ext cx="8229600" cy="5217017"/>
          </a:xfrm>
        </p:spPr>
        <p:txBody>
          <a:bodyPr>
            <a:normAutofit/>
          </a:bodyPr>
          <a:lstStyle/>
          <a:p>
            <a:pPr algn="r" rtl="1">
              <a:buFont typeface="Wingdings" panose="05000000000000000000" pitchFamily="2" charset="2"/>
              <a:buChar char="q"/>
            </a:pPr>
            <a:r>
              <a:rPr lang="fa-IR" sz="2800" dirty="0">
                <a:cs typeface="B Titr" panose="00000700000000000000" pitchFamily="2" charset="-78"/>
              </a:rPr>
              <a:t>شخصیت سالم</a:t>
            </a:r>
          </a:p>
          <a:p>
            <a:pPr algn="justLow" rtl="1">
              <a:lnSpc>
                <a:spcPct val="160000"/>
              </a:lnSpc>
              <a:buFont typeface="Wingdings" panose="05000000000000000000" pitchFamily="2" charset="2"/>
              <a:buChar char="v"/>
            </a:pPr>
            <a:r>
              <a:rPr lang="fa-IR" dirty="0">
                <a:cs typeface="B Nazanin" panose="00000400000000000000" pitchFamily="2" charset="-78"/>
              </a:rPr>
              <a:t>تمام مردم در زمانهای مختلف تحت تأثیر حالتهای سه گانه من، رفتارهایی را از خود بروز می دهند. شخصیت یک فرد سالم به گونه ای است که تعادل میان این سه حالت را حفظ می کند. بویژه میان من والدینی بزرگسالی و کودکی شاد تعادل ایجاد می کند. به عبارت دیگر افراد سالم قادرند برخی از اوقات اجازه دهند که حالت من والدینی بر آنان چیره شود و بسیار منطقی فکر کنند و به حل مسأله بپردازند. در مواقع دیگر آنان می توانند حالت من کودکی شاد را آزاد سازند تا شاد بوده یکنواخت و احساسی عمل نمایند. با این همه در بعضی از مواقع، افراد سالم می توانند حالت من والدینی را کنار بگذراند و تجربه اندوزی کنند. آنان ارزشهایی را ایجاد می کنند که به سرعت و مؤثربودن تصمیم گیری کمک می کند.</a:t>
            </a:r>
          </a:p>
        </p:txBody>
      </p:sp>
    </p:spTree>
    <p:extLst>
      <p:ext uri="{BB962C8B-B14F-4D97-AF65-F5344CB8AC3E}">
        <p14:creationId xmlns:p14="http://schemas.microsoft.com/office/powerpoint/2010/main" val="333497677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7583"/>
            <a:ext cx="8229600" cy="5217017"/>
          </a:xfrm>
        </p:spPr>
        <p:txBody>
          <a:bodyPr>
            <a:normAutofit lnSpcReduction="10000"/>
          </a:bodyPr>
          <a:lstStyle/>
          <a:p>
            <a:pPr algn="r" rtl="1">
              <a:lnSpc>
                <a:spcPct val="150000"/>
              </a:lnSpc>
              <a:buFont typeface="Wingdings" panose="05000000000000000000" pitchFamily="2" charset="2"/>
              <a:buChar char="q"/>
            </a:pPr>
            <a:r>
              <a:rPr lang="fa-IR" sz="2800" dirty="0">
                <a:cs typeface="B Titr" panose="00000700000000000000" pitchFamily="2" charset="-78"/>
              </a:rPr>
              <a:t>وضعیت بودن</a:t>
            </a:r>
          </a:p>
          <a:p>
            <a:pPr algn="r" rtl="1">
              <a:lnSpc>
                <a:spcPct val="150000"/>
              </a:lnSpc>
              <a:buFont typeface="Wingdings" panose="05000000000000000000" pitchFamily="2" charset="2"/>
              <a:buChar char="q"/>
            </a:pPr>
            <a:r>
              <a:rPr lang="fa-IR" dirty="0">
                <a:cs typeface="B Titr" panose="00000700000000000000" pitchFamily="2" charset="-78"/>
              </a:rPr>
              <a:t>در فراگرد رشد ، انسان ها درباره ارزش شخصیتی خود و همچنین افراد مهم محیطشان ، از مفروضات اساس برخوردار می شوند که ممکن است به سایر افراد در دوران بعدی زندگی نیز تعمیم یابد .</a:t>
            </a:r>
          </a:p>
          <a:p>
            <a:pPr algn="r" rtl="1">
              <a:lnSpc>
                <a:spcPct val="150000"/>
              </a:lnSpc>
              <a:buFont typeface="Wingdings" panose="05000000000000000000" pitchFamily="2" charset="2"/>
              <a:buChar char="v"/>
            </a:pPr>
            <a:r>
              <a:rPr lang="fa-IR" dirty="0">
                <a:cs typeface="B Nazanin" panose="00000400000000000000" pitchFamily="2" charset="-78"/>
              </a:rPr>
              <a:t>یکی از صاحبنظران ترکیبات مفروضات را درباره ارزش خود و دیگران وضعیت بودن می نامد. </a:t>
            </a:r>
          </a:p>
          <a:p>
            <a:pPr algn="r" rtl="1">
              <a:lnSpc>
                <a:spcPct val="150000"/>
              </a:lnSpc>
              <a:buFont typeface="Wingdings" panose="05000000000000000000" pitchFamily="2" charset="2"/>
              <a:buChar char="§"/>
            </a:pPr>
            <a:r>
              <a:rPr lang="fa-IR" dirty="0">
                <a:cs typeface="B Nazanin" panose="00000400000000000000" pitchFamily="2" charset="-78"/>
              </a:rPr>
              <a:t>از وضعیت بودن چهار نوع ترکیب زیر به دست می آید:</a:t>
            </a:r>
          </a:p>
          <a:p>
            <a:pPr algn="r" rtl="1">
              <a:lnSpc>
                <a:spcPct val="150000"/>
              </a:lnSpc>
              <a:buFont typeface="Wingdings" panose="05000000000000000000" pitchFamily="2" charset="2"/>
              <a:buChar char="§"/>
            </a:pPr>
            <a:r>
              <a:rPr lang="fa-IR" dirty="0">
                <a:cs typeface="B Nazanin" panose="00000400000000000000" pitchFamily="2" charset="-78"/>
              </a:rPr>
              <a:t>1. هیچکدام ارزش نداریم (پوچی)</a:t>
            </a:r>
          </a:p>
          <a:p>
            <a:pPr algn="r" rtl="1">
              <a:lnSpc>
                <a:spcPct val="150000"/>
              </a:lnSpc>
              <a:buFont typeface="Wingdings" panose="05000000000000000000" pitchFamily="2" charset="2"/>
              <a:buChar char="§"/>
            </a:pPr>
            <a:r>
              <a:rPr lang="fa-IR" dirty="0">
                <a:cs typeface="B Nazanin" panose="00000400000000000000" pitchFamily="2" charset="-78"/>
              </a:rPr>
              <a:t>2. شما ارزش دارید ولی من ندارم. (خودکم بینی)</a:t>
            </a:r>
          </a:p>
          <a:p>
            <a:pPr algn="r" rtl="1">
              <a:lnSpc>
                <a:spcPct val="150000"/>
              </a:lnSpc>
              <a:buFont typeface="Wingdings" panose="05000000000000000000" pitchFamily="2" charset="2"/>
              <a:buChar char="§"/>
            </a:pPr>
            <a:r>
              <a:rPr lang="fa-IR" dirty="0">
                <a:cs typeface="B Nazanin" panose="00000400000000000000" pitchFamily="2" charset="-78"/>
              </a:rPr>
              <a:t>3. من ارش دارم ولی شما نداری. (خودبزرگ بینی)</a:t>
            </a:r>
          </a:p>
          <a:p>
            <a:pPr algn="r" rtl="1">
              <a:lnSpc>
                <a:spcPct val="150000"/>
              </a:lnSpc>
              <a:buFont typeface="Wingdings" panose="05000000000000000000" pitchFamily="2" charset="2"/>
              <a:buChar char="§"/>
            </a:pPr>
            <a:r>
              <a:rPr lang="fa-IR" dirty="0">
                <a:cs typeface="B Nazanin" panose="00000400000000000000" pitchFamily="2" charset="-78"/>
              </a:rPr>
              <a:t>4. هر دو ارزشمندیم. (شخصیت سالم).</a:t>
            </a:r>
          </a:p>
        </p:txBody>
      </p:sp>
    </p:spTree>
    <p:extLst>
      <p:ext uri="{BB962C8B-B14F-4D97-AF65-F5344CB8AC3E}">
        <p14:creationId xmlns:p14="http://schemas.microsoft.com/office/powerpoint/2010/main" val="28065757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1977"/>
            <a:ext cx="8229600" cy="5152623"/>
          </a:xfrm>
        </p:spPr>
        <p:txBody>
          <a:bodyPr/>
          <a:lstStyle/>
          <a:p>
            <a:pPr algn="r" rtl="1">
              <a:buFont typeface="Wingdings" panose="05000000000000000000" pitchFamily="2" charset="2"/>
              <a:buChar char="q"/>
            </a:pPr>
            <a:r>
              <a:rPr lang="fa-IR" sz="2800" dirty="0">
                <a:cs typeface="B Titr" panose="00000700000000000000" pitchFamily="2" charset="-78"/>
              </a:rPr>
              <a:t>مقایسه وضعیتهای بودن با حالتهای من</a:t>
            </a:r>
          </a:p>
          <a:p>
            <a:pPr algn="r" rtl="1"/>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303905499"/>
              </p:ext>
            </p:extLst>
          </p:nvPr>
        </p:nvGraphicFramePr>
        <p:xfrm>
          <a:off x="1279298" y="2150772"/>
          <a:ext cx="6705602" cy="4013912"/>
        </p:xfrm>
        <a:graphic>
          <a:graphicData uri="http://schemas.openxmlformats.org/drawingml/2006/table">
            <a:tbl>
              <a:tblPr rtl="1" firstRow="1" bandRow="1">
                <a:tableStyleId>{00A15C55-8517-42AA-B614-E9B94910E393}</a:tableStyleId>
              </a:tblPr>
              <a:tblGrid>
                <a:gridCol w="3352801">
                  <a:extLst>
                    <a:ext uri="{9D8B030D-6E8A-4147-A177-3AD203B41FA5}">
                      <a16:colId xmlns:a16="http://schemas.microsoft.com/office/drawing/2014/main" val="20000"/>
                    </a:ext>
                  </a:extLst>
                </a:gridCol>
                <a:gridCol w="3352801">
                  <a:extLst>
                    <a:ext uri="{9D8B030D-6E8A-4147-A177-3AD203B41FA5}">
                      <a16:colId xmlns:a16="http://schemas.microsoft.com/office/drawing/2014/main" val="20001"/>
                    </a:ext>
                  </a:extLst>
                </a:gridCol>
              </a:tblGrid>
              <a:tr h="427760">
                <a:tc>
                  <a:txBody>
                    <a:bodyPr/>
                    <a:lstStyle/>
                    <a:p>
                      <a:pPr algn="ctr" rtl="1"/>
                      <a:r>
                        <a:rPr lang="fa-IR" b="1" dirty="0">
                          <a:solidFill>
                            <a:schemeClr val="tx1"/>
                          </a:solidFill>
                        </a:rPr>
                        <a:t>وضعیتهای بودن</a:t>
                      </a:r>
                      <a:endParaRPr lang="fa-IR" b="1" dirty="0">
                        <a:solidFill>
                          <a:schemeClr val="tx1"/>
                        </a:solidFill>
                        <a:cs typeface="B Nazanin" panose="00000400000000000000" pitchFamily="2" charset="-78"/>
                      </a:endParaRPr>
                    </a:p>
                  </a:txBody>
                  <a:tcPr anchor="ctr"/>
                </a:tc>
                <a:tc>
                  <a:txBody>
                    <a:bodyPr/>
                    <a:lstStyle/>
                    <a:p>
                      <a:pPr algn="ctr" rtl="1"/>
                      <a:r>
                        <a:rPr lang="fa-IR" b="1" dirty="0">
                          <a:solidFill>
                            <a:schemeClr val="tx1"/>
                          </a:solidFill>
                        </a:rPr>
                        <a:t>حالتهای من</a:t>
                      </a:r>
                      <a:endParaRPr lang="fa-IR" b="1" dirty="0">
                        <a:solidFill>
                          <a:schemeClr val="tx1"/>
                        </a:solidFill>
                        <a:cs typeface="B Nazanin" panose="00000400000000000000" pitchFamily="2" charset="-78"/>
                      </a:endParaRPr>
                    </a:p>
                  </a:txBody>
                  <a:tcPr anchor="ctr"/>
                </a:tc>
                <a:extLst>
                  <a:ext uri="{0D108BD9-81ED-4DB2-BD59-A6C34878D82A}">
                    <a16:rowId xmlns:a16="http://schemas.microsoft.com/office/drawing/2014/main" val="10000"/>
                  </a:ext>
                </a:extLst>
              </a:tr>
              <a:tr h="738325">
                <a:tc>
                  <a:txBody>
                    <a:bodyPr/>
                    <a:lstStyle/>
                    <a:p>
                      <a:pPr algn="ctr" rtl="1"/>
                      <a:r>
                        <a:rPr lang="fa-IR" dirty="0">
                          <a:solidFill>
                            <a:schemeClr val="tx1"/>
                          </a:solidFill>
                        </a:rPr>
                        <a:t>1. هیچکدام ارزش نداریم (پوچی)</a:t>
                      </a:r>
                      <a:endParaRPr lang="fa-IR" dirty="0">
                        <a:solidFill>
                          <a:schemeClr val="tx1"/>
                        </a:solidFill>
                        <a:cs typeface="B Nazanin" panose="00000400000000000000" pitchFamily="2" charset="-78"/>
                      </a:endParaRPr>
                    </a:p>
                  </a:txBody>
                  <a:tcPr anchor="ctr"/>
                </a:tc>
                <a:tc>
                  <a:txBody>
                    <a:bodyPr/>
                    <a:lstStyle/>
                    <a:p>
                      <a:pPr algn="ctr" rtl="1"/>
                      <a:r>
                        <a:rPr lang="en-US" dirty="0">
                          <a:solidFill>
                            <a:schemeClr val="tx1"/>
                          </a:solidFill>
                        </a:rPr>
                        <a:t>       </a:t>
                      </a:r>
                      <a:r>
                        <a:rPr lang="fa-IR" dirty="0">
                          <a:solidFill>
                            <a:schemeClr val="tx1"/>
                          </a:solidFill>
                        </a:rPr>
                        <a:t>من کودکی مخرب ناسازگار</a:t>
                      </a:r>
                      <a:endParaRPr lang="fa-IR" dirty="0">
                        <a:solidFill>
                          <a:schemeClr val="tx1"/>
                        </a:solidFill>
                        <a:cs typeface="B Nazanin" panose="00000400000000000000" pitchFamily="2" charset="-78"/>
                      </a:endParaRPr>
                    </a:p>
                  </a:txBody>
                  <a:tcPr anchor="ctr"/>
                </a:tc>
                <a:extLst>
                  <a:ext uri="{0D108BD9-81ED-4DB2-BD59-A6C34878D82A}">
                    <a16:rowId xmlns:a16="http://schemas.microsoft.com/office/drawing/2014/main" val="10001"/>
                  </a:ext>
                </a:extLst>
              </a:tr>
              <a:tr h="105475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a:solidFill>
                            <a:schemeClr val="tx1"/>
                          </a:solidFill>
                        </a:rPr>
                        <a:t>2. شما ارزش دارید ولی من ندارم. (خودکم بینی)</a:t>
                      </a:r>
                    </a:p>
                    <a:p>
                      <a:pPr algn="ctr" rtl="1"/>
                      <a:endParaRPr lang="fa-IR" dirty="0">
                        <a:solidFill>
                          <a:schemeClr val="tx1"/>
                        </a:solidFill>
                        <a:cs typeface="B Nazanin" panose="00000400000000000000" pitchFamily="2" charset="-78"/>
                      </a:endParaRPr>
                    </a:p>
                  </a:txBody>
                  <a:tcPr anchor="ctr"/>
                </a:tc>
                <a:tc>
                  <a:txBody>
                    <a:bodyPr/>
                    <a:lstStyle/>
                    <a:p>
                      <a:pPr algn="ctr" rtl="1"/>
                      <a:r>
                        <a:rPr lang="fa-IR" dirty="0">
                          <a:solidFill>
                            <a:schemeClr val="tx1"/>
                          </a:solidFill>
                        </a:rPr>
                        <a:t>          من کودکی سازگار</a:t>
                      </a:r>
                      <a:endParaRPr lang="fa-IR" dirty="0">
                        <a:solidFill>
                          <a:schemeClr val="tx1"/>
                        </a:solidFill>
                        <a:cs typeface="B Nazanin" panose="00000400000000000000" pitchFamily="2" charset="-78"/>
                      </a:endParaRPr>
                    </a:p>
                  </a:txBody>
                  <a:tcPr anchor="ctr"/>
                </a:tc>
                <a:extLst>
                  <a:ext uri="{0D108BD9-81ED-4DB2-BD59-A6C34878D82A}">
                    <a16:rowId xmlns:a16="http://schemas.microsoft.com/office/drawing/2014/main" val="10002"/>
                  </a:ext>
                </a:extLst>
              </a:tr>
              <a:tr h="738325">
                <a:tc>
                  <a:txBody>
                    <a:bodyPr/>
                    <a:lstStyle/>
                    <a:p>
                      <a:pPr algn="ctr" rtl="1"/>
                      <a:r>
                        <a:rPr lang="fa-IR" dirty="0">
                          <a:solidFill>
                            <a:schemeClr val="tx1"/>
                          </a:solidFill>
                        </a:rPr>
                        <a:t> 3. من ارش دارم ولی شما نداری. (خودبزرگ بینی)</a:t>
                      </a:r>
                      <a:endParaRPr lang="fa-IR" dirty="0">
                        <a:solidFill>
                          <a:schemeClr val="tx1"/>
                        </a:solidFill>
                        <a:cs typeface="B Nazanin" panose="00000400000000000000" pitchFamily="2" charset="-78"/>
                      </a:endParaRPr>
                    </a:p>
                  </a:txBody>
                  <a:tcPr anchor="ctr"/>
                </a:tc>
                <a:tc>
                  <a:txBody>
                    <a:bodyPr/>
                    <a:lstStyle/>
                    <a:p>
                      <a:pPr algn="ctr" rtl="1"/>
                      <a:r>
                        <a:rPr lang="fa-IR" dirty="0">
                          <a:solidFill>
                            <a:schemeClr val="tx1"/>
                          </a:solidFill>
                        </a:rPr>
                        <a:t>     من</a:t>
                      </a:r>
                      <a:r>
                        <a:rPr lang="fa-IR" baseline="0" dirty="0">
                          <a:solidFill>
                            <a:schemeClr val="tx1"/>
                          </a:solidFill>
                        </a:rPr>
                        <a:t> والدینی عیبجو</a:t>
                      </a:r>
                      <a:endParaRPr lang="fa-IR" dirty="0">
                        <a:solidFill>
                          <a:schemeClr val="tx1"/>
                        </a:solidFill>
                        <a:cs typeface="B Nazanin" panose="00000400000000000000" pitchFamily="2" charset="-78"/>
                      </a:endParaRPr>
                    </a:p>
                  </a:txBody>
                  <a:tcPr anchor="ctr"/>
                </a:tc>
                <a:extLst>
                  <a:ext uri="{0D108BD9-81ED-4DB2-BD59-A6C34878D82A}">
                    <a16:rowId xmlns:a16="http://schemas.microsoft.com/office/drawing/2014/main" val="10003"/>
                  </a:ext>
                </a:extLst>
              </a:tr>
              <a:tr h="105475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a:solidFill>
                            <a:schemeClr val="tx1"/>
                          </a:solidFill>
                        </a:rPr>
                        <a:t> 4. هر دو ارزشمندیم.</a:t>
                      </a:r>
                    </a:p>
                    <a:p>
                      <a:pPr marL="0" marR="0" indent="0" algn="ctr" defTabSz="914400" rtl="1" eaLnBrk="1" fontAlgn="auto" latinLnBrk="0" hangingPunct="1">
                        <a:lnSpc>
                          <a:spcPct val="100000"/>
                        </a:lnSpc>
                        <a:spcBef>
                          <a:spcPts val="0"/>
                        </a:spcBef>
                        <a:spcAft>
                          <a:spcPts val="0"/>
                        </a:spcAft>
                        <a:buClrTx/>
                        <a:buSzTx/>
                        <a:buFontTx/>
                        <a:buNone/>
                        <a:tabLst/>
                        <a:defRPr/>
                      </a:pPr>
                      <a:r>
                        <a:rPr lang="fa-IR" dirty="0">
                          <a:solidFill>
                            <a:schemeClr val="tx1"/>
                          </a:solidFill>
                        </a:rPr>
                        <a:t> (شخصیت سالم).</a:t>
                      </a:r>
                    </a:p>
                    <a:p>
                      <a:pPr algn="ctr" rtl="1"/>
                      <a:endParaRPr lang="fa-IR" dirty="0">
                        <a:solidFill>
                          <a:schemeClr val="tx1"/>
                        </a:solidFill>
                        <a:cs typeface="B Nazanin" panose="00000400000000000000" pitchFamily="2" charset="-78"/>
                      </a:endParaRPr>
                    </a:p>
                  </a:txBody>
                  <a:tcPr anchor="ctr"/>
                </a:tc>
                <a:tc>
                  <a:txBody>
                    <a:bodyPr/>
                    <a:lstStyle/>
                    <a:p>
                      <a:pPr algn="ctr" rtl="1"/>
                      <a:r>
                        <a:rPr lang="fa-IR" dirty="0">
                          <a:solidFill>
                            <a:schemeClr val="tx1"/>
                          </a:solidFill>
                        </a:rPr>
                        <a:t>    من والدینی</a:t>
                      </a:r>
                      <a:r>
                        <a:rPr lang="fa-IR" baseline="0" dirty="0">
                          <a:solidFill>
                            <a:schemeClr val="tx1"/>
                          </a:solidFill>
                        </a:rPr>
                        <a:t> پرورشی، من بزرگسالی، من  کودکی شاد</a:t>
                      </a:r>
                      <a:endParaRPr lang="fa-IR" dirty="0">
                        <a:solidFill>
                          <a:schemeClr val="tx1"/>
                        </a:solidFill>
                        <a:cs typeface="B Nazanin" panose="00000400000000000000" pitchFamily="2" charset="-78"/>
                      </a:endParaRPr>
                    </a:p>
                  </a:txBody>
                  <a:tcPr anchor="ctr"/>
                </a:tc>
                <a:extLst>
                  <a:ext uri="{0D108BD9-81ED-4DB2-BD59-A6C34878D82A}">
                    <a16:rowId xmlns:a16="http://schemas.microsoft.com/office/drawing/2014/main" val="10004"/>
                  </a:ext>
                </a:extLst>
              </a:tr>
            </a:tbl>
          </a:graphicData>
        </a:graphic>
      </p:graphicFrame>
      <p:cxnSp>
        <p:nvCxnSpPr>
          <p:cNvPr id="12" name="Straight Arrow Connector 11"/>
          <p:cNvCxnSpPr/>
          <p:nvPr/>
        </p:nvCxnSpPr>
        <p:spPr>
          <a:xfrm flipH="1">
            <a:off x="4074312" y="2967473"/>
            <a:ext cx="643935"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a:off x="4074312" y="4798940"/>
            <a:ext cx="643935"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a:off x="4074313" y="5481811"/>
            <a:ext cx="643935"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a:off x="4074312" y="3784176"/>
            <a:ext cx="643935"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9058067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282"/>
            <a:ext cx="8229600" cy="4972318"/>
          </a:xfrm>
        </p:spPr>
        <p:txBody>
          <a:bodyPr>
            <a:normAutofit/>
          </a:bodyPr>
          <a:lstStyle/>
          <a:p>
            <a:pPr algn="justLow" rtl="1">
              <a:lnSpc>
                <a:spcPct val="150000"/>
              </a:lnSpc>
              <a:buFont typeface="Wingdings" panose="05000000000000000000" pitchFamily="2" charset="2"/>
              <a:buChar char="q"/>
            </a:pPr>
            <a:r>
              <a:rPr lang="fa-IR" sz="2800" dirty="0">
                <a:cs typeface="B Titr" panose="00000700000000000000" pitchFamily="2" charset="-78"/>
              </a:rPr>
              <a:t>مراودات میان مردم</a:t>
            </a:r>
          </a:p>
          <a:p>
            <a:pPr algn="justLow" rtl="1">
              <a:lnSpc>
                <a:spcPct val="150000"/>
              </a:lnSpc>
              <a:buFont typeface="Wingdings" panose="05000000000000000000" pitchFamily="2" charset="2"/>
              <a:buChar char="v"/>
            </a:pPr>
            <a:r>
              <a:rPr lang="fa-IR" dirty="0">
                <a:cs typeface="B Nazanin" panose="00000400000000000000" pitchFamily="2" charset="-78"/>
              </a:rPr>
              <a:t>تحلیل مراوده ای تشریح و بازنمایی چرایی رفتار مردم در به کارگیری الگوهای خاص رفتاری است که در تمام عمرشان تکرار می شود. در این شکل تحلیل، واحد اصلی قابل رؤیت یک مراوده نامیده می شود. مراوده عبارت است از تبادلاتی که حداقل از یک کنش و واکنش که در میان مردم جاری است تشکیل شده باشد. این تحلیل به افراد امکان می دهد تا الگوهای مراوده ای میان خود و دیگران را مشخص سازند. سرانجام این تحلیل می تواند در تعیین اینکه کدام حالت«من» بیشترین تأثیر را بر رفتار ما و رفتار مردمی که با آنها در ارتباطیم داشته است ما را یاری کند.</a:t>
            </a:r>
          </a:p>
          <a:p>
            <a:pPr algn="justLow" rtl="1">
              <a:lnSpc>
                <a:spcPct val="150000"/>
              </a:lnSpc>
              <a:buFont typeface="Wingdings" panose="05000000000000000000" pitchFamily="2" charset="2"/>
              <a:buChar char="v"/>
            </a:pPr>
            <a:r>
              <a:rPr lang="fa-IR" dirty="0">
                <a:cs typeface="B Nazanin" panose="00000400000000000000" pitchFamily="2" charset="-78"/>
              </a:rPr>
              <a:t>همچنین دانستن دو مراوده می تواند در کیفیت ارتباط و رفتار موثر و سودمند افتد </a:t>
            </a:r>
          </a:p>
          <a:p>
            <a:pPr algn="justLow" rtl="1">
              <a:lnSpc>
                <a:spcPct val="150000"/>
              </a:lnSpc>
              <a:buFont typeface="Wingdings" panose="05000000000000000000" pitchFamily="2" charset="2"/>
              <a:buChar char="v"/>
            </a:pPr>
            <a:r>
              <a:rPr lang="fa-IR" dirty="0">
                <a:cs typeface="B Nazanin" panose="00000400000000000000" pitchFamily="2" charset="-78"/>
              </a:rPr>
              <a:t>1 – مراوده ( مکمل ) </a:t>
            </a:r>
          </a:p>
          <a:p>
            <a:pPr algn="justLow" rtl="1">
              <a:lnSpc>
                <a:spcPct val="150000"/>
              </a:lnSpc>
              <a:buFont typeface="Wingdings" panose="05000000000000000000" pitchFamily="2" charset="2"/>
              <a:buChar char="v"/>
            </a:pPr>
            <a:r>
              <a:rPr lang="fa-IR" dirty="0">
                <a:cs typeface="B Nazanin" panose="00000400000000000000" pitchFamily="2" charset="-78"/>
              </a:rPr>
              <a:t>2 – مراوده بسته ( متقاطع ) </a:t>
            </a:r>
          </a:p>
        </p:txBody>
      </p:sp>
    </p:spTree>
    <p:extLst>
      <p:ext uri="{BB962C8B-B14F-4D97-AF65-F5344CB8AC3E}">
        <p14:creationId xmlns:p14="http://schemas.microsoft.com/office/powerpoint/2010/main" val="7280941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52044"/>
            <a:ext cx="8229600" cy="6153911"/>
          </a:xfrm>
        </p:spPr>
        <p:txBody>
          <a:bodyPr>
            <a:normAutofit fontScale="85000" lnSpcReduction="10000"/>
          </a:bodyPr>
          <a:lstStyle/>
          <a:p>
            <a:pPr algn="r" rtl="1">
              <a:lnSpc>
                <a:spcPct val="160000"/>
              </a:lnSpc>
              <a:buFont typeface="Wingdings" panose="05000000000000000000" pitchFamily="2" charset="2"/>
              <a:buChar char="q"/>
            </a:pPr>
            <a:r>
              <a:rPr lang="fa-IR" sz="2100" dirty="0">
                <a:cs typeface="B Titr" panose="00000700000000000000" pitchFamily="2" charset="-78"/>
              </a:rPr>
              <a:t>مراوده باز (مکمل):ترکیبات زیادی از فراورده باز وجود دارد و به طور کلی مراوده ای که </a:t>
            </a:r>
          </a:p>
          <a:p>
            <a:pPr algn="r" rtl="1">
              <a:lnSpc>
                <a:spcPct val="160000"/>
              </a:lnSpc>
              <a:buNone/>
            </a:pPr>
            <a:r>
              <a:rPr lang="fa-IR" sz="2100" dirty="0">
                <a:cs typeface="B Titr" panose="00000700000000000000" pitchFamily="2" charset="-78"/>
              </a:rPr>
              <a:t>حالتی از من را مخطب قرار دهد از همان حالت پاسخ دریافت  می دارد . </a:t>
            </a:r>
          </a:p>
          <a:p>
            <a:pPr algn="r" rtl="1">
              <a:lnSpc>
                <a:spcPct val="160000"/>
              </a:lnSpc>
              <a:buFont typeface="Wingdings" panose="05000000000000000000" pitchFamily="2" charset="2"/>
              <a:buChar char="v"/>
            </a:pPr>
            <a:r>
              <a:rPr lang="fa-IR" dirty="0">
                <a:cs typeface="B Nazanin" panose="00000400000000000000" pitchFamily="2" charset="-78"/>
              </a:rPr>
              <a:t> انواع مراوده های باز عبارت اند از:</a:t>
            </a:r>
          </a:p>
          <a:p>
            <a:pPr algn="r" rtl="1">
              <a:lnSpc>
                <a:spcPct val="160000"/>
              </a:lnSpc>
            </a:pPr>
            <a:r>
              <a:rPr lang="fa-IR" dirty="0">
                <a:cs typeface="B Nazanin" panose="00000400000000000000" pitchFamily="2" charset="-78"/>
              </a:rPr>
              <a:t>1. من بزرگسالی با من بزرگسالی</a:t>
            </a:r>
          </a:p>
          <a:p>
            <a:pPr algn="r" rtl="1">
              <a:lnSpc>
                <a:spcPct val="160000"/>
              </a:lnSpc>
            </a:pPr>
            <a:r>
              <a:rPr lang="fa-IR" dirty="0">
                <a:cs typeface="B Nazanin" panose="00000400000000000000" pitchFamily="2" charset="-78"/>
              </a:rPr>
              <a:t>2. من کودکی با من کودکی</a:t>
            </a:r>
          </a:p>
          <a:p>
            <a:pPr algn="r" rtl="1">
              <a:lnSpc>
                <a:spcPct val="160000"/>
              </a:lnSpc>
            </a:pPr>
            <a:r>
              <a:rPr lang="fa-IR" dirty="0">
                <a:cs typeface="B Nazanin" panose="00000400000000000000" pitchFamily="2" charset="-78"/>
              </a:rPr>
              <a:t>3. من والدینی با من کودکی</a:t>
            </a:r>
          </a:p>
          <a:p>
            <a:pPr algn="r" rtl="1">
              <a:lnSpc>
                <a:spcPct val="160000"/>
              </a:lnSpc>
            </a:pPr>
            <a:r>
              <a:rPr lang="fa-IR" dirty="0">
                <a:cs typeface="B Nazanin" panose="00000400000000000000" pitchFamily="2" charset="-78"/>
              </a:rPr>
              <a:t>4. من والدینی با من والدینی</a:t>
            </a:r>
          </a:p>
          <a:p>
            <a:pPr marL="0" indent="0" algn="r" rtl="1">
              <a:lnSpc>
                <a:spcPct val="160000"/>
              </a:lnSpc>
              <a:buNone/>
            </a:pPr>
            <a:r>
              <a:rPr lang="fa-IR" dirty="0">
                <a:cs typeface="B Nazanin" panose="00000400000000000000" pitchFamily="2" charset="-78"/>
              </a:rPr>
              <a:t>باید خاطر نشان ساخت تمام مراوده های باز نافع نیستند. آنچه ما باید در روابطمان برای رسیدن  به آن سخت بکوشیم عبارت است از مراوده باز درست، که شامل حالتهای زیر است:</a:t>
            </a:r>
          </a:p>
          <a:p>
            <a:pPr algn="r" rtl="1">
              <a:lnSpc>
                <a:spcPct val="160000"/>
              </a:lnSpc>
            </a:pPr>
            <a:r>
              <a:rPr lang="fa-IR" dirty="0">
                <a:cs typeface="B Nazanin" panose="00000400000000000000" pitchFamily="2" charset="-78"/>
              </a:rPr>
              <a:t>1. حالت من کودکی شاد با من کودکی شاد</a:t>
            </a:r>
          </a:p>
          <a:p>
            <a:pPr algn="r" rtl="1">
              <a:lnSpc>
                <a:spcPct val="160000"/>
              </a:lnSpc>
            </a:pPr>
            <a:r>
              <a:rPr lang="fa-IR" dirty="0">
                <a:cs typeface="B Nazanin" panose="00000400000000000000" pitchFamily="2" charset="-78"/>
              </a:rPr>
              <a:t>2. حالت من والدینی ارشادی با من کودکی شاد</a:t>
            </a:r>
          </a:p>
          <a:p>
            <a:pPr algn="r" rtl="1">
              <a:lnSpc>
                <a:spcPct val="160000"/>
              </a:lnSpc>
            </a:pPr>
            <a:r>
              <a:rPr lang="fa-IR" dirty="0">
                <a:cs typeface="B Nazanin" panose="00000400000000000000" pitchFamily="2" charset="-78"/>
              </a:rPr>
              <a:t>3. حالت من بزرگسالی با من بزرگسالی</a:t>
            </a:r>
          </a:p>
          <a:p>
            <a:pPr algn="r" rtl="1">
              <a:lnSpc>
                <a:spcPct val="160000"/>
              </a:lnSpc>
            </a:pPr>
            <a:r>
              <a:rPr lang="fa-IR" dirty="0">
                <a:cs typeface="B Nazanin" panose="00000400000000000000" pitchFamily="2" charset="-78"/>
              </a:rPr>
              <a:t>4. حالت من والدینی ارشادی با من والدینی ارشادی.</a:t>
            </a:r>
          </a:p>
        </p:txBody>
      </p:sp>
    </p:spTree>
    <p:extLst>
      <p:ext uri="{BB962C8B-B14F-4D97-AF65-F5344CB8AC3E}">
        <p14:creationId xmlns:p14="http://schemas.microsoft.com/office/powerpoint/2010/main" val="2915917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90" y="227567"/>
            <a:ext cx="8229600" cy="1143000"/>
          </a:xfrm>
        </p:spPr>
        <p:txBody>
          <a:bodyPr>
            <a:normAutofit/>
          </a:bodyPr>
          <a:lstStyle/>
          <a:p>
            <a:pPr marL="685800" indent="-685800" algn="r" rtl="1">
              <a:buFont typeface="Wingdings" panose="05000000000000000000" pitchFamily="2" charset="2"/>
              <a:buChar char="q"/>
            </a:pPr>
            <a:r>
              <a:rPr lang="fa-IR" sz="2800" dirty="0">
                <a:solidFill>
                  <a:schemeClr val="tx1"/>
                </a:solidFill>
                <a:cs typeface="B Titr" panose="00000700000000000000" pitchFamily="2" charset="-78"/>
              </a:rPr>
              <a:t>نمودار مراوده باز درست</a:t>
            </a:r>
          </a:p>
        </p:txBody>
      </p:sp>
      <p:pic>
        <p:nvPicPr>
          <p:cNvPr id="4" name="Content Placeholder 3"/>
          <p:cNvPicPr>
            <a:picLocks noGrp="1" noChangeAspect="1"/>
          </p:cNvPicPr>
          <p:nvPr>
            <p:ph idx="1"/>
          </p:nvPr>
        </p:nvPicPr>
        <p:blipFill>
          <a:blip r:embed="rId2" cstate="print"/>
          <a:stretch>
            <a:fillRect/>
          </a:stretch>
        </p:blipFill>
        <p:spPr>
          <a:xfrm>
            <a:off x="457200" y="1370567"/>
            <a:ext cx="7952704" cy="5487434"/>
          </a:xfrm>
          <a:prstGeom prst="rect">
            <a:avLst/>
          </a:prstGeom>
        </p:spPr>
      </p:pic>
    </p:spTree>
    <p:extLst>
      <p:ext uri="{BB962C8B-B14F-4D97-AF65-F5344CB8AC3E}">
        <p14:creationId xmlns:p14="http://schemas.microsoft.com/office/powerpoint/2010/main" val="35586362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132"/>
            <a:ext cx="8229600" cy="1143000"/>
          </a:xfrm>
        </p:spPr>
        <p:txBody>
          <a:bodyPr>
            <a:normAutofit/>
          </a:bodyPr>
          <a:lstStyle/>
          <a:p>
            <a:pPr marL="342900" indent="-342900" algn="r" rtl="1">
              <a:buFont typeface="Wingdings" panose="05000000000000000000" pitchFamily="2" charset="2"/>
              <a:buChar char="q"/>
            </a:pPr>
            <a:r>
              <a:rPr lang="fa-IR" sz="2800" dirty="0">
                <a:solidFill>
                  <a:schemeClr val="tx1"/>
                </a:solidFill>
                <a:cs typeface="B Titr" panose="00000700000000000000" pitchFamily="2" charset="-78"/>
              </a:rPr>
              <a:t>نمودار مراوده باز نادرست</a:t>
            </a:r>
          </a:p>
        </p:txBody>
      </p:sp>
      <p:pic>
        <p:nvPicPr>
          <p:cNvPr id="4" name="Content Placeholder 3"/>
          <p:cNvPicPr>
            <a:picLocks noGrp="1" noChangeAspect="1"/>
          </p:cNvPicPr>
          <p:nvPr>
            <p:ph idx="1"/>
          </p:nvPr>
        </p:nvPicPr>
        <p:blipFill>
          <a:blip r:embed="rId2" cstate="print"/>
          <a:stretch>
            <a:fillRect/>
          </a:stretch>
        </p:blipFill>
        <p:spPr>
          <a:xfrm>
            <a:off x="635471" y="1241778"/>
            <a:ext cx="7873058" cy="5181600"/>
          </a:xfrm>
          <a:prstGeom prst="rect">
            <a:avLst/>
          </a:prstGeom>
        </p:spPr>
      </p:pic>
    </p:spTree>
    <p:extLst>
      <p:ext uri="{BB962C8B-B14F-4D97-AF65-F5344CB8AC3E}">
        <p14:creationId xmlns:p14="http://schemas.microsoft.com/office/powerpoint/2010/main" val="114972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5867400"/>
          </a:xfrm>
        </p:spPr>
        <p:txBody>
          <a:bodyPr>
            <a:noAutofit/>
          </a:bodyPr>
          <a:lstStyle/>
          <a:p>
            <a:pPr algn="r" rtl="1">
              <a:lnSpc>
                <a:spcPct val="170000"/>
              </a:lnSpc>
            </a:pPr>
            <a:r>
              <a:rPr lang="fa-IR" sz="2500" dirty="0">
                <a:solidFill>
                  <a:schemeClr val="accent2">
                    <a:lumMod val="75000"/>
                  </a:schemeClr>
                </a:solidFill>
                <a:latin typeface="+mj-lt"/>
                <a:ea typeface="+mj-ea"/>
                <a:cs typeface="B Nazanin" pitchFamily="2" charset="-78"/>
              </a:rPr>
              <a:t>صاحبنظر در علوم رفتاری کیست؟</a:t>
            </a:r>
          </a:p>
          <a:p>
            <a:pPr algn="justLow" rtl="1">
              <a:lnSpc>
                <a:spcPct val="170000"/>
              </a:lnSpc>
              <a:buFont typeface="Wingdings" pitchFamily="2" charset="2"/>
              <a:buChar char="v"/>
            </a:pPr>
            <a:r>
              <a:rPr lang="fa-IR" sz="2000" dirty="0">
                <a:cs typeface="B Nazanin" pitchFamily="2" charset="-78"/>
              </a:rPr>
              <a:t>محقق علوم رفتاری سعی در ترکیب زمینه ها یا رشته هایی از علوم دارد که می تواند برای هر مدیر در درک، پیش بینی و تاثیرگذاری بر رفتار گروهها و افراد مفید باشد.</a:t>
            </a:r>
          </a:p>
          <a:p>
            <a:pPr algn="justLow" rtl="1">
              <a:lnSpc>
                <a:spcPct val="170000"/>
              </a:lnSpc>
              <a:buFont typeface="Wingdings" pitchFamily="2" charset="2"/>
              <a:buChar char="v"/>
            </a:pPr>
            <a:r>
              <a:rPr lang="fa-IR" sz="2000" dirty="0">
                <a:cs typeface="B Nazanin" pitchFamily="2" charset="-78"/>
              </a:rPr>
              <a:t>رفتار فرد هیچگاه صددرصد قابل پیش بینی نیست. آنچه علوم رفتاری ارائه می کند، راههایی برای افزایش نسبی تاثیر فرد بر دیگران است. به عبارت دیگر، علوم رفتاری، علوم احتمالات است.</a:t>
            </a:r>
          </a:p>
          <a:p>
            <a:pPr algn="justLow" rtl="1">
              <a:lnSpc>
                <a:spcPct val="170000"/>
              </a:lnSpc>
              <a:buFont typeface="Wingdings" pitchFamily="2" charset="2"/>
              <a:buChar char="v"/>
            </a:pPr>
            <a:r>
              <a:rPr lang="fa-IR" sz="2000" dirty="0">
                <a:cs typeface="B Nazanin" pitchFamily="2" charset="-78"/>
              </a:rPr>
              <a:t>از آنجا که در علوم رفتاری، موضوع، رفتار آدمی است و آدمی دارای زوایای وجودی پنهان بسیاری است نمی توان با قطعیت در مورد رفتار آدمی، اصل کلی و ثابت ارائه کرد.</a:t>
            </a:r>
          </a:p>
          <a:p>
            <a:pPr algn="justLow" rtl="1">
              <a:lnSpc>
                <a:spcPct val="170000"/>
              </a:lnSpc>
              <a:buFont typeface="Wingdings" pitchFamily="2" charset="2"/>
              <a:buChar char="v"/>
            </a:pPr>
            <a:r>
              <a:rPr lang="fa-IR" sz="2000" dirty="0">
                <a:cs typeface="B Nazanin" pitchFamily="2" charset="-78"/>
              </a:rPr>
              <a:t>می توان گفت کسانی که بتوانند علل رفتار دیگران را شناخته، رفتار آنان را هدایت و کنترل کنند و در صورت نیاز تغییر دهند، صاحبنظر در علوم رفتاری محسوب می شوند.</a:t>
            </a:r>
            <a:endParaRPr lang="en-US" sz="2000" dirty="0">
              <a:cs typeface="B Nazanin" pitchFamily="2" charset="-78"/>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924800" cy="5023834"/>
          </a:xfrm>
        </p:spPr>
        <p:txBody>
          <a:bodyPr/>
          <a:lstStyle/>
          <a:p>
            <a:pPr algn="r" rtl="1">
              <a:lnSpc>
                <a:spcPct val="200000"/>
              </a:lnSpc>
              <a:buFont typeface="Wingdings" panose="05000000000000000000" pitchFamily="2" charset="2"/>
              <a:buChar char="q"/>
            </a:pPr>
            <a:r>
              <a:rPr lang="fa-IR" sz="2800" dirty="0">
                <a:cs typeface="B Titr" panose="00000700000000000000" pitchFamily="2" charset="-78"/>
              </a:rPr>
              <a:t>مراوده بسته (سد شده- متقاطع)</a:t>
            </a:r>
          </a:p>
          <a:p>
            <a:pPr algn="justLow" rtl="1">
              <a:lnSpc>
                <a:spcPct val="200000"/>
              </a:lnSpc>
              <a:buFont typeface="Wingdings" panose="05000000000000000000" pitchFamily="2" charset="2"/>
              <a:buChar char="v"/>
            </a:pPr>
            <a:r>
              <a:rPr lang="fa-IR" dirty="0">
                <a:cs typeface="B Nazanin" panose="00000400000000000000" pitchFamily="2" charset="-78"/>
              </a:rPr>
              <a:t>یک مراوده سد شده مراوده ای است که به بسته شدن ارتباطات حداقل به طور موقت ختم می شود و برخلاف مراوده باز، پاسخ یا نامناسب است یا غیرقابل انتظار و خارج از مضمونی است که فرستنده پیام در ابتدا قصد داشته است. این امر وقتی اتفاق می افتد که پاسخ دهنده از حالتی به محرک پاسخ دهد که مخاطب قرار داده نشده است.</a:t>
            </a:r>
          </a:p>
        </p:txBody>
      </p:sp>
    </p:spTree>
    <p:extLst>
      <p:ext uri="{BB962C8B-B14F-4D97-AF65-F5344CB8AC3E}">
        <p14:creationId xmlns:p14="http://schemas.microsoft.com/office/powerpoint/2010/main" val="72964055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664"/>
            <a:ext cx="8229600" cy="1143000"/>
          </a:xfrm>
        </p:spPr>
        <p:txBody>
          <a:bodyPr>
            <a:normAutofit/>
          </a:bodyPr>
          <a:lstStyle/>
          <a:p>
            <a:pPr marL="685800" indent="-685800" algn="r" rtl="1">
              <a:buFont typeface="Wingdings" panose="05000000000000000000" pitchFamily="2" charset="2"/>
              <a:buChar char="q"/>
            </a:pPr>
            <a:r>
              <a:rPr lang="fa-IR" sz="2800" dirty="0">
                <a:solidFill>
                  <a:schemeClr val="tx1"/>
                </a:solidFill>
                <a:cs typeface="B Titr" panose="00000700000000000000" pitchFamily="2" charset="-78"/>
              </a:rPr>
              <a:t>نمودار مراوده مقاطع</a:t>
            </a:r>
          </a:p>
        </p:txBody>
      </p:sp>
      <p:pic>
        <p:nvPicPr>
          <p:cNvPr id="4" name="Content Placeholder 3"/>
          <p:cNvPicPr>
            <a:picLocks noGrp="1" noChangeAspect="1"/>
          </p:cNvPicPr>
          <p:nvPr>
            <p:ph idx="1"/>
          </p:nvPr>
        </p:nvPicPr>
        <p:blipFill>
          <a:blip r:embed="rId2" cstate="print"/>
          <a:stretch>
            <a:fillRect/>
          </a:stretch>
        </p:blipFill>
        <p:spPr>
          <a:xfrm>
            <a:off x="631065" y="1442436"/>
            <a:ext cx="8178084" cy="5087154"/>
          </a:xfrm>
          <a:prstGeom prst="rect">
            <a:avLst/>
          </a:prstGeom>
        </p:spPr>
      </p:pic>
    </p:spTree>
    <p:extLst>
      <p:ext uri="{BB962C8B-B14F-4D97-AF65-F5344CB8AC3E}">
        <p14:creationId xmlns:p14="http://schemas.microsoft.com/office/powerpoint/2010/main" val="386371358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5465"/>
            <a:ext cx="8229600" cy="4779135"/>
          </a:xfrm>
        </p:spPr>
        <p:txBody>
          <a:bodyPr/>
          <a:lstStyle/>
          <a:p>
            <a:pPr algn="justLow" rtl="1">
              <a:lnSpc>
                <a:spcPct val="150000"/>
              </a:lnSpc>
              <a:buFont typeface="Wingdings" panose="05000000000000000000" pitchFamily="2" charset="2"/>
              <a:buChar char="q"/>
            </a:pPr>
            <a:r>
              <a:rPr lang="fa-IR" sz="2800" dirty="0">
                <a:cs typeface="B Titr" panose="00000700000000000000" pitchFamily="2" charset="-78"/>
              </a:rPr>
              <a:t>مراودات ضمنی</a:t>
            </a:r>
          </a:p>
          <a:p>
            <a:pPr algn="justLow" rtl="1">
              <a:lnSpc>
                <a:spcPct val="150000"/>
              </a:lnSpc>
              <a:buFont typeface="Wingdings" panose="05000000000000000000" pitchFamily="2" charset="2"/>
              <a:buChar char="v"/>
            </a:pPr>
            <a:r>
              <a:rPr lang="fa-IR" dirty="0">
                <a:cs typeface="B Nazanin" panose="00000400000000000000" pitchFamily="2" charset="-78"/>
              </a:rPr>
              <a:t>مراوده های ضمنی مانند مراوده سدشده، عموماً نامطلوب نیستند، یک مراوده ضمنی هنگامی اتفاق می افتد که کسی ظاهراً یک نوع پیامی را می فرستد، ولی ضمن آن پیام دیگری را مدنظر دارد. بدین ترتیب سوال واقعی به صورت مبدل است؛ برای مثال امیر به مدیرش می گوید « من خوشحال میشوم اگر آن ارقام را جمع بزنم به نظر می رسد یک آزمون واقعی است». این نمونه یک مراوده ضمنی از نظر اهمیت می باشد.</a:t>
            </a:r>
          </a:p>
        </p:txBody>
      </p:sp>
    </p:spTree>
    <p:extLst>
      <p:ext uri="{BB962C8B-B14F-4D97-AF65-F5344CB8AC3E}">
        <p14:creationId xmlns:p14="http://schemas.microsoft.com/office/powerpoint/2010/main" val="6939798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7"/>
            <a:ext cx="8229600" cy="1164508"/>
          </a:xfrm>
        </p:spPr>
        <p:txBody>
          <a:bodyPr>
            <a:normAutofit/>
          </a:bodyPr>
          <a:lstStyle/>
          <a:p>
            <a:pPr marL="685800" indent="-685800" algn="r" rtl="1">
              <a:buFont typeface="Wingdings" panose="05000000000000000000" pitchFamily="2" charset="2"/>
              <a:buChar char="q"/>
            </a:pPr>
            <a:r>
              <a:rPr lang="fa-IR" sz="2800" dirty="0">
                <a:solidFill>
                  <a:schemeClr val="tx1"/>
                </a:solidFill>
                <a:cs typeface="B Titr" panose="00000700000000000000" pitchFamily="2" charset="-78"/>
              </a:rPr>
              <a:t>نمودار مراوده ضمنی</a:t>
            </a:r>
          </a:p>
        </p:txBody>
      </p:sp>
      <p:pic>
        <p:nvPicPr>
          <p:cNvPr id="4" name="Content Placeholder 3"/>
          <p:cNvPicPr>
            <a:picLocks noGrp="1" noChangeAspect="1"/>
          </p:cNvPicPr>
          <p:nvPr>
            <p:ph idx="1"/>
          </p:nvPr>
        </p:nvPicPr>
        <p:blipFill>
          <a:blip r:embed="rId2" cstate="print"/>
          <a:stretch>
            <a:fillRect/>
          </a:stretch>
        </p:blipFill>
        <p:spPr>
          <a:xfrm>
            <a:off x="656823" y="1378041"/>
            <a:ext cx="8190963" cy="5254582"/>
          </a:xfrm>
          <a:prstGeom prst="rect">
            <a:avLst/>
          </a:prstGeom>
        </p:spPr>
      </p:pic>
    </p:spTree>
    <p:extLst>
      <p:ext uri="{BB962C8B-B14F-4D97-AF65-F5344CB8AC3E}">
        <p14:creationId xmlns:p14="http://schemas.microsoft.com/office/powerpoint/2010/main" val="173826247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3341"/>
            <a:ext cx="8229600" cy="5191259"/>
          </a:xfrm>
        </p:spPr>
        <p:txBody>
          <a:bodyPr/>
          <a:lstStyle/>
          <a:p>
            <a:pPr algn="r" rtl="1">
              <a:lnSpc>
                <a:spcPct val="150000"/>
              </a:lnSpc>
              <a:buFont typeface="Wingdings" panose="05000000000000000000" pitchFamily="2" charset="2"/>
              <a:buChar char="q"/>
            </a:pPr>
            <a:r>
              <a:rPr lang="fa-IR" sz="2800" dirty="0">
                <a:cs typeface="B Titr" panose="00000700000000000000" pitchFamily="2" charset="-78"/>
              </a:rPr>
              <a:t>نیاز مطرح شدن – نوازش </a:t>
            </a:r>
          </a:p>
          <a:p>
            <a:pPr algn="justLow" rtl="1">
              <a:lnSpc>
                <a:spcPct val="150000"/>
              </a:lnSpc>
              <a:buFont typeface="Wingdings" panose="05000000000000000000" pitchFamily="2" charset="2"/>
              <a:buChar char="v"/>
            </a:pPr>
            <a:r>
              <a:rPr lang="fa-IR" dirty="0">
                <a:cs typeface="B Nazanin" panose="00000400000000000000" pitchFamily="2" charset="-78"/>
              </a:rPr>
              <a:t>در مراودات میان آدمیان حداقل دو تبادل صورت می پذیرد. یکی تبادل اطلاعات و دیگری شناخته شدن یا مطرح شدن هر فرد برای دیگری. هرگاه مراوده ای موجب احساس رضایت و شادی آفرین باشد این مراوده را مثبت نامند و در صورتی که مراوده، دلسردی، ناکامی، نفرت و انزجار به بار آورد مراوده را منفی خوانند. حالت سوم مراوده بشری، مراوده ترکیبی است که در آن بازخور مثبت و منفی با هم داده شود.</a:t>
            </a:r>
          </a:p>
          <a:p>
            <a:pPr algn="justLow" rtl="1">
              <a:lnSpc>
                <a:spcPct val="150000"/>
              </a:lnSpc>
              <a:buFont typeface="Wingdings" panose="05000000000000000000" pitchFamily="2" charset="2"/>
              <a:buChar char="v"/>
            </a:pPr>
            <a:r>
              <a:rPr lang="fa-IR" dirty="0">
                <a:cs typeface="B Nazanin" panose="00000400000000000000" pitchFamily="2" charset="-78"/>
              </a:rPr>
              <a:t>این نوع مراوده می تواند در مسیر رشد حتی برابر کودکان و از کودکی تا بزرگسالی همراه با شناسایی فیزیکی و نوازش هم همراه باشد </a:t>
            </a:r>
          </a:p>
          <a:p>
            <a:pPr algn="justLow" rtl="1">
              <a:lnSpc>
                <a:spcPct val="150000"/>
              </a:lnSpc>
              <a:buFont typeface="Wingdings" panose="05000000000000000000" pitchFamily="2" charset="2"/>
              <a:buChar char="v"/>
            </a:pPr>
            <a:r>
              <a:rPr lang="fa-IR" dirty="0">
                <a:cs typeface="B Nazanin" panose="00000400000000000000" pitchFamily="2" charset="-78"/>
              </a:rPr>
              <a:t>مردم اساسا میازمند شناسایی هستند و می کوشند آن را به دست آورند ، اگر افرادی که به آنان توجه نمی شود را در سازمان ها و در میان خانواده مشاهده کنیم ، خواهیم دید که برای شناسایی حاضر به </a:t>
            </a:r>
          </a:p>
          <a:p>
            <a:pPr algn="justLow" rtl="1">
              <a:lnSpc>
                <a:spcPct val="150000"/>
              </a:lnSpc>
              <a:buNone/>
            </a:pPr>
            <a:r>
              <a:rPr lang="fa-IR" dirty="0">
                <a:cs typeface="B Nazanin" panose="00000400000000000000" pitchFamily="2" charset="-78"/>
              </a:rPr>
              <a:t>1 – دعوا کردن با همکاران و اهل خانواده </a:t>
            </a:r>
          </a:p>
          <a:p>
            <a:pPr algn="justLow" rtl="1">
              <a:lnSpc>
                <a:spcPct val="150000"/>
              </a:lnSpc>
              <a:buFont typeface="Wingdings" panose="05000000000000000000" pitchFamily="2" charset="2"/>
              <a:buChar char="v"/>
            </a:pPr>
            <a:endParaRPr lang="fa-IR" dirty="0">
              <a:cs typeface="B Nazanin" panose="00000400000000000000" pitchFamily="2" charset="-78"/>
            </a:endParaRPr>
          </a:p>
          <a:p>
            <a:pPr algn="justLow" rtl="1">
              <a:lnSpc>
                <a:spcPct val="150000"/>
              </a:lnSpc>
              <a:buFont typeface="Wingdings" panose="05000000000000000000" pitchFamily="2" charset="2"/>
              <a:buChar char="v"/>
            </a:pPr>
            <a:endParaRPr lang="fa-IR" dirty="0">
              <a:cs typeface="B Nazanin" panose="00000400000000000000" pitchFamily="2" charset="-78"/>
            </a:endParaRPr>
          </a:p>
        </p:txBody>
      </p:sp>
    </p:spTree>
    <p:extLst>
      <p:ext uri="{BB962C8B-B14F-4D97-AF65-F5344CB8AC3E}">
        <p14:creationId xmlns:p14="http://schemas.microsoft.com/office/powerpoint/2010/main" val="309776873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553200"/>
          </a:xfrm>
        </p:spPr>
        <p:txBody>
          <a:bodyPr>
            <a:normAutofit fontScale="92500" lnSpcReduction="20000"/>
          </a:bodyPr>
          <a:lstStyle/>
          <a:p>
            <a:pPr algn="just" rtl="1">
              <a:lnSpc>
                <a:spcPct val="160000"/>
              </a:lnSpc>
              <a:buNone/>
            </a:pPr>
            <a:r>
              <a:rPr lang="fa-IR" dirty="0">
                <a:cs typeface="B Nazanin" panose="00000400000000000000" pitchFamily="2" charset="-78"/>
              </a:rPr>
              <a:t>2 – بد کار کردن و بی انظباطی </a:t>
            </a:r>
          </a:p>
          <a:p>
            <a:pPr algn="just" rtl="1">
              <a:lnSpc>
                <a:spcPct val="160000"/>
              </a:lnSpc>
              <a:buNone/>
            </a:pPr>
            <a:r>
              <a:rPr lang="fa-IR" dirty="0">
                <a:cs typeface="B Nazanin" panose="00000400000000000000" pitchFamily="2" charset="-78"/>
              </a:rPr>
              <a:t>3 – مجروح کردن و حتی اقدام به خود کشی را در میان این افراد دید :</a:t>
            </a:r>
          </a:p>
          <a:p>
            <a:pPr algn="just" rtl="1">
              <a:lnSpc>
                <a:spcPct val="160000"/>
              </a:lnSpc>
              <a:buNone/>
            </a:pPr>
            <a:r>
              <a:rPr lang="fa-IR" dirty="0">
                <a:cs typeface="B Nazanin" panose="00000400000000000000" pitchFamily="2" charset="-78"/>
              </a:rPr>
              <a:t>لذا در یک جامعه کاری ، مدیران می بایست به نسبت لازم همه کارکنان را مورد توجه قرار دهند .</a:t>
            </a:r>
          </a:p>
          <a:p>
            <a:pPr algn="just" rtl="1">
              <a:lnSpc>
                <a:spcPct val="160000"/>
              </a:lnSpc>
              <a:buNone/>
            </a:pPr>
            <a:r>
              <a:rPr lang="fa-IR" dirty="0">
                <a:cs typeface="B Nazanin" panose="00000400000000000000" pitchFamily="2" charset="-78"/>
              </a:rPr>
              <a:t>بازی روانی – عدم موفقیت در کسب شناسایی ، مردم را به آزمایش کار های گوناگون وا می دارد .</a:t>
            </a:r>
          </a:p>
          <a:p>
            <a:pPr algn="just" rtl="1">
              <a:lnSpc>
                <a:spcPct val="160000"/>
              </a:lnSpc>
              <a:buNone/>
            </a:pPr>
            <a:r>
              <a:rPr lang="fa-IR" dirty="0">
                <a:cs typeface="B Nazanin" panose="00000400000000000000" pitchFamily="2" charset="-78"/>
              </a:rPr>
              <a:t>برای دیده شدن ممکن است فرد دست به کار هایی بزند که با بازی روانی شناخته شده و مورد توجه قرار گیرد .</a:t>
            </a:r>
          </a:p>
          <a:p>
            <a:pPr algn="just" rtl="1">
              <a:lnSpc>
                <a:spcPct val="160000"/>
              </a:lnSpc>
              <a:buNone/>
            </a:pPr>
            <a:r>
              <a:rPr lang="fa-IR" dirty="0">
                <a:cs typeface="B Nazanin" panose="00000400000000000000" pitchFamily="2" charset="-78"/>
              </a:rPr>
              <a:t>بازی روانی این ویژگی ها را دارد :</a:t>
            </a:r>
          </a:p>
          <a:p>
            <a:pPr algn="just" rtl="1">
              <a:lnSpc>
                <a:spcPct val="160000"/>
              </a:lnSpc>
              <a:buNone/>
            </a:pPr>
            <a:r>
              <a:rPr lang="fa-IR" dirty="0">
                <a:cs typeface="B Nazanin" panose="00000400000000000000" pitchFamily="2" charset="-78"/>
              </a:rPr>
              <a:t>1 – مراوده های تکراری </a:t>
            </a:r>
          </a:p>
          <a:p>
            <a:pPr algn="just" rtl="1">
              <a:lnSpc>
                <a:spcPct val="160000"/>
              </a:lnSpc>
              <a:buNone/>
            </a:pPr>
            <a:r>
              <a:rPr lang="fa-IR" dirty="0">
                <a:cs typeface="B Nazanin" panose="00000400000000000000" pitchFamily="2" charset="-78"/>
              </a:rPr>
              <a:t>2 – در ظاهر و یا حتی از نظر اجتماع با مفهوم هستند </a:t>
            </a:r>
          </a:p>
          <a:p>
            <a:pPr algn="just" rtl="1">
              <a:lnSpc>
                <a:spcPct val="160000"/>
              </a:lnSpc>
              <a:buNone/>
            </a:pPr>
            <a:r>
              <a:rPr lang="fa-IR" dirty="0">
                <a:cs typeface="B Nazanin" panose="00000400000000000000" pitchFamily="2" charset="-78"/>
              </a:rPr>
              <a:t>3 – در برگیرنده یک یا چند مراوده ضمنی می باشند </a:t>
            </a:r>
          </a:p>
          <a:p>
            <a:pPr algn="just" rtl="1">
              <a:lnSpc>
                <a:spcPct val="160000"/>
              </a:lnSpc>
              <a:buNone/>
            </a:pPr>
            <a:r>
              <a:rPr lang="fa-IR" dirty="0">
                <a:cs typeface="B Nazanin" panose="00000400000000000000" pitchFamily="2" charset="-78"/>
              </a:rPr>
              <a:t>4 – معمولا این نوع مراورده ها به نتیجه قابل پیش بینی ختم می شوند </a:t>
            </a:r>
          </a:p>
          <a:p>
            <a:pPr algn="just" rtl="1">
              <a:lnSpc>
                <a:spcPct val="160000"/>
              </a:lnSpc>
              <a:buNone/>
            </a:pPr>
            <a:r>
              <a:rPr lang="fa-IR" dirty="0">
                <a:cs typeface="B Nazanin" panose="00000400000000000000" pitchFamily="2" charset="-78"/>
              </a:rPr>
              <a:t>در نتیجه مطابق نظریه بازی روانی (( بله – اما )) اغلب توسط کسانی انجام می گیرد که زیر سلطه پدر و مادر بوده یا پاسخ های منطقی به آنان داده نمی شود </a:t>
            </a:r>
          </a:p>
          <a:p>
            <a:pPr algn="just" rtl="1">
              <a:lnSpc>
                <a:spcPct val="160000"/>
              </a:lnSpc>
              <a:buNone/>
            </a:pPr>
            <a:r>
              <a:rPr lang="fa-IR" dirty="0">
                <a:cs typeface="B Nazanin" panose="00000400000000000000" pitchFamily="2" charset="-78"/>
              </a:rPr>
              <a:t> و اینکه هیچ کس نمی تواند به آنها جوابی بیش از آنچه می دانند بدهند و اینکه این بازی احساس قدرتی است که آنها به دست می آورند این همان چیزی است که بار ها دنبال آن بوده اند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7696200" cy="5454022"/>
          </a:xfrm>
        </p:spPr>
        <p:txBody>
          <a:bodyPr/>
          <a:lstStyle/>
          <a:p>
            <a:pPr algn="ctr" rtl="1">
              <a:lnSpc>
                <a:spcPct val="150000"/>
              </a:lnSpc>
            </a:pPr>
            <a:r>
              <a:rPr lang="fa-IR" dirty="0">
                <a:cs typeface="B Nazanin" panose="00000400000000000000" pitchFamily="2" charset="-78"/>
              </a:rPr>
              <a:t>نکات قابل توجه جهت مدیران در رفتار سازمانی با کارکنان در تحلیل مراوده ای و نقش مدیران و رهبران </a:t>
            </a:r>
          </a:p>
          <a:p>
            <a:pPr algn="just" rtl="1">
              <a:lnSpc>
                <a:spcPct val="150000"/>
              </a:lnSpc>
            </a:pPr>
            <a:r>
              <a:rPr lang="fa-IR" dirty="0">
                <a:cs typeface="B Nazanin" panose="00000400000000000000" pitchFamily="2" charset="-78"/>
              </a:rPr>
              <a:t>مدیرانی که عمدتا از یک حالت (( من )) با دیگران مراوده دارند در انتخاب سبک رهبری محدودیت خواهند داشت </a:t>
            </a:r>
          </a:p>
          <a:p>
            <a:pPr algn="just" rtl="1">
              <a:lnSpc>
                <a:spcPct val="150000"/>
              </a:lnSpc>
            </a:pPr>
            <a:r>
              <a:rPr lang="fa-IR" dirty="0">
                <a:cs typeface="B Nazanin" panose="00000400000000000000" pitchFamily="2" charset="-78"/>
              </a:rPr>
              <a:t>مدیران که خواستگاه رفتاری ولی حالت (( من والدینی )) باشد ممکن است خود مختاری را پیش بگیرند </a:t>
            </a:r>
          </a:p>
          <a:p>
            <a:pPr algn="just" rtl="1">
              <a:lnSpc>
                <a:spcPct val="150000"/>
              </a:lnSpc>
            </a:pPr>
            <a:r>
              <a:rPr lang="fa-IR" dirty="0">
                <a:cs typeface="B Nazanin" panose="00000400000000000000" pitchFamily="2" charset="-78"/>
              </a:rPr>
              <a:t>میدانی که احساس می کنند خود و دیگران ارزشمند هستند ، خواستگاه رفتار او حالت (( من بزرگسالی )) رشد یافته است چنین مدیری قبل از انتخاب سبک رهبری به جمع آوری اطلاعات می پردازد و سپس سبک مناسب مدیریتی را در سازمان انتخاب می کند .</a:t>
            </a:r>
          </a:p>
          <a:p>
            <a:pPr algn="just" rtl="1">
              <a:lnSpc>
                <a:spcPct val="150000"/>
              </a:lnSpc>
            </a:pPr>
            <a:r>
              <a:rPr lang="fa-IR" dirty="0">
                <a:cs typeface="B Nazanin" panose="00000400000000000000" pitchFamily="2" charset="-78"/>
              </a:rPr>
              <a:t>حالت من بزرگسال عمدا آزادی فراوانی برای کارکنان قائل هستند و زمینه را برای شرکت همه کارکنان در فراگرد تصمیم گیری فراهم می آورد . </a:t>
            </a:r>
            <a:endParaRPr lang="en-US" dirty="0">
              <a:cs typeface="B Nazanin" panose="00000400000000000000" pitchFamily="2" charset="-78"/>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7658785" cy="6400800"/>
          </a:xfrm>
        </p:spPr>
        <p:txBody>
          <a:bodyPr>
            <a:noAutofit/>
          </a:bodyPr>
          <a:lstStyle/>
          <a:p>
            <a:pPr algn="just" rtl="1">
              <a:lnSpc>
                <a:spcPct val="150000"/>
              </a:lnSpc>
            </a:pPr>
            <a:r>
              <a:rPr lang="fa-IR" dirty="0">
                <a:cs typeface="B Nazanin" panose="00000400000000000000" pitchFamily="2" charset="-78"/>
              </a:rPr>
              <a:t>نیاز مطرح شدن : </a:t>
            </a:r>
          </a:p>
          <a:p>
            <a:pPr algn="just" rtl="1">
              <a:lnSpc>
                <a:spcPct val="150000"/>
              </a:lnSpc>
            </a:pPr>
            <a:r>
              <a:rPr lang="fa-IR" dirty="0">
                <a:cs typeface="B Nazanin" panose="00000400000000000000" pitchFamily="2" charset="-78"/>
              </a:rPr>
              <a:t>در مراوده میان آدمیان حداقل دو تبادل می پذیرد </a:t>
            </a:r>
          </a:p>
          <a:p>
            <a:pPr algn="just" rtl="1">
              <a:lnSpc>
                <a:spcPct val="150000"/>
              </a:lnSpc>
            </a:pPr>
            <a:r>
              <a:rPr lang="fa-IR" dirty="0">
                <a:cs typeface="B Nazanin" panose="00000400000000000000" pitchFamily="2" charset="-78"/>
              </a:rPr>
              <a:t>1 – تبادل اطلاعات </a:t>
            </a:r>
          </a:p>
          <a:p>
            <a:pPr algn="just" rtl="1">
              <a:lnSpc>
                <a:spcPct val="150000"/>
              </a:lnSpc>
            </a:pPr>
            <a:r>
              <a:rPr lang="fa-IR" dirty="0">
                <a:cs typeface="B Nazanin" panose="00000400000000000000" pitchFamily="2" charset="-78"/>
              </a:rPr>
              <a:t>2 – شناخته شدن و یا مطرح شدن است .</a:t>
            </a:r>
          </a:p>
          <a:p>
            <a:pPr algn="just" rtl="1">
              <a:lnSpc>
                <a:spcPct val="150000"/>
              </a:lnSpc>
            </a:pPr>
            <a:r>
              <a:rPr lang="fa-IR" dirty="0">
                <a:cs typeface="B Nazanin" panose="00000400000000000000" pitchFamily="2" charset="-78"/>
              </a:rPr>
              <a:t>در دوران کودکی ارتباط میان کودک و نوزاد معمولا با شناخت مادر از نوزاد و شنیدن گریه کودک باعث تشخیص مادر اینکه کودک گرسنه است یا به آغوش نیاز دارد . را باعث می شود </a:t>
            </a:r>
          </a:p>
          <a:p>
            <a:pPr algn="just" rtl="1">
              <a:lnSpc>
                <a:spcPct val="150000"/>
              </a:lnSpc>
            </a:pPr>
            <a:r>
              <a:rPr lang="fa-IR" dirty="0">
                <a:cs typeface="B Nazanin" panose="00000400000000000000" pitchFamily="2" charset="-78"/>
              </a:rPr>
              <a:t>در میان کارکنان تماس فیزیکی با تفقد و توجه مدیر به کارکنان جایگزین می شود </a:t>
            </a:r>
          </a:p>
          <a:p>
            <a:pPr algn="just" rtl="1">
              <a:lnSpc>
                <a:spcPct val="150000"/>
              </a:lnSpc>
            </a:pPr>
            <a:r>
              <a:rPr lang="fa-IR" dirty="0">
                <a:cs typeface="B Nazanin" panose="00000400000000000000" pitchFamily="2" charset="-78"/>
              </a:rPr>
              <a:t>این مراوده ها می بایست توسط کارکنان و مدیران شناسایی شود .</a:t>
            </a:r>
          </a:p>
          <a:p>
            <a:pPr algn="just" rtl="1">
              <a:lnSpc>
                <a:spcPct val="150000"/>
              </a:lnSpc>
            </a:pPr>
            <a:r>
              <a:rPr lang="fa-IR" dirty="0">
                <a:cs typeface="B Nazanin" panose="00000400000000000000" pitchFamily="2" charset="-78"/>
              </a:rPr>
              <a:t>حالت های این مراوده ها مثبت ، منفی و یا ترکیبی است .</a:t>
            </a:r>
          </a:p>
          <a:p>
            <a:pPr algn="just" rtl="1">
              <a:lnSpc>
                <a:spcPct val="150000"/>
              </a:lnSpc>
            </a:pPr>
            <a:r>
              <a:rPr lang="fa-IR" dirty="0">
                <a:cs typeface="B Nazanin" panose="00000400000000000000" pitchFamily="2" charset="-78"/>
              </a:rPr>
              <a:t>هرگاه مراوده ایی موجب احساس رضایت و شادی آفرین باشد این فراورده را مثبت گویند هرگاه مراوده ای دلسردی ، ناکامی نفرت و انزجار به بار آورد ... منفی و هرگاه مراوده ترکیبی از بازخور منفی و مثبت و با هم باشد مراوده بشری می شود که معمولا بصورت متمرکز در فضای کار ها با آن مواجه می باشیم .</a:t>
            </a:r>
            <a:endParaRPr lang="en-US" dirty="0">
              <a:cs typeface="B Nazanin" panose="00000400000000000000" pitchFamily="2" charset="-78"/>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7543801" cy="6019800"/>
          </a:xfrm>
        </p:spPr>
        <p:txBody>
          <a:bodyPr>
            <a:normAutofit/>
          </a:bodyPr>
          <a:lstStyle/>
          <a:p>
            <a:pPr algn="just" rtl="1">
              <a:lnSpc>
                <a:spcPct val="150000"/>
              </a:lnSpc>
            </a:pPr>
            <a:r>
              <a:rPr lang="fa-IR" sz="2000" dirty="0">
                <a:cs typeface="B Nazanin" panose="00000400000000000000" pitchFamily="2" charset="-78"/>
              </a:rPr>
              <a:t>توصیه به مدیران :</a:t>
            </a:r>
          </a:p>
          <a:p>
            <a:pPr algn="just" rtl="1">
              <a:lnSpc>
                <a:spcPct val="150000"/>
              </a:lnSpc>
              <a:buNone/>
            </a:pPr>
            <a:r>
              <a:rPr lang="fa-IR" sz="2000" dirty="0">
                <a:cs typeface="B Nazanin" panose="00000400000000000000" pitchFamily="2" charset="-78"/>
              </a:rPr>
              <a:t>آنچه حائز اهمیت است آگاهی مدیر نسبت به نیاز های گوناگون کارکنان و ارضای هرجه ممکن آنها قبل از بروز هر گونه رفتار غیر منطقی است .</a:t>
            </a:r>
          </a:p>
          <a:p>
            <a:pPr algn="just" rtl="1">
              <a:lnSpc>
                <a:spcPct val="150000"/>
              </a:lnSpc>
              <a:buNone/>
            </a:pPr>
            <a:r>
              <a:rPr lang="fa-IR" sz="2000" b="1" dirty="0">
                <a:cs typeface="B Nazanin" panose="00000400000000000000" pitchFamily="2" charset="-78"/>
              </a:rPr>
              <a:t>برنامه زندگی </a:t>
            </a:r>
          </a:p>
          <a:p>
            <a:pPr algn="just" rtl="1">
              <a:lnSpc>
                <a:spcPct val="150000"/>
              </a:lnSpc>
              <a:buNone/>
            </a:pPr>
            <a:r>
              <a:rPr lang="fa-IR" sz="2000" dirty="0">
                <a:cs typeface="B Nazanin" panose="00000400000000000000" pitchFamily="2" charset="-78"/>
              </a:rPr>
              <a:t>نظریه پردازان مراوده ای (( زندگی )) هر فرد را با نمایش و (( برنامه زندگی )) را با نمایشنامه مقایسه می کنند و مهم این است که هر فرد خودش می بایست برنامه زندگی اش را تدوین کند و سپس جهت اجرای آن الزامات لازم را فراهم آورد .</a:t>
            </a:r>
          </a:p>
          <a:p>
            <a:pPr algn="just" rtl="1">
              <a:lnSpc>
                <a:spcPct val="150000"/>
              </a:lnSpc>
              <a:buNone/>
            </a:pPr>
            <a:r>
              <a:rPr lang="fa-IR" sz="2000" dirty="0">
                <a:cs typeface="B Nazanin" panose="00000400000000000000" pitchFamily="2" charset="-78"/>
              </a:rPr>
              <a:t>یکی از الزامات مدیران این است که معمولا مدیران می بایست توجه کنند که به ناچار برنامه زندگی گوناگونی در هر محیط کاری وجود دارد . که افراد و کارکنان با خود آورده اند و شناخت این برنامه های متنوع از طرف مدیران جهت جذب بیشترین توانایی کارکنان در جهت اهداف سازمان بسار مهم و ضروری است .</a:t>
            </a:r>
            <a:endParaRPr lang="en-US" sz="2000" dirty="0">
              <a:cs typeface="B Nazanin" panose="00000400000000000000" pitchFamily="2" charset="-78"/>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021"/>
            <a:ext cx="8229600" cy="1143000"/>
          </a:xfrm>
        </p:spPr>
        <p:txBody>
          <a:bodyPr>
            <a:normAutofit/>
          </a:bodyPr>
          <a:lstStyle/>
          <a:p>
            <a:pPr marL="685800" indent="-685800" algn="r" rtl="1">
              <a:buFont typeface="Wingdings" panose="05000000000000000000" pitchFamily="2" charset="2"/>
              <a:buChar char="q"/>
            </a:pPr>
            <a:r>
              <a:rPr lang="fa-IR" sz="2800" dirty="0">
                <a:solidFill>
                  <a:schemeClr val="tx1"/>
                </a:solidFill>
                <a:cs typeface="B Titr" panose="00000700000000000000" pitchFamily="2" charset="-78"/>
              </a:rPr>
              <a:t>ابعاد گوناگون مدیریتی در همه افراد</a:t>
            </a:r>
          </a:p>
        </p:txBody>
      </p:sp>
      <p:sp>
        <p:nvSpPr>
          <p:cNvPr id="3" name="Content Placeholder 2"/>
          <p:cNvSpPr>
            <a:spLocks noGrp="1"/>
          </p:cNvSpPr>
          <p:nvPr>
            <p:ph idx="1"/>
          </p:nvPr>
        </p:nvSpPr>
        <p:spPr>
          <a:xfrm>
            <a:off x="457200" y="1948359"/>
            <a:ext cx="8229600" cy="4389120"/>
          </a:xfrm>
        </p:spPr>
        <p:txBody>
          <a:bodyPr>
            <a:normAutofit/>
          </a:bodyPr>
          <a:lstStyle/>
          <a:p>
            <a:pPr marL="0" indent="0" algn="r" rtl="1">
              <a:buNone/>
            </a:pPr>
            <a:endParaRPr lang="fa-IR" dirty="0"/>
          </a:p>
          <a:p>
            <a:pPr marL="0" indent="0" algn="r" rtl="1">
              <a:buNone/>
            </a:pPr>
            <a:r>
              <a:rPr lang="fa-IR" sz="2200" dirty="0"/>
              <a:t>                                                         نقاد دیکتاتور مآب   </a:t>
            </a:r>
            <a:r>
              <a:rPr lang="fa-IR" sz="2000" dirty="0"/>
              <a:t>نقاد آگاه</a:t>
            </a:r>
            <a:endParaRPr lang="fa-IR" sz="2200" dirty="0"/>
          </a:p>
          <a:p>
            <a:pPr marL="0" indent="0" algn="r" rtl="1">
              <a:buNone/>
            </a:pPr>
            <a:endParaRPr lang="fa-IR" sz="2200" dirty="0"/>
          </a:p>
          <a:p>
            <a:pPr marL="0" indent="0" algn="r" rtl="1">
              <a:buNone/>
            </a:pPr>
            <a:endParaRPr lang="fa-IR" sz="2200" dirty="0"/>
          </a:p>
          <a:p>
            <a:pPr marL="0" indent="0" algn="r" rtl="1">
              <a:buNone/>
            </a:pPr>
            <a:r>
              <a:rPr lang="fa-IR" sz="2200" dirty="0"/>
              <a:t>                                                         دیکتاتور خیرخواه  </a:t>
            </a:r>
            <a:r>
              <a:rPr lang="fa-IR" sz="2000" dirty="0"/>
              <a:t>حمایتگر</a:t>
            </a:r>
            <a:endParaRPr lang="fa-IR" sz="2200" dirty="0"/>
          </a:p>
          <a:p>
            <a:pPr marL="0" indent="0" algn="r" rtl="1">
              <a:buNone/>
            </a:pPr>
            <a:r>
              <a:rPr lang="fa-IR" sz="2200" dirty="0"/>
              <a:t> </a:t>
            </a:r>
          </a:p>
          <a:p>
            <a:pPr marL="0" indent="0" algn="r" rtl="1">
              <a:buNone/>
            </a:pPr>
            <a:endParaRPr lang="fa-IR" sz="2200" dirty="0"/>
          </a:p>
          <a:p>
            <a:pPr marL="0" indent="0" algn="r" rtl="1">
              <a:buNone/>
            </a:pPr>
            <a:r>
              <a:rPr lang="fa-IR" sz="2200" dirty="0"/>
              <a:t>                                                            انزواطلب     </a:t>
            </a:r>
            <a:r>
              <a:rPr lang="fa-IR" dirty="0"/>
              <a:t> تفویض کننده</a:t>
            </a:r>
            <a:endParaRPr lang="fa-IR" sz="2200" dirty="0"/>
          </a:p>
        </p:txBody>
      </p:sp>
      <p:sp>
        <p:nvSpPr>
          <p:cNvPr id="4" name="Oval 3"/>
          <p:cNvSpPr/>
          <p:nvPr/>
        </p:nvSpPr>
        <p:spPr>
          <a:xfrm>
            <a:off x="7566339" y="3067316"/>
            <a:ext cx="1159096" cy="1184856"/>
          </a:xfrm>
          <a:prstGeom prst="ellipse">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tx1"/>
                </a:solidFill>
                <a:cs typeface="B Nazanin" panose="00000400000000000000" pitchFamily="2" charset="-78"/>
              </a:rPr>
              <a:t>حالت من والدینی</a:t>
            </a:r>
          </a:p>
        </p:txBody>
      </p:sp>
      <p:cxnSp>
        <p:nvCxnSpPr>
          <p:cNvPr id="6" name="Straight Arrow Connector 5"/>
          <p:cNvCxnSpPr>
            <a:cxnSpLocks/>
            <a:stCxn id="4" idx="1"/>
            <a:endCxn id="27" idx="2"/>
          </p:cNvCxnSpPr>
          <p:nvPr/>
        </p:nvCxnSpPr>
        <p:spPr>
          <a:xfrm flipH="1" flipV="1">
            <a:off x="6419583" y="2530677"/>
            <a:ext cx="1316502" cy="7101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a:cxnSpLocks/>
            <a:stCxn id="4" idx="2"/>
          </p:cNvCxnSpPr>
          <p:nvPr/>
        </p:nvCxnSpPr>
        <p:spPr>
          <a:xfrm flipH="1">
            <a:off x="6220497" y="3659744"/>
            <a:ext cx="134584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cxnSpLocks/>
            <a:stCxn id="4" idx="3"/>
            <a:endCxn id="16" idx="2"/>
          </p:cNvCxnSpPr>
          <p:nvPr/>
        </p:nvCxnSpPr>
        <p:spPr>
          <a:xfrm flipH="1">
            <a:off x="5936623" y="4078654"/>
            <a:ext cx="1799462" cy="10170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Rounded Rectangle 12"/>
          <p:cNvSpPr/>
          <p:nvPr/>
        </p:nvSpPr>
        <p:spPr>
          <a:xfrm>
            <a:off x="940160" y="1750349"/>
            <a:ext cx="850006" cy="421352"/>
          </a:xfrm>
          <a:prstGeom prst="round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rPr>
              <a:t>مثبت</a:t>
            </a:r>
          </a:p>
        </p:txBody>
      </p:sp>
      <p:sp>
        <p:nvSpPr>
          <p:cNvPr id="14" name="Rounded Rectangle 13"/>
          <p:cNvSpPr/>
          <p:nvPr/>
        </p:nvSpPr>
        <p:spPr>
          <a:xfrm>
            <a:off x="3124200" y="1705486"/>
            <a:ext cx="850006" cy="421352"/>
          </a:xfrm>
          <a:prstGeom prst="round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rPr>
              <a:t>منفی</a:t>
            </a:r>
          </a:p>
        </p:txBody>
      </p:sp>
      <p:sp>
        <p:nvSpPr>
          <p:cNvPr id="16" name="Parallelogram 15"/>
          <p:cNvSpPr/>
          <p:nvPr/>
        </p:nvSpPr>
        <p:spPr>
          <a:xfrm>
            <a:off x="4114800" y="4715808"/>
            <a:ext cx="1916805" cy="759855"/>
          </a:xfrm>
          <a:prstGeom prst="parallelogram">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tx1"/>
                </a:solidFill>
                <a:cs typeface="B Nazanin" panose="00000400000000000000" pitchFamily="2" charset="-78"/>
              </a:rPr>
              <a:t>سایه ای</a:t>
            </a:r>
          </a:p>
          <a:p>
            <a:pPr algn="ctr" rtl="1"/>
            <a:r>
              <a:rPr lang="fa-IR" b="1" dirty="0">
                <a:solidFill>
                  <a:schemeClr val="tx1"/>
                </a:solidFill>
                <a:cs typeface="B Nazanin" panose="00000400000000000000" pitchFamily="2" charset="-78"/>
              </a:rPr>
              <a:t>(بدون حضور فیزیکی)</a:t>
            </a:r>
          </a:p>
        </p:txBody>
      </p:sp>
      <p:sp>
        <p:nvSpPr>
          <p:cNvPr id="26" name="Parallelogram 25"/>
          <p:cNvSpPr/>
          <p:nvPr/>
        </p:nvSpPr>
        <p:spPr>
          <a:xfrm>
            <a:off x="4550354" y="3286601"/>
            <a:ext cx="1764405" cy="759855"/>
          </a:xfrm>
          <a:prstGeom prst="parallelogram">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tx1"/>
                </a:solidFill>
                <a:cs typeface="B Nazanin" panose="00000400000000000000" pitchFamily="2" charset="-78"/>
              </a:rPr>
              <a:t>ارشادی</a:t>
            </a:r>
          </a:p>
        </p:txBody>
      </p:sp>
      <p:sp>
        <p:nvSpPr>
          <p:cNvPr id="27" name="Parallelogram 26"/>
          <p:cNvSpPr/>
          <p:nvPr/>
        </p:nvSpPr>
        <p:spPr>
          <a:xfrm>
            <a:off x="4750160" y="2150749"/>
            <a:ext cx="1764405" cy="759855"/>
          </a:xfrm>
          <a:prstGeom prst="parallelogram">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tx1"/>
                </a:solidFill>
                <a:cs typeface="B Nazanin" panose="00000400000000000000" pitchFamily="2" charset="-78"/>
              </a:rPr>
              <a:t>نقادی</a:t>
            </a:r>
          </a:p>
        </p:txBody>
      </p:sp>
      <p:cxnSp>
        <p:nvCxnSpPr>
          <p:cNvPr id="7" name="Straight Arrow Connector 6"/>
          <p:cNvCxnSpPr>
            <a:cxnSpLocks/>
          </p:cNvCxnSpPr>
          <p:nvPr/>
        </p:nvCxnSpPr>
        <p:spPr>
          <a:xfrm flipH="1">
            <a:off x="1676400" y="2743200"/>
            <a:ext cx="118163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cxnSpLocks/>
          </p:cNvCxnSpPr>
          <p:nvPr/>
        </p:nvCxnSpPr>
        <p:spPr>
          <a:xfrm flipH="1">
            <a:off x="1676400" y="4252172"/>
            <a:ext cx="131525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cxnSpLocks/>
          </p:cNvCxnSpPr>
          <p:nvPr/>
        </p:nvCxnSpPr>
        <p:spPr>
          <a:xfrm flipH="1">
            <a:off x="1923781" y="5638800"/>
            <a:ext cx="106787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1565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415" y="685800"/>
            <a:ext cx="6589199" cy="823690"/>
          </a:xfrm>
        </p:spPr>
        <p:txBody>
          <a:bodyPr>
            <a:noAutofit/>
          </a:bodyPr>
          <a:lstStyle/>
          <a:p>
            <a:pPr marL="342900" marR="0" lvl="0" indent="-342900" algn="r" defTabSz="457200" rtl="1" eaLnBrk="1" fontAlgn="auto" latinLnBrk="0" hangingPunct="1">
              <a:lnSpc>
                <a:spcPct val="150000"/>
              </a:lnSpc>
              <a:spcBef>
                <a:spcPts val="1000"/>
              </a:spcBef>
              <a:spcAft>
                <a:spcPts val="0"/>
              </a:spcAft>
              <a:tabLst/>
              <a:defRPr/>
            </a:pPr>
            <a:r>
              <a:rPr lang="fa-IR" sz="2500" dirty="0">
                <a:cs typeface="B Nazanin" pitchFamily="2" charset="-78"/>
              </a:rPr>
              <a:t>آموختن و بکارگیری نظریه های علوم رفتاری</a:t>
            </a:r>
            <a:br>
              <a:rPr kumimoji="0" lang="fa-IR" sz="25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itchFamily="2" charset="-78"/>
              </a:rPr>
            </a:br>
            <a:endParaRPr lang="en-US" sz="2500" dirty="0"/>
          </a:p>
        </p:txBody>
      </p:sp>
      <p:sp>
        <p:nvSpPr>
          <p:cNvPr id="3" name="Content Placeholder 2"/>
          <p:cNvSpPr>
            <a:spLocks noGrp="1"/>
          </p:cNvSpPr>
          <p:nvPr>
            <p:ph idx="1"/>
          </p:nvPr>
        </p:nvSpPr>
        <p:spPr/>
        <p:txBody>
          <a:bodyPr>
            <a:normAutofit fontScale="92500" lnSpcReduction="20000"/>
          </a:bodyPr>
          <a:lstStyle/>
          <a:p>
            <a:pPr algn="justLow" rtl="1">
              <a:lnSpc>
                <a:spcPct val="150000"/>
              </a:lnSpc>
              <a:buFont typeface="Wingdings" pitchFamily="2" charset="2"/>
              <a:buChar char="v"/>
            </a:pPr>
            <a:r>
              <a:rPr lang="fa-IR" sz="2000" dirty="0">
                <a:cs typeface="B Nazanin" pitchFamily="2" charset="-78"/>
              </a:rPr>
              <a:t>آموختن نحوه به کارگیری فنون علوم رفتاری شبیه به آموختن مطالب دیگر است. روان شناسان، یادگیری را تغییر در رفتار معنی می کنند؛ یعنی توانایی انجام دادن کاری متفاوت با آنچه قبلاً انجام می گرفت؛ ولی در مطالعه و مشاهده دیگران، آنچه به دست می آید تغییر در سطح دانش یا طرزتلقی است؛ بنابراین اگر فرد واقعاً بخواهد چیزی را به معنای علمی یاد بگیرد، باید تمرین کند و آزموده شود تا آنچه یادگرفته، جزئی از رفتارش بشود.</a:t>
            </a:r>
          </a:p>
          <a:p>
            <a:pPr algn="justLow" rtl="1">
              <a:lnSpc>
                <a:spcPct val="150000"/>
              </a:lnSpc>
              <a:buFont typeface="Wingdings" pitchFamily="2" charset="2"/>
              <a:buChar char="v"/>
            </a:pPr>
            <a:r>
              <a:rPr lang="fa-IR" sz="2000" dirty="0">
                <a:cs typeface="B Nazanin" pitchFamily="2" charset="-78"/>
              </a:rPr>
              <a:t>مطالعه مطالب علوم رفتاری فقط بر دانش و طرزتلقی خواننده تاثیر می گذارد و در صورتی می تواند مفید باشد که خواننده به آزمودن برخی از رفتارهای خود تمایل داشته باشد.</a:t>
            </a:r>
            <a:endParaRPr lang="en-US" sz="2000" dirty="0">
              <a:cs typeface="B Nazanin" pitchFamily="2" charset="-78"/>
            </a:endParaRPr>
          </a:p>
          <a:p>
            <a:pPr algn="justLow" rtl="1">
              <a:lnSpc>
                <a:spcPct val="150000"/>
              </a:lnSpc>
              <a:buFont typeface="Wingdings" pitchFamily="2" charset="2"/>
              <a:buChar char="v"/>
            </a:pPr>
            <a:endParaRPr lang="en-US" sz="2000" dirty="0">
              <a:cs typeface="B Nazanin" pitchFamily="2" charset="-78"/>
            </a:endParaRPr>
          </a:p>
          <a:p>
            <a:pPr algn="justLow" rtl="1">
              <a:lnSpc>
                <a:spcPct val="150000"/>
              </a:lnSpc>
              <a:buFont typeface="Wingdings" pitchFamily="2" charset="2"/>
              <a:buChar char="v"/>
            </a:pPr>
            <a:endParaRPr lang="fa-IR" sz="2000" dirty="0">
              <a:cs typeface="B Nazanin" pitchFamily="2" charset="-78"/>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964"/>
            <a:ext cx="8229600" cy="1143000"/>
          </a:xfrm>
        </p:spPr>
        <p:txBody>
          <a:bodyPr>
            <a:normAutofit/>
          </a:bodyPr>
          <a:lstStyle/>
          <a:p>
            <a:pPr marL="685800" indent="-685800" algn="r" rtl="1">
              <a:buFont typeface="Wingdings" panose="05000000000000000000" pitchFamily="2" charset="2"/>
              <a:buChar char="q"/>
            </a:pPr>
            <a:r>
              <a:rPr lang="fa-IR" sz="2800" dirty="0">
                <a:solidFill>
                  <a:schemeClr val="tx1"/>
                </a:solidFill>
                <a:cs typeface="B Titr" panose="00000700000000000000" pitchFamily="2" charset="-78"/>
              </a:rPr>
              <a:t>ابعاد گوناگون مدیریتی در همه افراد</a:t>
            </a:r>
          </a:p>
        </p:txBody>
      </p:sp>
      <p:sp>
        <p:nvSpPr>
          <p:cNvPr id="3" name="Content Placeholder 2"/>
          <p:cNvSpPr>
            <a:spLocks noGrp="1"/>
          </p:cNvSpPr>
          <p:nvPr>
            <p:ph idx="1"/>
          </p:nvPr>
        </p:nvSpPr>
        <p:spPr>
          <a:xfrm>
            <a:off x="457200" y="1948359"/>
            <a:ext cx="8229600" cy="4389120"/>
          </a:xfrm>
        </p:spPr>
        <p:txBody>
          <a:bodyPr/>
          <a:lstStyle/>
          <a:p>
            <a:pPr algn="r" rtl="1"/>
            <a:endParaRPr lang="fa-IR" dirty="0"/>
          </a:p>
          <a:p>
            <a:pPr algn="r" rtl="1"/>
            <a:endParaRPr lang="fa-IR" sz="2200" dirty="0"/>
          </a:p>
          <a:p>
            <a:pPr marL="0" indent="0" algn="r" rtl="1">
              <a:buNone/>
            </a:pPr>
            <a:endParaRPr lang="fa-IR" sz="2200" dirty="0"/>
          </a:p>
          <a:p>
            <a:pPr marL="0" indent="0" algn="r" rtl="1">
              <a:buNone/>
            </a:pPr>
            <a:r>
              <a:rPr lang="fa-IR" sz="2200" dirty="0"/>
              <a:t>  </a:t>
            </a:r>
          </a:p>
          <a:p>
            <a:pPr marL="0" indent="0" algn="r" rtl="1">
              <a:buNone/>
            </a:pPr>
            <a:r>
              <a:rPr lang="fa-IR" sz="1800" b="1" dirty="0">
                <a:cs typeface="B Nazanin" panose="00000400000000000000" pitchFamily="2" charset="-78"/>
              </a:rPr>
              <a:t>                                                               محاسبه گر مانند رایانه            ارتباط برقرارکننده اجتماعی</a:t>
            </a:r>
          </a:p>
          <a:p>
            <a:pPr algn="r" rtl="1"/>
            <a:endParaRPr lang="fa-IR" sz="2200" dirty="0"/>
          </a:p>
          <a:p>
            <a:pPr algn="r" rtl="1"/>
            <a:endParaRPr lang="fa-IR" sz="2200" dirty="0"/>
          </a:p>
          <a:p>
            <a:pPr algn="r" rtl="1"/>
            <a:endParaRPr lang="fa-IR" sz="2200" dirty="0"/>
          </a:p>
          <a:p>
            <a:pPr algn="r" rtl="1"/>
            <a:endParaRPr lang="fa-IR" sz="2200" dirty="0"/>
          </a:p>
        </p:txBody>
      </p:sp>
      <p:sp>
        <p:nvSpPr>
          <p:cNvPr id="4" name="Oval 3"/>
          <p:cNvSpPr/>
          <p:nvPr/>
        </p:nvSpPr>
        <p:spPr>
          <a:xfrm>
            <a:off x="7495504" y="3063029"/>
            <a:ext cx="1442439" cy="1599123"/>
          </a:xfrm>
          <a:prstGeom prst="ellipse">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حالت من بزرگسالی</a:t>
            </a:r>
          </a:p>
        </p:txBody>
      </p:sp>
      <p:cxnSp>
        <p:nvCxnSpPr>
          <p:cNvPr id="8" name="Straight Arrow Connector 7"/>
          <p:cNvCxnSpPr/>
          <p:nvPr/>
        </p:nvCxnSpPr>
        <p:spPr>
          <a:xfrm flipH="1">
            <a:off x="7212169" y="3913029"/>
            <a:ext cx="25757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Rounded Rectangle 12"/>
          <p:cNvSpPr/>
          <p:nvPr/>
        </p:nvSpPr>
        <p:spPr>
          <a:xfrm>
            <a:off x="1983348" y="2592305"/>
            <a:ext cx="850006" cy="421352"/>
          </a:xfrm>
          <a:prstGeom prst="round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rPr>
              <a:t>مثبت </a:t>
            </a:r>
          </a:p>
        </p:txBody>
      </p:sp>
      <p:sp>
        <p:nvSpPr>
          <p:cNvPr id="14" name="Rounded Rectangle 13"/>
          <p:cNvSpPr/>
          <p:nvPr/>
        </p:nvSpPr>
        <p:spPr>
          <a:xfrm>
            <a:off x="4415307" y="2641677"/>
            <a:ext cx="850006" cy="421352"/>
          </a:xfrm>
          <a:prstGeom prst="round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rPr>
              <a:t>منفی</a:t>
            </a:r>
          </a:p>
        </p:txBody>
      </p:sp>
      <p:sp>
        <p:nvSpPr>
          <p:cNvPr id="26" name="Parallelogram 25"/>
          <p:cNvSpPr/>
          <p:nvPr/>
        </p:nvSpPr>
        <p:spPr>
          <a:xfrm>
            <a:off x="5743974" y="3533102"/>
            <a:ext cx="1569075" cy="759855"/>
          </a:xfrm>
          <a:prstGeom prst="parallelogram">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tx1"/>
                </a:solidFill>
                <a:cs typeface="B Nazanin" panose="00000400000000000000" pitchFamily="2" charset="-78"/>
              </a:rPr>
              <a:t>تحلیلگری</a:t>
            </a:r>
          </a:p>
        </p:txBody>
      </p:sp>
      <p:cxnSp>
        <p:nvCxnSpPr>
          <p:cNvPr id="15" name="Straight Arrow Connector 14"/>
          <p:cNvCxnSpPr/>
          <p:nvPr/>
        </p:nvCxnSpPr>
        <p:spPr>
          <a:xfrm flipH="1">
            <a:off x="3230448" y="3786389"/>
            <a:ext cx="491546" cy="64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7584544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658"/>
            <a:ext cx="8229600" cy="1143000"/>
          </a:xfrm>
        </p:spPr>
        <p:txBody>
          <a:bodyPr>
            <a:normAutofit/>
          </a:bodyPr>
          <a:lstStyle/>
          <a:p>
            <a:pPr marL="685800" indent="-685800" algn="r" rtl="1">
              <a:buFont typeface="Wingdings" panose="05000000000000000000" pitchFamily="2" charset="2"/>
              <a:buChar char="q"/>
            </a:pPr>
            <a:r>
              <a:rPr lang="fa-IR" sz="2800" dirty="0">
                <a:solidFill>
                  <a:schemeClr val="tx1"/>
                </a:solidFill>
                <a:cs typeface="B Titr" panose="00000700000000000000" pitchFamily="2" charset="-78"/>
              </a:rPr>
              <a:t>ابعاد گوناگون مدیریتی در همه افراد</a:t>
            </a:r>
          </a:p>
        </p:txBody>
      </p:sp>
      <p:sp>
        <p:nvSpPr>
          <p:cNvPr id="3" name="Content Placeholder 2"/>
          <p:cNvSpPr>
            <a:spLocks noGrp="1"/>
          </p:cNvSpPr>
          <p:nvPr>
            <p:ph idx="1"/>
          </p:nvPr>
        </p:nvSpPr>
        <p:spPr>
          <a:xfrm>
            <a:off x="457200" y="1948359"/>
            <a:ext cx="8229600" cy="4389120"/>
          </a:xfrm>
        </p:spPr>
        <p:txBody>
          <a:bodyPr/>
          <a:lstStyle/>
          <a:p>
            <a:pPr marL="0" indent="0" algn="r" rtl="1">
              <a:buNone/>
            </a:pPr>
            <a:endParaRPr lang="fa-IR" dirty="0">
              <a:cs typeface="B Nazanin" panose="00000400000000000000" pitchFamily="2" charset="-78"/>
            </a:endParaRPr>
          </a:p>
          <a:p>
            <a:pPr marL="0" indent="0" algn="r" rtl="1">
              <a:buNone/>
            </a:pPr>
            <a:r>
              <a:rPr lang="fa-IR" sz="1800" dirty="0">
                <a:cs typeface="B Nazanin" panose="00000400000000000000" pitchFamily="2" charset="-78"/>
              </a:rPr>
              <a:t>                                                                          بیش از اندازه متواضع و مطیع              مذاکرده کننده</a:t>
            </a:r>
          </a:p>
          <a:p>
            <a:pPr marL="0" indent="0" algn="r" rtl="1">
              <a:buNone/>
            </a:pPr>
            <a:endParaRPr lang="fa-IR" sz="2200" dirty="0">
              <a:cs typeface="B Nazanin" panose="00000400000000000000" pitchFamily="2" charset="-78"/>
            </a:endParaRPr>
          </a:p>
          <a:p>
            <a:pPr marL="0" indent="0" algn="r" rtl="1">
              <a:buNone/>
            </a:pPr>
            <a:endParaRPr lang="fa-IR" sz="2200" dirty="0">
              <a:cs typeface="B Nazanin" panose="00000400000000000000" pitchFamily="2" charset="-78"/>
            </a:endParaRPr>
          </a:p>
          <a:p>
            <a:pPr marL="0" indent="0" algn="r" rtl="1">
              <a:buNone/>
            </a:pPr>
            <a:r>
              <a:rPr lang="fa-IR" sz="2200" dirty="0">
                <a:cs typeface="B Nazanin" panose="00000400000000000000" pitchFamily="2" charset="-78"/>
              </a:rPr>
              <a:t>                                                                     قلدر مآب                  رفیق- شریک</a:t>
            </a:r>
          </a:p>
          <a:p>
            <a:pPr marL="0" indent="0" algn="r" rtl="1">
              <a:buNone/>
            </a:pPr>
            <a:endParaRPr lang="fa-IR" sz="2200" dirty="0">
              <a:cs typeface="B Nazanin" panose="00000400000000000000" pitchFamily="2" charset="-78"/>
            </a:endParaRPr>
          </a:p>
          <a:p>
            <a:pPr marL="0" indent="0" algn="r" rtl="1">
              <a:buNone/>
            </a:pPr>
            <a:endParaRPr lang="fa-IR" sz="2200" dirty="0">
              <a:cs typeface="B Nazanin" panose="00000400000000000000" pitchFamily="2" charset="-78"/>
            </a:endParaRPr>
          </a:p>
          <a:p>
            <a:pPr marL="0" indent="0" algn="r" rtl="1">
              <a:buNone/>
            </a:pPr>
            <a:endParaRPr lang="fa-IR" sz="2200" dirty="0">
              <a:cs typeface="B Nazanin" panose="00000400000000000000" pitchFamily="2" charset="-78"/>
            </a:endParaRPr>
          </a:p>
          <a:p>
            <a:pPr marL="0" indent="0" algn="r" rtl="1">
              <a:buNone/>
            </a:pPr>
            <a:r>
              <a:rPr lang="fa-IR" sz="2200" dirty="0">
                <a:cs typeface="B Nazanin" panose="00000400000000000000" pitchFamily="2" charset="-78"/>
              </a:rPr>
              <a:t>                                                                     پریشان افکار              خلاق- نوآور</a:t>
            </a:r>
          </a:p>
        </p:txBody>
      </p:sp>
      <p:sp>
        <p:nvSpPr>
          <p:cNvPr id="4" name="Oval 3"/>
          <p:cNvSpPr/>
          <p:nvPr/>
        </p:nvSpPr>
        <p:spPr>
          <a:xfrm>
            <a:off x="7212169" y="3335628"/>
            <a:ext cx="1159096" cy="1184856"/>
          </a:xfrm>
          <a:prstGeom prst="ellipse">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حالت من کودکی</a:t>
            </a:r>
          </a:p>
        </p:txBody>
      </p:sp>
      <p:cxnSp>
        <p:nvCxnSpPr>
          <p:cNvPr id="6" name="Straight Arrow Connector 5"/>
          <p:cNvCxnSpPr>
            <a:cxnSpLocks/>
            <a:stCxn id="4" idx="1"/>
          </p:cNvCxnSpPr>
          <p:nvPr/>
        </p:nvCxnSpPr>
        <p:spPr>
          <a:xfrm flipH="1" flipV="1">
            <a:off x="6316187" y="2658202"/>
            <a:ext cx="1065728" cy="8509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a:cxnSpLocks/>
            <a:stCxn id="4" idx="2"/>
          </p:cNvCxnSpPr>
          <p:nvPr/>
        </p:nvCxnSpPr>
        <p:spPr>
          <a:xfrm flipH="1" flipV="1">
            <a:off x="5943601" y="3886200"/>
            <a:ext cx="1268568" cy="418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cxnSpLocks/>
            <a:stCxn id="4" idx="3"/>
          </p:cNvCxnSpPr>
          <p:nvPr/>
        </p:nvCxnSpPr>
        <p:spPr>
          <a:xfrm flipH="1">
            <a:off x="6091707" y="4346966"/>
            <a:ext cx="1290208" cy="8509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Rounded Rectangle 12"/>
          <p:cNvSpPr/>
          <p:nvPr/>
        </p:nvSpPr>
        <p:spPr>
          <a:xfrm>
            <a:off x="762000" y="1640099"/>
            <a:ext cx="850006" cy="421352"/>
          </a:xfrm>
          <a:prstGeom prst="round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rPr>
              <a:t>مثبت</a:t>
            </a:r>
          </a:p>
        </p:txBody>
      </p:sp>
      <p:sp>
        <p:nvSpPr>
          <p:cNvPr id="14" name="Rounded Rectangle 13"/>
          <p:cNvSpPr/>
          <p:nvPr/>
        </p:nvSpPr>
        <p:spPr>
          <a:xfrm>
            <a:off x="3448408" y="1638585"/>
            <a:ext cx="850006" cy="421352"/>
          </a:xfrm>
          <a:prstGeom prst="round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rPr>
              <a:t>منفی</a:t>
            </a:r>
          </a:p>
        </p:txBody>
      </p:sp>
      <p:sp>
        <p:nvSpPr>
          <p:cNvPr id="16" name="Parallelogram 15"/>
          <p:cNvSpPr/>
          <p:nvPr/>
        </p:nvSpPr>
        <p:spPr>
          <a:xfrm>
            <a:off x="4456091" y="4758742"/>
            <a:ext cx="1764405" cy="759855"/>
          </a:xfrm>
          <a:prstGeom prst="parallelogram">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tx1"/>
                </a:solidFill>
                <a:cs typeface="B Nazanin" panose="00000400000000000000" pitchFamily="2" charset="-78"/>
              </a:rPr>
              <a:t>مبدع</a:t>
            </a:r>
          </a:p>
        </p:txBody>
      </p:sp>
      <p:sp>
        <p:nvSpPr>
          <p:cNvPr id="26" name="Parallelogram 25"/>
          <p:cNvSpPr/>
          <p:nvPr/>
        </p:nvSpPr>
        <p:spPr>
          <a:xfrm>
            <a:off x="4299396" y="3533102"/>
            <a:ext cx="1764405" cy="759855"/>
          </a:xfrm>
          <a:prstGeom prst="parallelogram">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tx1"/>
                </a:solidFill>
                <a:cs typeface="B Nazanin" panose="00000400000000000000" pitchFamily="2" charset="-78"/>
              </a:rPr>
              <a:t>جنگ جو</a:t>
            </a:r>
          </a:p>
        </p:txBody>
      </p:sp>
      <p:sp>
        <p:nvSpPr>
          <p:cNvPr id="27" name="Parallelogram 26"/>
          <p:cNvSpPr/>
          <p:nvPr/>
        </p:nvSpPr>
        <p:spPr>
          <a:xfrm>
            <a:off x="4580587" y="2307461"/>
            <a:ext cx="1764405" cy="759855"/>
          </a:xfrm>
          <a:prstGeom prst="parallelogram">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tx1"/>
                </a:solidFill>
                <a:cs typeface="B Nazanin" panose="00000400000000000000" pitchFamily="2" charset="-78"/>
              </a:rPr>
              <a:t>صلح جو</a:t>
            </a:r>
          </a:p>
        </p:txBody>
      </p:sp>
      <p:cxnSp>
        <p:nvCxnSpPr>
          <p:cNvPr id="7" name="Straight Arrow Connector 6"/>
          <p:cNvCxnSpPr/>
          <p:nvPr/>
        </p:nvCxnSpPr>
        <p:spPr>
          <a:xfrm flipH="1">
            <a:off x="1767234" y="2541677"/>
            <a:ext cx="643942" cy="34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flipV="1">
            <a:off x="1978321" y="3910886"/>
            <a:ext cx="785610" cy="17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flipV="1">
            <a:off x="1956013" y="5715000"/>
            <a:ext cx="785610" cy="17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28236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81000"/>
            <a:ext cx="6589199" cy="1052290"/>
          </a:xfrm>
        </p:spPr>
        <p:txBody>
          <a:bodyPr>
            <a:normAutofit/>
          </a:bodyPr>
          <a:lstStyle/>
          <a:p>
            <a:pPr algn="r" rtl="1"/>
            <a:r>
              <a:rPr lang="fa-IR" sz="1400" dirty="0"/>
              <a:t>حالت من والدینی به سه حالت  1 – انتقادی 2 – ارشادی 3 – سایه تفکیک شده که در رفتار همه افراد از یک نهایت غیر قابل قبول تا نهایت دیگر که قابل قبول است قرار می گیرد </a:t>
            </a:r>
          </a:p>
        </p:txBody>
      </p:sp>
      <p:sp>
        <p:nvSpPr>
          <p:cNvPr id="3" name="Content Placeholder 2"/>
          <p:cNvSpPr>
            <a:spLocks noGrp="1"/>
          </p:cNvSpPr>
          <p:nvPr>
            <p:ph idx="1"/>
          </p:nvPr>
        </p:nvSpPr>
        <p:spPr>
          <a:xfrm>
            <a:off x="1295400" y="1143000"/>
            <a:ext cx="7447208" cy="4389120"/>
          </a:xfrm>
        </p:spPr>
        <p:txBody>
          <a:bodyPr/>
          <a:lstStyle/>
          <a:p>
            <a:pPr algn="r" rtl="1">
              <a:lnSpc>
                <a:spcPct val="200000"/>
              </a:lnSpc>
              <a:buFont typeface="Wingdings" panose="05000000000000000000" pitchFamily="2" charset="2"/>
              <a:buChar char="q"/>
            </a:pPr>
            <a:r>
              <a:rPr lang="fa-IR" sz="2800" dirty="0">
                <a:cs typeface="B Titr" panose="00000700000000000000" pitchFamily="2" charset="-78"/>
              </a:rPr>
              <a:t>1 -نقادی</a:t>
            </a:r>
          </a:p>
          <a:p>
            <a:pPr algn="justLow" rtl="1">
              <a:lnSpc>
                <a:spcPct val="200000"/>
              </a:lnSpc>
              <a:buFont typeface="Wingdings" panose="05000000000000000000" pitchFamily="2" charset="2"/>
              <a:buChar char="v"/>
            </a:pPr>
            <a:r>
              <a:rPr lang="fa-IR" dirty="0">
                <a:cs typeface="B Nazanin" panose="00000400000000000000" pitchFamily="2" charset="-78"/>
              </a:rPr>
              <a:t>در بعد نقادی در یک نهایت پیوستار نقاد دیکتاتورمآب قرار دارد که فقط ضعفهای دیگران را می بیند و بزرگ می کند و قلمی نیش دار و تند مطرح می کند و در نهایت دیگر آن نقاد آگاه قرار دارد که هنر وی برجسته کردن همزمان نقاط قوت و ضعف انسانها و به طور کلی پدیده هاست. وجود چنین افرادی در سازمانها یا در هر فعالیت گروهی بسیار مغتنم است؛ زیرا افراد می توانند با آگاه شدن از ضعفهای خود به رفع آن بپردازند.</a:t>
            </a:r>
          </a:p>
        </p:txBody>
      </p:sp>
    </p:spTree>
    <p:extLst>
      <p:ext uri="{BB962C8B-B14F-4D97-AF65-F5344CB8AC3E}">
        <p14:creationId xmlns:p14="http://schemas.microsoft.com/office/powerpoint/2010/main" val="1647623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838200"/>
            <a:ext cx="7086600" cy="4959439"/>
          </a:xfrm>
        </p:spPr>
        <p:txBody>
          <a:bodyPr/>
          <a:lstStyle/>
          <a:p>
            <a:pPr algn="r" rtl="1">
              <a:lnSpc>
                <a:spcPct val="200000"/>
              </a:lnSpc>
              <a:buFont typeface="Wingdings" panose="05000000000000000000" pitchFamily="2" charset="2"/>
              <a:buChar char="q"/>
            </a:pPr>
            <a:r>
              <a:rPr lang="fa-IR" dirty="0">
                <a:cs typeface="B Titr" panose="00000700000000000000" pitchFamily="2" charset="-78"/>
              </a:rPr>
              <a:t>2 - ارشادی- مربیگری</a:t>
            </a:r>
          </a:p>
          <a:p>
            <a:pPr algn="justLow" rtl="1">
              <a:lnSpc>
                <a:spcPct val="200000"/>
              </a:lnSpc>
              <a:buFont typeface="Wingdings" panose="05000000000000000000" pitchFamily="2" charset="2"/>
              <a:buChar char="v"/>
            </a:pPr>
            <a:r>
              <a:rPr lang="fa-IR" dirty="0">
                <a:cs typeface="B Nazanin" panose="00000400000000000000" pitchFamily="2" charset="-78"/>
              </a:rPr>
              <a:t>در نهایت غیرقابل قبول بعد ارشادی دیکتاتور خیرخواه قرار دارد. کسی که باید و نبایدها را با تحکم مطرح می کند و در نهایت قابل قبول بعد ارشادی فردی قرار می گیرد که دارای سبک حمایتی است. چنین مدیری سعی می کند با دادن بازخورهای مستمر و دوستانه، نقاط ضعف افراد را به قوت تبدیل کند.</a:t>
            </a:r>
          </a:p>
        </p:txBody>
      </p:sp>
    </p:spTree>
    <p:extLst>
      <p:ext uri="{BB962C8B-B14F-4D97-AF65-F5344CB8AC3E}">
        <p14:creationId xmlns:p14="http://schemas.microsoft.com/office/powerpoint/2010/main" val="21533508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Font typeface="Wingdings" panose="05000000000000000000" pitchFamily="2" charset="2"/>
              <a:buChar char="q"/>
            </a:pPr>
            <a:r>
              <a:rPr lang="fa-IR" sz="2800" dirty="0">
                <a:cs typeface="B Titr" panose="00000700000000000000" pitchFamily="2" charset="-78"/>
              </a:rPr>
              <a:t>3 - سایه- بدون حضور فیزیکی</a:t>
            </a:r>
          </a:p>
          <a:p>
            <a:pPr algn="justLow" rtl="1">
              <a:lnSpc>
                <a:spcPct val="150000"/>
              </a:lnSpc>
              <a:buFont typeface="Wingdings" panose="05000000000000000000" pitchFamily="2" charset="2"/>
              <a:buChar char="v"/>
            </a:pPr>
            <a:r>
              <a:rPr lang="fa-IR" dirty="0">
                <a:cs typeface="B Nazanin" panose="00000400000000000000" pitchFamily="2" charset="-78"/>
              </a:rPr>
              <a:t>در یک نهایت حالت من والدینی سایه یا سبک مدیریت بدون حضور فیزیکی، کسی قرار دارد که انزواطلب است و از روبرو شدن با کارکنان یا ارباب رجوع احتراز می کند و در نهایت دیگر سبک مدیریت غیرحضوری کسی قرار دارد که تفویضی برخورد می کند و بر این باور است که باید به افراد میدان داده شود تا استعدادهای خود را به منصه ظهور بگذارند.</a:t>
            </a:r>
          </a:p>
        </p:txBody>
      </p:sp>
    </p:spTree>
    <p:extLst>
      <p:ext uri="{BB962C8B-B14F-4D97-AF65-F5344CB8AC3E}">
        <p14:creationId xmlns:p14="http://schemas.microsoft.com/office/powerpoint/2010/main" val="202472685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8948"/>
            <a:ext cx="8466786" cy="5397321"/>
          </a:xfrm>
        </p:spPr>
        <p:txBody>
          <a:bodyPr>
            <a:normAutofit/>
          </a:bodyPr>
          <a:lstStyle/>
          <a:p>
            <a:pPr algn="r" rtl="1">
              <a:lnSpc>
                <a:spcPct val="200000"/>
              </a:lnSpc>
              <a:buFont typeface="Wingdings" panose="05000000000000000000" pitchFamily="2" charset="2"/>
              <a:buChar char="q"/>
            </a:pPr>
            <a:r>
              <a:rPr lang="fa-IR" sz="2800" dirty="0">
                <a:cs typeface="B Titr" panose="00000700000000000000" pitchFamily="2" charset="-78"/>
              </a:rPr>
              <a:t>حالت من بزرگسالی یا تحلیلگر</a:t>
            </a:r>
          </a:p>
          <a:p>
            <a:pPr algn="justLow" rtl="1">
              <a:lnSpc>
                <a:spcPct val="200000"/>
              </a:lnSpc>
              <a:buFont typeface="Wingdings" panose="05000000000000000000" pitchFamily="2" charset="2"/>
              <a:buChar char="v"/>
            </a:pPr>
            <a:r>
              <a:rPr lang="fa-IR" dirty="0">
                <a:cs typeface="B Nazanin" panose="00000400000000000000" pitchFamily="2" charset="-78"/>
              </a:rPr>
              <a:t>در نهایت غیرقابل قبول بعد تحلیلگری افرادی قرار دارند که دارای سبک خشک و مکانیکی مانند رایانه هستند و عمدتاً به دنبال پردازش اطلاعات بویژه اطلاعات اقتصادی هستند و اغلب به دلیل تکیه بیش از حد به آمار نمی توانند بعد انسانی مدیریت را در نظر بگیرند. در نهایت قابل قبول تحلیلگری سبک تعاملی قرار دارد. اینگونه مدیران برای انسانها اهمیت قائل هستند. این افراد مطالب خود را روشن می نویسند یا بیان می کنند و در سخن یا نوشتار آنان، تکرار، ابهام، تجاهل و تناقض دیده نمی شود. این افراد می دانند هر سخن جایی دارد؛ بنابراین بخوبی میان زمان کار و زمان بازی تمایز قائل می شوند و ارزشهای انسانی را در رفتار خود رعایت می کنند.</a:t>
            </a:r>
          </a:p>
        </p:txBody>
      </p:sp>
    </p:spTree>
    <p:extLst>
      <p:ext uri="{BB962C8B-B14F-4D97-AF65-F5344CB8AC3E}">
        <p14:creationId xmlns:p14="http://schemas.microsoft.com/office/powerpoint/2010/main" val="32142981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058" y="476865"/>
            <a:ext cx="6934200" cy="1280890"/>
          </a:xfrm>
        </p:spPr>
        <p:txBody>
          <a:bodyPr>
            <a:normAutofit/>
          </a:bodyPr>
          <a:lstStyle/>
          <a:p>
            <a:pPr algn="just" rtl="1">
              <a:lnSpc>
                <a:spcPct val="150000"/>
              </a:lnSpc>
            </a:pPr>
            <a:r>
              <a:rPr lang="fa-IR" sz="2400" b="1" dirty="0">
                <a:cs typeface="B Nazanin" panose="00000400000000000000" pitchFamily="2" charset="-78"/>
              </a:rPr>
              <a:t>حالت من کودکی : حالت صلحجو ،جنگجو و مبدع</a:t>
            </a:r>
            <a:br>
              <a:rPr lang="en-US" sz="2400" b="1" dirty="0">
                <a:cs typeface="B Nazanin" panose="00000400000000000000" pitchFamily="2" charset="-78"/>
              </a:rPr>
            </a:br>
            <a:r>
              <a:rPr lang="fa-IR" sz="2400" b="1" dirty="0">
                <a:cs typeface="B Nazanin" panose="00000400000000000000" pitchFamily="2" charset="-78"/>
              </a:rPr>
              <a:t> سه حالت در من کودکی است </a:t>
            </a:r>
          </a:p>
        </p:txBody>
      </p:sp>
      <p:sp>
        <p:nvSpPr>
          <p:cNvPr id="3" name="Content Placeholder 2"/>
          <p:cNvSpPr>
            <a:spLocks noGrp="1"/>
          </p:cNvSpPr>
          <p:nvPr>
            <p:ph idx="1"/>
          </p:nvPr>
        </p:nvSpPr>
        <p:spPr>
          <a:xfrm>
            <a:off x="457200" y="1442434"/>
            <a:ext cx="8229600" cy="4882166"/>
          </a:xfrm>
        </p:spPr>
        <p:txBody>
          <a:bodyPr/>
          <a:lstStyle/>
          <a:p>
            <a:pPr algn="r" rtl="1">
              <a:lnSpc>
                <a:spcPct val="200000"/>
              </a:lnSpc>
              <a:buFont typeface="Wingdings" panose="05000000000000000000" pitchFamily="2" charset="2"/>
              <a:buChar char="q"/>
            </a:pPr>
            <a:r>
              <a:rPr lang="fa-IR" sz="2800" dirty="0">
                <a:cs typeface="B Titr" panose="00000700000000000000" pitchFamily="2" charset="-78"/>
              </a:rPr>
              <a:t> 1 -صلحجو</a:t>
            </a:r>
          </a:p>
          <a:p>
            <a:pPr algn="justLow" rtl="1">
              <a:lnSpc>
                <a:spcPct val="200000"/>
              </a:lnSpc>
              <a:buFont typeface="Wingdings" panose="05000000000000000000" pitchFamily="2" charset="2"/>
              <a:buChar char="v"/>
            </a:pPr>
            <a:r>
              <a:rPr lang="fa-IR" dirty="0">
                <a:cs typeface="B Nazanin" panose="00000400000000000000" pitchFamily="2" charset="-78"/>
              </a:rPr>
              <a:t>در حالت من کودکی صلحجو مدیرانی قرار دارند که هر کجا می روند صلح و صفا برقرار می شود. در یک نهایت آن افرادی قرار دارند که بیش از حد متواضع، مطیع و فرمانبردار هستند و می کوشند همه را راضی نگه دارند. در نهایت دیگر افرادی قرار دارند که دارای سبک مذاکره کننده هستند. از تخاصم دوری می گزینند و به دلیل اینکه مذاکره کننده های منصف هستند کیفیتی شفابخش دارند</a:t>
            </a:r>
            <a:r>
              <a:rPr lang="en-US" dirty="0">
                <a:cs typeface="B Nazanin" panose="00000400000000000000" pitchFamily="2" charset="-78"/>
              </a:rPr>
              <a:t>.</a:t>
            </a:r>
            <a:endParaRPr lang="fa-IR" dirty="0">
              <a:cs typeface="B Nazanin" panose="00000400000000000000" pitchFamily="2" charset="-78"/>
            </a:endParaRPr>
          </a:p>
        </p:txBody>
      </p:sp>
    </p:spTree>
    <p:extLst>
      <p:ext uri="{BB962C8B-B14F-4D97-AF65-F5344CB8AC3E}">
        <p14:creationId xmlns:p14="http://schemas.microsoft.com/office/powerpoint/2010/main" val="400354369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04088"/>
            <a:ext cx="7780986" cy="5620512"/>
          </a:xfrm>
        </p:spPr>
        <p:txBody>
          <a:bodyPr>
            <a:normAutofit/>
          </a:bodyPr>
          <a:lstStyle/>
          <a:p>
            <a:pPr algn="r" rtl="1">
              <a:lnSpc>
                <a:spcPct val="170000"/>
              </a:lnSpc>
              <a:buFont typeface="Wingdings" panose="05000000000000000000" pitchFamily="2" charset="2"/>
              <a:buChar char="q"/>
            </a:pPr>
            <a:r>
              <a:rPr lang="fa-IR" sz="3000" dirty="0">
                <a:cs typeface="B Titr" panose="00000700000000000000" pitchFamily="2" charset="-78"/>
              </a:rPr>
              <a:t>حالت من کودکی جنگجو</a:t>
            </a:r>
          </a:p>
          <a:p>
            <a:pPr algn="justLow" rtl="1">
              <a:lnSpc>
                <a:spcPct val="170000"/>
              </a:lnSpc>
              <a:buFont typeface="Wingdings" panose="05000000000000000000" pitchFamily="2" charset="2"/>
              <a:buChar char="v"/>
            </a:pPr>
            <a:r>
              <a:rPr lang="fa-IR" dirty="0">
                <a:cs typeface="B Nazanin" panose="00000400000000000000" pitchFamily="2" charset="-78"/>
              </a:rPr>
              <a:t>افرادی که در حالت من کودکی جنگجو قرار دارند با چنگ و دندان به دنبال کسب موفقیت هستند. در یک نهایت بعد جنگجویی یا سبک تهاجمی افرادی قرار دارند که قلدرمآب بوده و با زور می خواهند به خواسته های خود برسند. این افراد تندخو و طغیان گر بوده و خصمانه رفتار می کنند و برای از صحنه بدر کردن رقبای خود به هر کار زشت و غیراخلاقی دست می زنند و متقلب هستند. در نهایت دیگر بعد جنگجویی، مدیران دارای سبک حمایتی نسبت به کارکنان خود و سبک تهاجمی و دفاعی نسبت به افراد خارج از حیطه نظارت و کنترل خود هستند. آنان روحیه تهاجمی را به گروه کاری می دهند. با کارکنان خود به صورت رفیق و شریک رفتار میکنند و در صورت لزوم برای حمایت از افراد واحد خود مبارزه خواهند کرد و از سازمانی که در آن کار می کند در برابر رقبای سازمان دفاع خواهند کرد.</a:t>
            </a:r>
          </a:p>
        </p:txBody>
      </p:sp>
    </p:spTree>
    <p:extLst>
      <p:ext uri="{BB962C8B-B14F-4D97-AF65-F5344CB8AC3E}">
        <p14:creationId xmlns:p14="http://schemas.microsoft.com/office/powerpoint/2010/main" val="6138412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53037"/>
            <a:ext cx="7543800" cy="5371563"/>
          </a:xfrm>
        </p:spPr>
        <p:txBody>
          <a:bodyPr>
            <a:normAutofit fontScale="92500" lnSpcReduction="10000"/>
          </a:bodyPr>
          <a:lstStyle/>
          <a:p>
            <a:pPr algn="r" rtl="1">
              <a:lnSpc>
                <a:spcPct val="160000"/>
              </a:lnSpc>
              <a:buFont typeface="Wingdings" panose="05000000000000000000" pitchFamily="2" charset="2"/>
              <a:buChar char="q"/>
            </a:pPr>
            <a:r>
              <a:rPr lang="fa-IR" sz="3000" dirty="0">
                <a:cs typeface="B Titr" panose="00000700000000000000" pitchFamily="2" charset="-78"/>
              </a:rPr>
              <a:t>حالت من کودکی مبدع</a:t>
            </a:r>
          </a:p>
          <a:p>
            <a:pPr algn="justLow" rtl="1">
              <a:lnSpc>
                <a:spcPct val="160000"/>
              </a:lnSpc>
              <a:buFont typeface="Wingdings" panose="05000000000000000000" pitchFamily="2" charset="2"/>
              <a:buChar char="v"/>
            </a:pPr>
            <a:r>
              <a:rPr lang="fa-IR" dirty="0">
                <a:cs typeface="B Nazanin" panose="00000400000000000000" pitchFamily="2" charset="-78"/>
              </a:rPr>
              <a:t>برخی از افراد که رفتارهای احساسی دارند فکرهای جدید بسرعت به ذهنشان می رسد و داری قریحه و هوش سرشاری هستند. در نهایت غیرقابل قبول بعد ابداع، کسانی قرار دارند که پریشان افکار هستند. توجه آنان فوری پخش می شود. از نظر فیزیکی افرادی بسیار فعال هستند؛ از نزد فردی پیش فرد دیگر می روند و دستور کار خود را فراموش می کنند تا برای فکرهایی که به ذهنشان رسیده است طرفدار پیدا کنند و تأیید بگیرند. در نهایت قابل قبول بٌعد ابداع، افراد خلاق واقعی قرار دارند. این دسته از افراد نیز از نظر فیزیکی پرجنب و جوش و فعال و سرشار از فکرهای نو هستند؛ ولی به جای گیج و سردرگم بودن، دارای انگیزه و انرژی زیادی هستند. اینگونه افراد می توانند محصولات جدید، راه حلهای بهتر برای مسائل قدیمی اتصور کنند و فضای شورانگیزی را برای کار ایجاد می کنند.</a:t>
            </a:r>
          </a:p>
          <a:p>
            <a:pPr algn="justLow" rtl="1">
              <a:lnSpc>
                <a:spcPct val="160000"/>
              </a:lnSpc>
              <a:buFont typeface="Wingdings" panose="05000000000000000000" pitchFamily="2" charset="2"/>
              <a:buChar char="v"/>
            </a:pPr>
            <a:r>
              <a:rPr lang="fa-IR" dirty="0">
                <a:cs typeface="B Nazanin" panose="00000400000000000000" pitchFamily="2" charset="-78"/>
              </a:rPr>
              <a:t> مهم ترین نکته این فصل جهت مدیران تعادل میان حالت های من سالم ترین شکل شخصیت است . کسانی که از حالت من والدینی ارشادی ، بزرگسالی و کودکی شاد رفتار می کنند ، دارای شخصیت سالم خواهند بود و مدیران قابل قبول خواهند شد .</a:t>
            </a:r>
          </a:p>
        </p:txBody>
      </p:sp>
    </p:spTree>
    <p:extLst>
      <p:ext uri="{BB962C8B-B14F-4D97-AF65-F5344CB8AC3E}">
        <p14:creationId xmlns:p14="http://schemas.microsoft.com/office/powerpoint/2010/main" val="316048565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295400"/>
            <a:ext cx="7391400" cy="3777622"/>
          </a:xfrm>
        </p:spPr>
        <p:txBody>
          <a:bodyPr>
            <a:normAutofit/>
          </a:bodyPr>
          <a:lstStyle/>
          <a:p>
            <a:pPr marL="0" indent="0" algn="ctr">
              <a:lnSpc>
                <a:spcPct val="150000"/>
              </a:lnSpc>
              <a:buNone/>
            </a:pPr>
            <a:r>
              <a:rPr lang="fa-IR" sz="4500" dirty="0">
                <a:cs typeface="B Titr" panose="00000700000000000000" pitchFamily="2" charset="-78"/>
              </a:rPr>
              <a:t>فصل هشتم: نگرشهای شغلی و رفتار</a:t>
            </a:r>
          </a:p>
          <a:p>
            <a:pPr marL="0" indent="0" algn="ctr">
              <a:lnSpc>
                <a:spcPct val="150000"/>
              </a:lnSpc>
              <a:buNone/>
            </a:pPr>
            <a:r>
              <a:rPr lang="fa-IR" sz="4500" dirty="0">
                <a:cs typeface="B Titr" panose="00000700000000000000" pitchFamily="2" charset="-78"/>
              </a:rPr>
              <a:t>صفحه 179 الی199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976090"/>
          </a:xfrm>
        </p:spPr>
        <p:txBody>
          <a:bodyPr>
            <a:normAutofit/>
          </a:bodyPr>
          <a:lstStyle/>
          <a:p>
            <a:pPr marL="342900" marR="0" lvl="0" indent="-342900" algn="r" defTabSz="457200" rtl="1" eaLnBrk="1" fontAlgn="auto" latinLnBrk="0" hangingPunct="1">
              <a:lnSpc>
                <a:spcPct val="100000"/>
              </a:lnSpc>
              <a:spcBef>
                <a:spcPts val="1000"/>
              </a:spcBef>
              <a:spcAft>
                <a:spcPts val="0"/>
              </a:spcAft>
              <a:tabLst/>
              <a:defRPr/>
            </a:pPr>
            <a:r>
              <a:rPr lang="fa-IR" sz="2500" dirty="0">
                <a:cs typeface="B Nazanin" pitchFamily="2" charset="-78"/>
              </a:rPr>
              <a:t>روش تشخیص در مطالعه رفتار سازمانی</a:t>
            </a:r>
            <a:br>
              <a:rPr kumimoji="0" lang="en-US" sz="25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itchFamily="2" charset="-78"/>
              </a:rPr>
            </a:br>
            <a:endParaRPr lang="en-US" sz="2500" dirty="0"/>
          </a:p>
        </p:txBody>
      </p:sp>
      <p:sp>
        <p:nvSpPr>
          <p:cNvPr id="3" name="Content Placeholder 2"/>
          <p:cNvSpPr>
            <a:spLocks noGrp="1"/>
          </p:cNvSpPr>
          <p:nvPr>
            <p:ph idx="1"/>
          </p:nvPr>
        </p:nvSpPr>
        <p:spPr>
          <a:xfrm>
            <a:off x="1922750" y="2075268"/>
            <a:ext cx="6591985" cy="4158622"/>
          </a:xfrm>
        </p:spPr>
        <p:txBody>
          <a:bodyPr>
            <a:normAutofit fontScale="85000" lnSpcReduction="10000"/>
          </a:bodyPr>
          <a:lstStyle/>
          <a:p>
            <a:pPr algn="justLow" rtl="1">
              <a:lnSpc>
                <a:spcPct val="150000"/>
              </a:lnSpc>
              <a:buFont typeface="Wingdings" pitchFamily="2" charset="2"/>
              <a:buChar char="v"/>
            </a:pPr>
            <a:r>
              <a:rPr lang="fa-IR" sz="2000" dirty="0">
                <a:cs typeface="B Nazanin" pitchFamily="2" charset="-78"/>
              </a:rPr>
              <a:t>یکی از روشهای مطالعه رفتار، روش تشخیص است. این روش، بکارگیری چهارچوبهای نظری و مفهومی گوناگونی را در تجزیه و تحلیل هر وضعیت مورد نظر قرار می دهد. برای مثال تشخیص چگونگی حل مساله گروهی، شناخت نظریه های ارتباطات، پویایی های گروهی، نیازهای فردی، تضاد، رهبری و قدرت از میان سایر نظریه ها بهبود می یابد. بنابراین شناخت وضعیت سازمانی مستلزم توانایی تحلیل آن به طرق مختلف است و تشریح وضعیت بر اساس یک نظریه، نمی تواند مطلوب و نتیجه بخش باشد.</a:t>
            </a:r>
          </a:p>
          <a:p>
            <a:pPr algn="justLow" rtl="1">
              <a:lnSpc>
                <a:spcPct val="150000"/>
              </a:lnSpc>
              <a:buFont typeface="Wingdings" pitchFamily="2" charset="2"/>
              <a:buChar char="v"/>
            </a:pPr>
            <a:r>
              <a:rPr lang="fa-IR" sz="2000" dirty="0">
                <a:cs typeface="B Nazanin" pitchFamily="2" charset="-78"/>
              </a:rPr>
              <a:t>چندبعدی نگاه کردن برای شناخت کاملتر یک وضعیت و افزایش دقت تشخیص، یکی از ویژگی های مهم روش تشخیص است. جذب کامل نظریه ها و مفاهیم جدید برای استفاده مرتب در مشاهده و درک رفتار در نتیجه تمرین و افزایش قدرت تشخیص حاصل می شود.</a:t>
            </a:r>
            <a:endParaRPr lang="en-US" sz="2000" dirty="0">
              <a:cs typeface="B Nazanin" pitchFamily="2" charset="-78"/>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914400"/>
            <a:ext cx="6591985" cy="4648200"/>
          </a:xfrm>
        </p:spPr>
        <p:txBody>
          <a:bodyPr>
            <a:normAutofit/>
          </a:bodyPr>
          <a:lstStyle/>
          <a:p>
            <a:pPr algn="just" rtl="1">
              <a:lnSpc>
                <a:spcPct val="200000"/>
              </a:lnSpc>
              <a:buFont typeface="Wingdings" panose="05000000000000000000" pitchFamily="2" charset="2"/>
              <a:buChar char="q"/>
            </a:pPr>
            <a:r>
              <a:rPr lang="fa-IR" sz="2800" dirty="0">
                <a:cs typeface="B Titr" panose="00000700000000000000" pitchFamily="2" charset="-78"/>
              </a:rPr>
              <a:t>وجدان</a:t>
            </a:r>
          </a:p>
          <a:p>
            <a:pPr algn="just" rtl="1">
              <a:lnSpc>
                <a:spcPct val="200000"/>
              </a:lnSpc>
              <a:buFont typeface="Wingdings" panose="05000000000000000000" pitchFamily="2" charset="2"/>
              <a:buChar char="v"/>
            </a:pPr>
            <a:r>
              <a:rPr lang="fa-IR" dirty="0">
                <a:cs typeface="B Nazanin" panose="00000400000000000000" pitchFamily="2" charset="-78"/>
              </a:rPr>
              <a:t>صاحبنظران وجدان را قوه ای در باطن شخص می دانند که وی را از نیک و بد اعمال آگاهی می دهد. وجدان کاری با تقویت این قوه باطنی حاصل می شود. از این رو منطق عملی لازم است. به دیگر سخن انسان باید اصولی را شناسایی کند که راهنمای عمل و چراغ راه او باشد. اصولی که تابع احساسات و عواطف فرد نباشد و با تغییر شرایط تغییر نکند. در اوج قدرت همان باشد که در مظلومیت و محرومیت است.</a:t>
            </a:r>
          </a:p>
        </p:txBody>
      </p:sp>
    </p:spTree>
    <p:extLst>
      <p:ext uri="{BB962C8B-B14F-4D97-AF65-F5344CB8AC3E}">
        <p14:creationId xmlns:p14="http://schemas.microsoft.com/office/powerpoint/2010/main" val="40116888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914400"/>
            <a:ext cx="6591985" cy="3777622"/>
          </a:xfrm>
        </p:spPr>
        <p:txBody>
          <a:bodyPr/>
          <a:lstStyle/>
          <a:p>
            <a:pPr algn="r" rtl="1">
              <a:lnSpc>
                <a:spcPct val="200000"/>
              </a:lnSpc>
              <a:buFont typeface="Wingdings" panose="05000000000000000000" pitchFamily="2" charset="2"/>
              <a:buChar char="q"/>
            </a:pPr>
            <a:r>
              <a:rPr lang="fa-IR" sz="2800" dirty="0">
                <a:cs typeface="B Titr" panose="00000700000000000000" pitchFamily="2" charset="-78"/>
              </a:rPr>
              <a:t>ارزشها</a:t>
            </a:r>
          </a:p>
          <a:p>
            <a:pPr algn="justLow" rtl="1">
              <a:lnSpc>
                <a:spcPct val="200000"/>
              </a:lnSpc>
              <a:buFont typeface="Wingdings" panose="05000000000000000000" pitchFamily="2" charset="2"/>
              <a:buChar char="v"/>
            </a:pPr>
            <a:r>
              <a:rPr lang="fa-IR" dirty="0">
                <a:cs typeface="B Nazanin" panose="00000400000000000000" pitchFamily="2" charset="-78"/>
              </a:rPr>
              <a:t>برخی از صاحب نظران ارزشها را اکتسابی می دانند و بر این باورند که بلافاصله پس از تولد با بیان بایدها و نبایدها به وسیله والدین و اطرافیان یادگیری آغاز می شود. ارزشهای فرهنگ غالب در جامعه تأثیر زیادی بر آنچه افراد یاد میگیرند دارد.</a:t>
            </a:r>
          </a:p>
        </p:txBody>
      </p:sp>
    </p:spTree>
    <p:extLst>
      <p:ext uri="{BB962C8B-B14F-4D97-AF65-F5344CB8AC3E}">
        <p14:creationId xmlns:p14="http://schemas.microsoft.com/office/powerpoint/2010/main" val="25033484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533400"/>
            <a:ext cx="7315202" cy="762000"/>
          </a:xfrm>
        </p:spPr>
        <p:txBody>
          <a:bodyPr/>
          <a:lstStyle/>
          <a:p>
            <a:pPr algn="r" rtl="1">
              <a:buFont typeface="Wingdings" panose="05000000000000000000" pitchFamily="2" charset="2"/>
              <a:buChar char="q"/>
            </a:pPr>
            <a:r>
              <a:rPr lang="fa-IR" sz="2800" dirty="0">
                <a:cs typeface="B Titr" panose="00000700000000000000" pitchFamily="2" charset="-78"/>
              </a:rPr>
              <a:t>طبقه بندی ارزشها</a:t>
            </a:r>
          </a:p>
          <a:p>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744780431"/>
              </p:ext>
            </p:extLst>
          </p:nvPr>
        </p:nvGraphicFramePr>
        <p:xfrm>
          <a:off x="1143002" y="1324897"/>
          <a:ext cx="7620000" cy="4999706"/>
        </p:xfrm>
        <a:graphic>
          <a:graphicData uri="http://schemas.openxmlformats.org/drawingml/2006/table">
            <a:tbl>
              <a:tblPr rtl="1" firstRow="1" bandRow="1">
                <a:tableStyleId>{7DF18680-E054-41AD-8BC1-D1AEF772440D}</a:tableStyleId>
              </a:tblPr>
              <a:tblGrid>
                <a:gridCol w="1498764">
                  <a:extLst>
                    <a:ext uri="{9D8B030D-6E8A-4147-A177-3AD203B41FA5}">
                      <a16:colId xmlns:a16="http://schemas.microsoft.com/office/drawing/2014/main" val="20000"/>
                    </a:ext>
                  </a:extLst>
                </a:gridCol>
                <a:gridCol w="6121236">
                  <a:extLst>
                    <a:ext uri="{9D8B030D-6E8A-4147-A177-3AD203B41FA5}">
                      <a16:colId xmlns:a16="http://schemas.microsoft.com/office/drawing/2014/main" val="20001"/>
                    </a:ext>
                  </a:extLst>
                </a:gridCol>
              </a:tblGrid>
              <a:tr h="470333">
                <a:tc>
                  <a:txBody>
                    <a:bodyPr/>
                    <a:lstStyle/>
                    <a:p>
                      <a:pPr algn="ctr" rtl="1"/>
                      <a:r>
                        <a:rPr lang="fa-IR" b="1" dirty="0">
                          <a:cs typeface="B Nazanin" panose="00000400000000000000" pitchFamily="2" charset="-78"/>
                        </a:rPr>
                        <a:t>عنوان ارزش</a:t>
                      </a:r>
                    </a:p>
                  </a:txBody>
                  <a:tcPr/>
                </a:tc>
                <a:tc>
                  <a:txBody>
                    <a:bodyPr/>
                    <a:lstStyle/>
                    <a:p>
                      <a:pPr algn="ctr" rtl="1"/>
                      <a:r>
                        <a:rPr lang="fa-IR" b="1" dirty="0">
                          <a:cs typeface="B Nazanin" panose="00000400000000000000" pitchFamily="2" charset="-78"/>
                        </a:rPr>
                        <a:t>توضیح</a:t>
                      </a:r>
                    </a:p>
                  </a:txBody>
                  <a:tcPr/>
                </a:tc>
                <a:extLst>
                  <a:ext uri="{0D108BD9-81ED-4DB2-BD59-A6C34878D82A}">
                    <a16:rowId xmlns:a16="http://schemas.microsoft.com/office/drawing/2014/main" val="10000"/>
                  </a:ext>
                </a:extLst>
              </a:tr>
              <a:tr h="811808">
                <a:tc>
                  <a:txBody>
                    <a:bodyPr/>
                    <a:lstStyle/>
                    <a:p>
                      <a:pPr marL="342900" indent="-342900" algn="ctr" rtl="1">
                        <a:buAutoNum type="arabicPeriod"/>
                      </a:pPr>
                      <a:r>
                        <a:rPr lang="fa-IR" b="0" dirty="0">
                          <a:cs typeface="B Nazanin" panose="00000400000000000000" pitchFamily="2" charset="-78"/>
                        </a:rPr>
                        <a:t>نظری</a:t>
                      </a:r>
                    </a:p>
                  </a:txBody>
                  <a:tcPr/>
                </a:tc>
                <a:tc>
                  <a:txBody>
                    <a:bodyPr/>
                    <a:lstStyle/>
                    <a:p>
                      <a:pPr algn="justLow" rtl="1"/>
                      <a:r>
                        <a:rPr lang="fa-IR" b="0" dirty="0">
                          <a:cs typeface="B Nazanin" panose="00000400000000000000" pitchFamily="2" charset="-78"/>
                        </a:rPr>
                        <a:t>ارزشهای نظری به کشف حقیقت بها می دهد و بر رهیافتهای منطقی و حیاتی نسبت به مسائل تأکید</a:t>
                      </a:r>
                      <a:r>
                        <a:rPr lang="fa-IR" b="0" baseline="0" dirty="0">
                          <a:cs typeface="B Nazanin" panose="00000400000000000000" pitchFamily="2" charset="-78"/>
                        </a:rPr>
                        <a:t> دارد.</a:t>
                      </a:r>
                      <a:endParaRPr lang="fa-IR" b="0" dirty="0">
                        <a:cs typeface="B Nazanin" panose="00000400000000000000" pitchFamily="2" charset="-78"/>
                      </a:endParaRPr>
                    </a:p>
                  </a:txBody>
                  <a:tcPr/>
                </a:tc>
                <a:extLst>
                  <a:ext uri="{0D108BD9-81ED-4DB2-BD59-A6C34878D82A}">
                    <a16:rowId xmlns:a16="http://schemas.microsoft.com/office/drawing/2014/main" val="10001"/>
                  </a:ext>
                </a:extLst>
              </a:tr>
              <a:tr h="811808">
                <a:tc>
                  <a:txBody>
                    <a:bodyPr/>
                    <a:lstStyle/>
                    <a:p>
                      <a:pPr algn="ctr" rtl="1"/>
                      <a:r>
                        <a:rPr lang="fa-IR" b="0" dirty="0">
                          <a:cs typeface="B Nazanin" panose="00000400000000000000" pitchFamily="2" charset="-78"/>
                        </a:rPr>
                        <a:t>2. اقتصادی</a:t>
                      </a:r>
                    </a:p>
                  </a:txBody>
                  <a:tcPr/>
                </a:tc>
                <a:tc>
                  <a:txBody>
                    <a:bodyPr/>
                    <a:lstStyle/>
                    <a:p>
                      <a:pPr algn="justLow" rtl="1"/>
                      <a:r>
                        <a:rPr lang="fa-IR" b="0" dirty="0">
                          <a:cs typeface="B Nazanin" panose="00000400000000000000" pitchFamily="2" charset="-78"/>
                        </a:rPr>
                        <a:t>ارزشهای اقتصادی به مطلوبیت و عملی بودن بها می دهد و بر استاندارد زندگی تأکید دارد.</a:t>
                      </a:r>
                    </a:p>
                  </a:txBody>
                  <a:tcPr/>
                </a:tc>
                <a:extLst>
                  <a:ext uri="{0D108BD9-81ED-4DB2-BD59-A6C34878D82A}">
                    <a16:rowId xmlns:a16="http://schemas.microsoft.com/office/drawing/2014/main" val="10002"/>
                  </a:ext>
                </a:extLst>
              </a:tr>
              <a:tr h="811808">
                <a:tc>
                  <a:txBody>
                    <a:bodyPr/>
                    <a:lstStyle/>
                    <a:p>
                      <a:pPr algn="ctr" rtl="1"/>
                      <a:r>
                        <a:rPr lang="fa-IR" b="0" dirty="0">
                          <a:cs typeface="B Nazanin" panose="00000400000000000000" pitchFamily="2" charset="-78"/>
                        </a:rPr>
                        <a:t>3. زیبایی شناسی</a:t>
                      </a:r>
                    </a:p>
                  </a:txBody>
                  <a:tcPr/>
                </a:tc>
                <a:tc>
                  <a:txBody>
                    <a:bodyPr/>
                    <a:lstStyle/>
                    <a:p>
                      <a:pPr algn="justLow" rtl="1"/>
                      <a:r>
                        <a:rPr lang="fa-IR" b="0" dirty="0">
                          <a:cs typeface="B Nazanin" panose="00000400000000000000" pitchFamily="2" charset="-78"/>
                        </a:rPr>
                        <a:t>ارزشهای زیبایی شناسی به شکل،</a:t>
                      </a:r>
                      <a:r>
                        <a:rPr lang="fa-IR" b="0" baseline="0" dirty="0">
                          <a:cs typeface="B Nazanin" panose="00000400000000000000" pitchFamily="2" charset="-78"/>
                        </a:rPr>
                        <a:t> ظرافت موزون بودن بها می دهد و برجنبه های هنری زندگی تأکید دارد.</a:t>
                      </a:r>
                      <a:endParaRPr lang="fa-IR" b="0" dirty="0">
                        <a:cs typeface="B Nazanin" panose="00000400000000000000" pitchFamily="2" charset="-78"/>
                      </a:endParaRPr>
                    </a:p>
                  </a:txBody>
                  <a:tcPr/>
                </a:tc>
                <a:extLst>
                  <a:ext uri="{0D108BD9-81ED-4DB2-BD59-A6C34878D82A}">
                    <a16:rowId xmlns:a16="http://schemas.microsoft.com/office/drawing/2014/main" val="10003"/>
                  </a:ext>
                </a:extLst>
              </a:tr>
              <a:tr h="811808">
                <a:tc>
                  <a:txBody>
                    <a:bodyPr/>
                    <a:lstStyle/>
                    <a:p>
                      <a:pPr algn="ctr" rtl="1"/>
                      <a:r>
                        <a:rPr lang="fa-IR" b="0" dirty="0">
                          <a:cs typeface="B Nazanin" panose="00000400000000000000" pitchFamily="2" charset="-78"/>
                        </a:rPr>
                        <a:t>4. اجتماعی</a:t>
                      </a:r>
                    </a:p>
                  </a:txBody>
                  <a:tcPr/>
                </a:tc>
                <a:tc>
                  <a:txBody>
                    <a:bodyPr/>
                    <a:lstStyle/>
                    <a:p>
                      <a:pPr algn="justLow" rtl="1"/>
                      <a:r>
                        <a:rPr lang="fa-IR" b="0" dirty="0">
                          <a:cs typeface="B Nazanin" panose="00000400000000000000" pitchFamily="2" charset="-78"/>
                        </a:rPr>
                        <a:t>ارزشهای اجتماعی محبت به مردم و نوعدوستی را بها می دهد و بر علاقه نسبت به دیگران تأکید دارد.</a:t>
                      </a:r>
                    </a:p>
                  </a:txBody>
                  <a:tcPr/>
                </a:tc>
                <a:extLst>
                  <a:ext uri="{0D108BD9-81ED-4DB2-BD59-A6C34878D82A}">
                    <a16:rowId xmlns:a16="http://schemas.microsoft.com/office/drawing/2014/main" val="10004"/>
                  </a:ext>
                </a:extLst>
              </a:tr>
              <a:tr h="811808">
                <a:tc>
                  <a:txBody>
                    <a:bodyPr/>
                    <a:lstStyle/>
                    <a:p>
                      <a:pPr algn="ctr" rtl="1"/>
                      <a:r>
                        <a:rPr lang="fa-IR" b="0" dirty="0">
                          <a:cs typeface="B Nazanin" panose="00000400000000000000" pitchFamily="2" charset="-78"/>
                        </a:rPr>
                        <a:t>5. سیاسی</a:t>
                      </a:r>
                    </a:p>
                  </a:txBody>
                  <a:tcPr/>
                </a:tc>
                <a:tc>
                  <a:txBody>
                    <a:bodyPr/>
                    <a:lstStyle/>
                    <a:p>
                      <a:pPr algn="justLow" rtl="1"/>
                      <a:r>
                        <a:rPr lang="fa-IR" b="0" dirty="0">
                          <a:cs typeface="B Nazanin" panose="00000400000000000000" pitchFamily="2" charset="-78"/>
                        </a:rPr>
                        <a:t>ارزشهای</a:t>
                      </a:r>
                      <a:r>
                        <a:rPr lang="fa-IR" b="0" baseline="0" dirty="0">
                          <a:cs typeface="B Nazanin" panose="00000400000000000000" pitchFamily="2" charset="-78"/>
                        </a:rPr>
                        <a:t> سیاسی به قدرت، پست و نفوذ بها می دهد و بر رقابت و پیروزی تأکید دارد.</a:t>
                      </a:r>
                      <a:endParaRPr lang="fa-IR" b="0" dirty="0">
                        <a:cs typeface="B Nazanin" panose="00000400000000000000" pitchFamily="2" charset="-78"/>
                      </a:endParaRPr>
                    </a:p>
                  </a:txBody>
                  <a:tcPr/>
                </a:tc>
                <a:extLst>
                  <a:ext uri="{0D108BD9-81ED-4DB2-BD59-A6C34878D82A}">
                    <a16:rowId xmlns:a16="http://schemas.microsoft.com/office/drawing/2014/main" val="10005"/>
                  </a:ext>
                </a:extLst>
              </a:tr>
              <a:tr h="470333">
                <a:tc>
                  <a:txBody>
                    <a:bodyPr/>
                    <a:lstStyle/>
                    <a:p>
                      <a:pPr algn="ctr" rtl="1"/>
                      <a:r>
                        <a:rPr lang="fa-IR" b="0" dirty="0">
                          <a:cs typeface="B Nazanin" panose="00000400000000000000" pitchFamily="2" charset="-78"/>
                        </a:rPr>
                        <a:t>6. دینی</a:t>
                      </a:r>
                    </a:p>
                  </a:txBody>
                  <a:tcPr/>
                </a:tc>
                <a:tc>
                  <a:txBody>
                    <a:bodyPr/>
                    <a:lstStyle/>
                    <a:p>
                      <a:pPr algn="justLow" rtl="1"/>
                      <a:r>
                        <a:rPr lang="fa-IR" b="0" dirty="0">
                          <a:cs typeface="B Nazanin" panose="00000400000000000000" pitchFamily="2" charset="-78"/>
                        </a:rPr>
                        <a:t>ارزشهای دینی به وحدت و رابطه</a:t>
                      </a:r>
                      <a:r>
                        <a:rPr lang="fa-IR" b="0" baseline="0" dirty="0">
                          <a:cs typeface="B Nazanin" panose="00000400000000000000" pitchFamily="2" charset="-78"/>
                        </a:rPr>
                        <a:t> مردم با جهان هستی بها می دهد.</a:t>
                      </a:r>
                      <a:endParaRPr lang="fa-IR" b="0" dirty="0">
                        <a:cs typeface="B Nazanin" panose="00000400000000000000" pitchFamily="2" charset="-7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9406333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201" y="990600"/>
            <a:ext cx="6591985" cy="3777622"/>
          </a:xfrm>
        </p:spPr>
        <p:txBody>
          <a:bodyPr/>
          <a:lstStyle/>
          <a:p>
            <a:pPr algn="r" rtl="1">
              <a:lnSpc>
                <a:spcPct val="200000"/>
              </a:lnSpc>
              <a:buFont typeface="Wingdings" panose="05000000000000000000" pitchFamily="2" charset="2"/>
              <a:buChar char="q"/>
            </a:pPr>
            <a:r>
              <a:rPr lang="fa-IR" dirty="0">
                <a:cs typeface="B Titr" panose="00000700000000000000" pitchFamily="2" charset="-78"/>
              </a:rPr>
              <a:t>ارزشهای ابزاری و ارزشهای غایی</a:t>
            </a:r>
          </a:p>
          <a:p>
            <a:pPr algn="r" rtl="1">
              <a:lnSpc>
                <a:spcPct val="200000"/>
              </a:lnSpc>
              <a:buFont typeface="Wingdings" panose="05000000000000000000" pitchFamily="2" charset="2"/>
              <a:buChar char="v"/>
            </a:pPr>
            <a:r>
              <a:rPr lang="fa-IR" b="1" dirty="0">
                <a:cs typeface="B Nazanin" panose="00000400000000000000" pitchFamily="2" charset="-78"/>
              </a:rPr>
              <a:t>1. ارزشهای ابزاری </a:t>
            </a:r>
            <a:r>
              <a:rPr lang="fa-IR" dirty="0">
                <a:cs typeface="B Nazanin" panose="00000400000000000000" pitchFamily="2" charset="-78"/>
              </a:rPr>
              <a:t>باورهایی را درباره عملکرد مناسب در راه رسیدن به هدفها و غایتهای مطلوب تشریح می کند.</a:t>
            </a:r>
          </a:p>
          <a:p>
            <a:pPr algn="r" rtl="1">
              <a:lnSpc>
                <a:spcPct val="200000"/>
              </a:lnSpc>
              <a:buFont typeface="Wingdings" panose="05000000000000000000" pitchFamily="2" charset="2"/>
              <a:buChar char="v"/>
            </a:pPr>
            <a:r>
              <a:rPr lang="fa-IR" b="1" dirty="0">
                <a:cs typeface="B Nazanin" panose="00000400000000000000" pitchFamily="2" charset="-78"/>
              </a:rPr>
              <a:t>2. ارزشهای غایی، </a:t>
            </a:r>
            <a:r>
              <a:rPr lang="fa-IR" dirty="0">
                <a:cs typeface="B Nazanin" panose="00000400000000000000" pitchFamily="2" charset="-78"/>
              </a:rPr>
              <a:t>غایتهای مطلوبی را که ارزش تلاش برای رسیدن به آن را دارد تشریح می کنند. مانند رستگاری یا صلح جهانی.</a:t>
            </a:r>
          </a:p>
        </p:txBody>
      </p:sp>
    </p:spTree>
    <p:extLst>
      <p:ext uri="{BB962C8B-B14F-4D97-AF65-F5344CB8AC3E}">
        <p14:creationId xmlns:p14="http://schemas.microsoft.com/office/powerpoint/2010/main" val="130566389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4087"/>
            <a:ext cx="8229600" cy="5889895"/>
          </a:xfrm>
        </p:spPr>
        <p:txBody>
          <a:bodyPr>
            <a:normAutofit/>
          </a:bodyPr>
          <a:lstStyle/>
          <a:p>
            <a:pPr algn="r" rtl="1">
              <a:lnSpc>
                <a:spcPct val="170000"/>
              </a:lnSpc>
              <a:buFont typeface="Wingdings" panose="05000000000000000000" pitchFamily="2" charset="2"/>
              <a:buChar char="q"/>
            </a:pPr>
            <a:r>
              <a:rPr lang="fa-IR" sz="3000" dirty="0">
                <a:cs typeface="B Titr" panose="00000700000000000000" pitchFamily="2" charset="-78"/>
              </a:rPr>
              <a:t>غرایز</a:t>
            </a:r>
          </a:p>
          <a:p>
            <a:pPr algn="justLow" rtl="1">
              <a:lnSpc>
                <a:spcPct val="170000"/>
              </a:lnSpc>
              <a:buFont typeface="Wingdings" panose="05000000000000000000" pitchFamily="2" charset="2"/>
              <a:buChar char="v"/>
            </a:pPr>
            <a:r>
              <a:rPr lang="fa-IR" dirty="0">
                <a:cs typeface="B Nazanin" panose="00000400000000000000" pitchFamily="2" charset="-78"/>
              </a:rPr>
              <a:t>برخی از صاحب نظران غرایز انسانی را سه نوع می دانند:</a:t>
            </a:r>
          </a:p>
          <a:p>
            <a:pPr algn="justLow" rtl="1">
              <a:lnSpc>
                <a:spcPct val="170000"/>
              </a:lnSpc>
              <a:buFont typeface="Wingdings" panose="05000000000000000000" pitchFamily="2" charset="2"/>
              <a:buChar char="§"/>
            </a:pPr>
            <a:r>
              <a:rPr lang="fa-IR" b="1" dirty="0">
                <a:cs typeface="B Nazanin" panose="00000400000000000000" pitchFamily="2" charset="-78"/>
              </a:rPr>
              <a:t>1) پرورشی: </a:t>
            </a:r>
            <a:r>
              <a:rPr lang="fa-IR" dirty="0">
                <a:cs typeface="B Nazanin" panose="00000400000000000000" pitchFamily="2" charset="-78"/>
              </a:rPr>
              <a:t>نیازهای پرورشی (رشد و توسعه)، انسان را فعال کرده و نیرو می بخشد. این نیازها عبارت اند از: نیاز به دانستن، کسب موفقیت و خلاقیت از طریق علم و هنر.</a:t>
            </a:r>
          </a:p>
          <a:p>
            <a:pPr algn="justLow" rtl="1">
              <a:lnSpc>
                <a:spcPct val="170000"/>
              </a:lnSpc>
              <a:buFont typeface="Wingdings" panose="05000000000000000000" pitchFamily="2" charset="2"/>
              <a:buChar char="§"/>
            </a:pPr>
            <a:r>
              <a:rPr lang="fa-IR" b="1" dirty="0">
                <a:cs typeface="B Nazanin" panose="00000400000000000000" pitchFamily="2" charset="-78"/>
              </a:rPr>
              <a:t>2. نگاهدارنده: </a:t>
            </a:r>
            <a:r>
              <a:rPr lang="fa-IR" dirty="0">
                <a:cs typeface="B Nazanin" panose="00000400000000000000" pitchFamily="2" charset="-78"/>
              </a:rPr>
              <a:t>نیازهای نگاهدارنده موجب تداوم حیات می شوند و حس وقار و بزرگی را از طریق عادتهای خوب حفظ می نمایند و شامل تغذیه در حد متوسط، خواب، ورزش ذهن و جسم و تمرین کردارهای خوب است.</a:t>
            </a:r>
          </a:p>
          <a:p>
            <a:pPr algn="justLow" rtl="1">
              <a:lnSpc>
                <a:spcPct val="170000"/>
              </a:lnSpc>
              <a:buFont typeface="Wingdings" panose="05000000000000000000" pitchFamily="2" charset="2"/>
              <a:buChar char="§"/>
            </a:pPr>
            <a:r>
              <a:rPr lang="fa-IR" b="1" dirty="0">
                <a:cs typeface="B Nazanin" panose="00000400000000000000" pitchFamily="2" charset="-78"/>
              </a:rPr>
              <a:t>3. تخدیرکننده: </a:t>
            </a:r>
            <a:r>
              <a:rPr lang="fa-IR" dirty="0">
                <a:cs typeface="B Nazanin" panose="00000400000000000000" pitchFamily="2" charset="-78"/>
              </a:rPr>
              <a:t>نیازهای تخدیرکننده ما را تضعیف می کنند و عبارت اند از: نیاز به مخدرها و همچنین نیازهای انحرافی برای کسب قدرت مخرب، تجمل و رفاه بدون تلاش، چاپلوسی خودپسندانه، امیدهای واهی و مانند آن.</a:t>
            </a:r>
          </a:p>
        </p:txBody>
      </p:sp>
    </p:spTree>
    <p:extLst>
      <p:ext uri="{BB962C8B-B14F-4D97-AF65-F5344CB8AC3E}">
        <p14:creationId xmlns:p14="http://schemas.microsoft.com/office/powerpoint/2010/main" val="251606989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0462"/>
            <a:ext cx="8229600" cy="5204138"/>
          </a:xfrm>
        </p:spPr>
        <p:txBody>
          <a:bodyPr>
            <a:normAutofit fontScale="85000" lnSpcReduction="10000"/>
          </a:bodyPr>
          <a:lstStyle/>
          <a:p>
            <a:pPr algn="r" rtl="1">
              <a:lnSpc>
                <a:spcPct val="150000"/>
              </a:lnSpc>
              <a:buFont typeface="Wingdings" panose="05000000000000000000" pitchFamily="2" charset="2"/>
              <a:buChar char="q"/>
            </a:pPr>
            <a:r>
              <a:rPr lang="fa-IR" sz="3000" dirty="0">
                <a:cs typeface="B Titr" panose="00000700000000000000" pitchFamily="2" charset="-78"/>
              </a:rPr>
              <a:t>غرایز ارزشی یا محرک های هشت گانه : </a:t>
            </a:r>
          </a:p>
          <a:p>
            <a:pPr algn="r" rtl="1">
              <a:lnSpc>
                <a:spcPct val="150000"/>
              </a:lnSpc>
              <a:buFont typeface="Wingdings" panose="05000000000000000000" pitchFamily="2" charset="2"/>
              <a:buChar char="v"/>
            </a:pPr>
            <a:r>
              <a:rPr lang="fa-IR" dirty="0">
                <a:cs typeface="B Nazanin" panose="00000400000000000000" pitchFamily="2" charset="-78"/>
              </a:rPr>
              <a:t>1. بقا یا گرایش به حیات شامل معاش، تغذیه، محیط قابل زیست؛ حفظ سلامت – اجتناب از خطر – دفاع از خود و دفاع گروهی </a:t>
            </a:r>
          </a:p>
          <a:p>
            <a:pPr algn="r" rtl="1">
              <a:lnSpc>
                <a:spcPct val="150000"/>
              </a:lnSpc>
              <a:buFont typeface="Wingdings" panose="05000000000000000000" pitchFamily="2" charset="2"/>
              <a:buChar char="v"/>
            </a:pPr>
            <a:r>
              <a:rPr lang="fa-IR" dirty="0">
                <a:cs typeface="B Nazanin" panose="00000400000000000000" pitchFamily="2" charset="-78"/>
              </a:rPr>
              <a:t>2. تعلق شامل دلبستگی،مراقبت، حفاظت؛ قابلیت های ارتباطی با دیگران و مراوده اجتماعی </a:t>
            </a:r>
          </a:p>
          <a:p>
            <a:pPr algn="r" rtl="1">
              <a:lnSpc>
                <a:spcPct val="150000"/>
              </a:lnSpc>
              <a:buFont typeface="Wingdings" panose="05000000000000000000" pitchFamily="2" charset="2"/>
              <a:buChar char="v"/>
            </a:pPr>
            <a:r>
              <a:rPr lang="fa-IR" dirty="0">
                <a:cs typeface="B Nazanin" panose="00000400000000000000" pitchFamily="2" charset="-78"/>
              </a:rPr>
              <a:t>3. لذت شامل راحتی ، نیاز جنسی ، غذا و ورزش و استراحت و تازگی ها و تفریح و زیبایی </a:t>
            </a:r>
          </a:p>
          <a:p>
            <a:pPr algn="r" rtl="1">
              <a:lnSpc>
                <a:spcPct val="150000"/>
              </a:lnSpc>
              <a:buFont typeface="Wingdings" panose="05000000000000000000" pitchFamily="2" charset="2"/>
              <a:buChar char="v"/>
            </a:pPr>
            <a:r>
              <a:rPr lang="fa-IR" dirty="0">
                <a:cs typeface="B Nazanin" panose="00000400000000000000" pitchFamily="2" charset="-78"/>
              </a:rPr>
              <a:t>4. نیاز به کسب اطلاعات شامل تحریک حواس، هدایتها محرکها علایم؛ دانش و شناخت و نشانه ها </a:t>
            </a:r>
          </a:p>
          <a:p>
            <a:pPr algn="r" rtl="1">
              <a:lnSpc>
                <a:spcPct val="150000"/>
              </a:lnSpc>
              <a:buFont typeface="Wingdings" panose="05000000000000000000" pitchFamily="2" charset="2"/>
              <a:buChar char="v"/>
            </a:pPr>
            <a:r>
              <a:rPr lang="fa-IR" dirty="0">
                <a:cs typeface="B Nazanin" panose="00000400000000000000" pitchFamily="2" charset="-78"/>
              </a:rPr>
              <a:t>5. تسلط شامل شایستگی، کنترل، مالکیت، استقلال، کسب موفقیت و قدرت؛</a:t>
            </a:r>
          </a:p>
          <a:p>
            <a:pPr algn="r" rtl="1">
              <a:lnSpc>
                <a:spcPct val="150000"/>
              </a:lnSpc>
              <a:buFont typeface="Wingdings" panose="05000000000000000000" pitchFamily="2" charset="2"/>
              <a:buChar char="v"/>
            </a:pPr>
            <a:r>
              <a:rPr lang="fa-IR" dirty="0">
                <a:cs typeface="B Nazanin" panose="00000400000000000000" pitchFamily="2" charset="-78"/>
              </a:rPr>
              <a:t>6. بازی شامل اکتشاف، هوش، نقشه های تخیلی؛ مخاطره جویی و رقابت و آزمایش و خلاقیت و نوآوری </a:t>
            </a:r>
          </a:p>
          <a:p>
            <a:pPr algn="r" rtl="1">
              <a:lnSpc>
                <a:spcPct val="150000"/>
              </a:lnSpc>
              <a:buFont typeface="Wingdings" panose="05000000000000000000" pitchFamily="2" charset="2"/>
              <a:buChar char="v"/>
            </a:pPr>
            <a:r>
              <a:rPr lang="fa-IR" dirty="0">
                <a:cs typeface="B Nazanin" panose="00000400000000000000" pitchFamily="2" charset="-78"/>
              </a:rPr>
              <a:t>7. وقار و بزرگی شامل احترام، احترام به خود، جلال و وحدت شخصیت و انسجام فکری و عملی و رفتاری </a:t>
            </a:r>
          </a:p>
          <a:p>
            <a:pPr algn="r" rtl="1">
              <a:lnSpc>
                <a:spcPct val="150000"/>
              </a:lnSpc>
              <a:buFont typeface="Wingdings" panose="05000000000000000000" pitchFamily="2" charset="2"/>
              <a:buChar char="v"/>
            </a:pPr>
            <a:r>
              <a:rPr lang="fa-IR" dirty="0">
                <a:cs typeface="B Nazanin" panose="00000400000000000000" pitchFamily="2" charset="-78"/>
              </a:rPr>
              <a:t>8. معنی بخشی در سطح جهانی، فرهنگی و فردی. گرایش مهم است که سایر غرایز را تلفیق می کند . </a:t>
            </a:r>
          </a:p>
          <a:p>
            <a:pPr algn="r" rtl="1">
              <a:lnSpc>
                <a:spcPct val="150000"/>
              </a:lnSpc>
              <a:buFont typeface="Wingdings" panose="05000000000000000000" pitchFamily="2" charset="2"/>
              <a:buChar char="v"/>
            </a:pPr>
            <a:r>
              <a:rPr lang="fa-IR" dirty="0">
                <a:cs typeface="B Nazanin" panose="00000400000000000000" pitchFamily="2" charset="-78"/>
              </a:rPr>
              <a:t>در این راستا مدیریت باید بتواند تفاوت ها شخصیت اجتماعی افراد را شناسایی کند و هر یک از آنان را با توجه به ویژگی های شخصیتی که دارند بر انگیزاند و در بهترین شکل از سرمایه انسانی سازمان بهره لازم را کسب نماید .</a:t>
            </a:r>
          </a:p>
        </p:txBody>
      </p:sp>
    </p:spTree>
    <p:extLst>
      <p:ext uri="{BB962C8B-B14F-4D97-AF65-F5344CB8AC3E}">
        <p14:creationId xmlns:p14="http://schemas.microsoft.com/office/powerpoint/2010/main" val="413978283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5908" y="990600"/>
            <a:ext cx="6477000" cy="4389120"/>
          </a:xfrm>
        </p:spPr>
        <p:txBody>
          <a:bodyPr/>
          <a:lstStyle/>
          <a:p>
            <a:pPr algn="r" rtl="1">
              <a:lnSpc>
                <a:spcPct val="200000"/>
              </a:lnSpc>
              <a:buFont typeface="Wingdings" panose="05000000000000000000" pitchFamily="2" charset="2"/>
              <a:buChar char="q"/>
            </a:pPr>
            <a:r>
              <a:rPr lang="fa-IR" dirty="0">
                <a:cs typeface="B Titr" panose="00000700000000000000" pitchFamily="2" charset="-78"/>
              </a:rPr>
              <a:t>شخصیت</a:t>
            </a:r>
          </a:p>
          <a:p>
            <a:pPr algn="justLow" rtl="1">
              <a:lnSpc>
                <a:spcPct val="200000"/>
              </a:lnSpc>
              <a:buFont typeface="Wingdings" panose="05000000000000000000" pitchFamily="2" charset="2"/>
              <a:buChar char="v"/>
            </a:pPr>
            <a:r>
              <a:rPr lang="fa-IR" dirty="0">
                <a:cs typeface="B Nazanin" panose="00000400000000000000" pitchFamily="2" charset="-78"/>
              </a:rPr>
              <a:t>شخصیت جمع عادات است و عادات همان رفتارهای ثابت و مکرر است. همین که افراد رفتار مشابهی را در شرایط مشابه از خود بروز می دهند دیگران فرا می گیرند که این رفتار را به عنوان نشانه ای از شخصیت آنان بشناسند و انتظار انواع معینی از رفتار را از آنها داشته باشند و حتی رفتار آنان را پیش بینی کنند.</a:t>
            </a:r>
          </a:p>
        </p:txBody>
      </p:sp>
    </p:spTree>
    <p:extLst>
      <p:ext uri="{BB962C8B-B14F-4D97-AF65-F5344CB8AC3E}">
        <p14:creationId xmlns:p14="http://schemas.microsoft.com/office/powerpoint/2010/main" val="282301725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298"/>
            <a:ext cx="8229600" cy="1143000"/>
          </a:xfrm>
        </p:spPr>
        <p:txBody>
          <a:bodyPr>
            <a:normAutofit/>
          </a:bodyPr>
          <a:lstStyle/>
          <a:p>
            <a:pPr marL="685800" indent="-685800" algn="r" rtl="1">
              <a:buFont typeface="Wingdings" panose="05000000000000000000" pitchFamily="2" charset="2"/>
              <a:buChar char="q"/>
            </a:pPr>
            <a:r>
              <a:rPr lang="fa-IR" sz="2800" dirty="0">
                <a:solidFill>
                  <a:schemeClr val="tx1"/>
                </a:solidFill>
                <a:cs typeface="B Titr" panose="00000700000000000000" pitchFamily="2" charset="-78"/>
              </a:rPr>
              <a:t>چگونگی شکل گیری شخصیت آدمی</a:t>
            </a:r>
          </a:p>
        </p:txBody>
      </p:sp>
      <p:sp>
        <p:nvSpPr>
          <p:cNvPr id="3" name="Content Placeholder 2"/>
          <p:cNvSpPr>
            <a:spLocks noGrp="1"/>
          </p:cNvSpPr>
          <p:nvPr>
            <p:ph idx="1"/>
          </p:nvPr>
        </p:nvSpPr>
        <p:spPr>
          <a:xfrm>
            <a:off x="762000" y="1295400"/>
            <a:ext cx="8039786" cy="782313"/>
          </a:xfrm>
        </p:spPr>
        <p:txBody>
          <a:bodyPr>
            <a:normAutofit/>
          </a:bodyPr>
          <a:lstStyle/>
          <a:p>
            <a:pPr marL="0" indent="0" algn="just" rtl="1">
              <a:buNone/>
            </a:pPr>
            <a:r>
              <a:rPr lang="fa-IR" sz="2000" dirty="0">
                <a:cs typeface="B Nazanin" panose="00000400000000000000" pitchFamily="2" charset="-78"/>
              </a:rPr>
              <a:t>در مجموع شخصیت عبارت از مجموعه ای از صفات و رفتار هایی است که فرد را توصیف می کند . </a:t>
            </a:r>
          </a:p>
        </p:txBody>
      </p:sp>
      <p:sp>
        <p:nvSpPr>
          <p:cNvPr id="4" name="Rectangle 3"/>
          <p:cNvSpPr/>
          <p:nvPr/>
        </p:nvSpPr>
        <p:spPr>
          <a:xfrm>
            <a:off x="1358721" y="2494287"/>
            <a:ext cx="7083380" cy="4043966"/>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fa-IR" dirty="0"/>
          </a:p>
        </p:txBody>
      </p:sp>
      <p:sp>
        <p:nvSpPr>
          <p:cNvPr id="5" name="Rectangle 4"/>
          <p:cNvSpPr/>
          <p:nvPr/>
        </p:nvSpPr>
        <p:spPr>
          <a:xfrm>
            <a:off x="5666705" y="3026534"/>
            <a:ext cx="2167018" cy="1341527"/>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داده های وراثتی و فطری</a:t>
            </a:r>
          </a:p>
        </p:txBody>
      </p:sp>
      <p:sp>
        <p:nvSpPr>
          <p:cNvPr id="6" name="Rectangle 5"/>
          <p:cNvSpPr/>
          <p:nvPr/>
        </p:nvSpPr>
        <p:spPr>
          <a:xfrm>
            <a:off x="5691387" y="4516270"/>
            <a:ext cx="2142335" cy="1491622"/>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عوامل مؤثر محیطی</a:t>
            </a:r>
          </a:p>
          <a:p>
            <a:pPr algn="ctr"/>
            <a:r>
              <a:rPr lang="fa-IR" b="1" dirty="0">
                <a:cs typeface="B Nazanin" panose="00000400000000000000" pitchFamily="2" charset="-78"/>
              </a:rPr>
              <a:t>1. خانواده</a:t>
            </a:r>
          </a:p>
          <a:p>
            <a:pPr algn="ctr"/>
            <a:r>
              <a:rPr lang="fa-IR" b="1" dirty="0">
                <a:cs typeface="B Nazanin" panose="00000400000000000000" pitchFamily="2" charset="-78"/>
              </a:rPr>
              <a:t>2. تحصیلات</a:t>
            </a:r>
          </a:p>
          <a:p>
            <a:pPr algn="ctr"/>
            <a:r>
              <a:rPr lang="fa-IR" b="1" dirty="0">
                <a:cs typeface="B Nazanin" panose="00000400000000000000" pitchFamily="2" charset="-78"/>
              </a:rPr>
              <a:t>3. فرهنگ</a:t>
            </a:r>
          </a:p>
          <a:p>
            <a:pPr algn="ctr"/>
            <a:r>
              <a:rPr lang="fa-IR" b="1" dirty="0">
                <a:cs typeface="B Nazanin" panose="00000400000000000000" pitchFamily="2" charset="-78"/>
              </a:rPr>
              <a:t> 4. مذهب</a:t>
            </a:r>
          </a:p>
        </p:txBody>
      </p:sp>
      <p:sp>
        <p:nvSpPr>
          <p:cNvPr id="7" name="Oval 6"/>
          <p:cNvSpPr/>
          <p:nvPr/>
        </p:nvSpPr>
        <p:spPr>
          <a:xfrm>
            <a:off x="1674254" y="3276600"/>
            <a:ext cx="2446985" cy="2312832"/>
          </a:xfrm>
          <a:prstGeom prst="ellipse">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rtl="1"/>
            <a:r>
              <a:rPr lang="fa-IR" b="1" dirty="0">
                <a:cs typeface="B Nazanin" panose="00000400000000000000" pitchFamily="2" charset="-78"/>
              </a:rPr>
              <a:t>شخصیت</a:t>
            </a:r>
          </a:p>
          <a:p>
            <a:pPr marL="342900" indent="-342900" algn="ctr" rtl="1">
              <a:buAutoNum type="arabicPeriod"/>
            </a:pPr>
            <a:r>
              <a:rPr lang="fa-IR" b="1" dirty="0">
                <a:cs typeface="B Nazanin" panose="00000400000000000000" pitchFamily="2" charset="-78"/>
              </a:rPr>
              <a:t>منظر</a:t>
            </a:r>
          </a:p>
          <a:p>
            <a:pPr marL="342900" indent="-342900" algn="ctr" rtl="1">
              <a:buAutoNum type="arabicPeriod"/>
            </a:pPr>
            <a:r>
              <a:rPr lang="fa-IR" b="1" dirty="0">
                <a:cs typeface="B Nazanin" panose="00000400000000000000" pitchFamily="2" charset="-78"/>
              </a:rPr>
              <a:t>سبک فکری/ادراکی</a:t>
            </a:r>
          </a:p>
          <a:p>
            <a:pPr marL="342900" indent="-342900" algn="ctr" rtl="1">
              <a:buAutoNum type="arabicPeriod"/>
            </a:pPr>
            <a:r>
              <a:rPr lang="fa-IR" b="1" dirty="0">
                <a:cs typeface="B Nazanin" panose="00000400000000000000" pitchFamily="2" charset="-78"/>
              </a:rPr>
              <a:t>اعمال</a:t>
            </a:r>
          </a:p>
          <a:p>
            <a:pPr marL="342900" indent="-342900" algn="ctr" rtl="1">
              <a:buAutoNum type="arabicPeriod"/>
            </a:pPr>
            <a:r>
              <a:rPr lang="fa-IR" b="1" dirty="0">
                <a:cs typeface="B Nazanin" panose="00000400000000000000" pitchFamily="2" charset="-78"/>
              </a:rPr>
              <a:t>احساسها</a:t>
            </a:r>
          </a:p>
          <a:p>
            <a:pPr marL="342900" indent="-342900" algn="ctr" rtl="1">
              <a:buAutoNum type="arabicPeriod"/>
            </a:pPr>
            <a:r>
              <a:rPr lang="fa-IR" b="1" dirty="0">
                <a:cs typeface="B Nazanin" panose="00000400000000000000" pitchFamily="2" charset="-78"/>
              </a:rPr>
              <a:t>ارزشها</a:t>
            </a:r>
          </a:p>
        </p:txBody>
      </p:sp>
      <p:cxnSp>
        <p:nvCxnSpPr>
          <p:cNvPr id="9" name="Straight Arrow Connector 8"/>
          <p:cNvCxnSpPr>
            <a:cxnSpLocks/>
            <a:endCxn id="7" idx="6"/>
          </p:cNvCxnSpPr>
          <p:nvPr/>
        </p:nvCxnSpPr>
        <p:spPr>
          <a:xfrm flipH="1">
            <a:off x="4121239" y="3606085"/>
            <a:ext cx="1558344" cy="8269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cxnSpLocks/>
            <a:endCxn id="7" idx="6"/>
          </p:cNvCxnSpPr>
          <p:nvPr/>
        </p:nvCxnSpPr>
        <p:spPr>
          <a:xfrm flipH="1" flipV="1">
            <a:off x="4121239" y="4433016"/>
            <a:ext cx="1558346" cy="7829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1934096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024"/>
            <a:ext cx="8229600" cy="1143000"/>
          </a:xfrm>
        </p:spPr>
        <p:txBody>
          <a:bodyPr>
            <a:normAutofit/>
          </a:bodyPr>
          <a:lstStyle/>
          <a:p>
            <a:pPr marL="685800" indent="-685800" algn="r" rtl="1">
              <a:buFont typeface="Wingdings" panose="05000000000000000000" pitchFamily="2" charset="2"/>
              <a:buChar char="q"/>
            </a:pPr>
            <a:r>
              <a:rPr lang="fa-IR" sz="2800" dirty="0">
                <a:solidFill>
                  <a:schemeClr val="tx1"/>
                </a:solidFill>
                <a:cs typeface="B Titr" panose="00000700000000000000" pitchFamily="2" charset="-78"/>
              </a:rPr>
              <a:t>مدل شکل گیری رفتار آدمی</a:t>
            </a:r>
          </a:p>
        </p:txBody>
      </p:sp>
      <p:sp>
        <p:nvSpPr>
          <p:cNvPr id="3" name="Content Placeholder 2"/>
          <p:cNvSpPr>
            <a:spLocks noGrp="1"/>
          </p:cNvSpPr>
          <p:nvPr>
            <p:ph idx="1"/>
          </p:nvPr>
        </p:nvSpPr>
        <p:spPr>
          <a:xfrm>
            <a:off x="1264128" y="6106961"/>
            <a:ext cx="6591985" cy="454599"/>
          </a:xfrm>
        </p:spPr>
        <p:txBody>
          <a:bodyPr>
            <a:normAutofit/>
          </a:bodyPr>
          <a:lstStyle/>
          <a:p>
            <a:pPr marL="0" indent="0" algn="ctr" rtl="1">
              <a:buNone/>
            </a:pPr>
            <a:r>
              <a:rPr lang="fa-IR" sz="2000" b="1" dirty="0">
                <a:cs typeface="Nazanin" pitchFamily="2" charset="-78"/>
              </a:rPr>
              <a:t>سائقه به معنای محرک ها در علوم رفتار نامیده می شود .</a:t>
            </a:r>
          </a:p>
        </p:txBody>
      </p:sp>
      <p:sp>
        <p:nvSpPr>
          <p:cNvPr id="4" name="Rectangle 3"/>
          <p:cNvSpPr/>
          <p:nvPr/>
        </p:nvSpPr>
        <p:spPr>
          <a:xfrm>
            <a:off x="863959" y="1843503"/>
            <a:ext cx="7643611" cy="4220621"/>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6130344" y="2614406"/>
            <a:ext cx="1725769" cy="1184857"/>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انتظار- توقع</a:t>
            </a:r>
          </a:p>
          <a:p>
            <a:pPr algn="ctr"/>
            <a:r>
              <a:rPr lang="fa-IR" b="1" dirty="0">
                <a:cs typeface="B Nazanin" panose="00000400000000000000" pitchFamily="2" charset="-78"/>
              </a:rPr>
              <a:t>(جمع تجربیات گذشته)</a:t>
            </a:r>
          </a:p>
        </p:txBody>
      </p:sp>
      <p:sp>
        <p:nvSpPr>
          <p:cNvPr id="6" name="Rectangle 5"/>
          <p:cNvSpPr/>
          <p:nvPr/>
        </p:nvSpPr>
        <p:spPr>
          <a:xfrm>
            <a:off x="6102441" y="4582730"/>
            <a:ext cx="1725769" cy="1184857"/>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امکان دسترسی به هدف</a:t>
            </a:r>
          </a:p>
        </p:txBody>
      </p:sp>
      <p:sp>
        <p:nvSpPr>
          <p:cNvPr id="8" name="Rectangle 7"/>
          <p:cNvSpPr/>
          <p:nvPr/>
        </p:nvSpPr>
        <p:spPr>
          <a:xfrm>
            <a:off x="3953813" y="2653044"/>
            <a:ext cx="1493949" cy="1056068"/>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انگیزه ها، نیازها،غریزه ها، سائقه ها</a:t>
            </a:r>
          </a:p>
        </p:txBody>
      </p:sp>
      <p:sp>
        <p:nvSpPr>
          <p:cNvPr id="12" name="Rectangle 11"/>
          <p:cNvSpPr/>
          <p:nvPr/>
        </p:nvSpPr>
        <p:spPr>
          <a:xfrm>
            <a:off x="3938791" y="4556972"/>
            <a:ext cx="1493949" cy="1056068"/>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هدفها یا محرکهای خارجی</a:t>
            </a:r>
          </a:p>
        </p:txBody>
      </p:sp>
      <p:sp>
        <p:nvSpPr>
          <p:cNvPr id="10" name="Rectangle 9"/>
          <p:cNvSpPr/>
          <p:nvPr/>
        </p:nvSpPr>
        <p:spPr>
          <a:xfrm>
            <a:off x="2421223" y="3979572"/>
            <a:ext cx="914400" cy="914400"/>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رفتار</a:t>
            </a:r>
          </a:p>
        </p:txBody>
      </p:sp>
      <p:sp>
        <p:nvSpPr>
          <p:cNvPr id="13" name="Rectangle 12"/>
          <p:cNvSpPr/>
          <p:nvPr/>
        </p:nvSpPr>
        <p:spPr>
          <a:xfrm>
            <a:off x="1066800" y="3977424"/>
            <a:ext cx="914400" cy="914400"/>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نتیجه</a:t>
            </a:r>
          </a:p>
        </p:txBody>
      </p:sp>
      <p:cxnSp>
        <p:nvCxnSpPr>
          <p:cNvPr id="15" name="Straight Arrow Connector 14"/>
          <p:cNvCxnSpPr/>
          <p:nvPr/>
        </p:nvCxnSpPr>
        <p:spPr>
          <a:xfrm>
            <a:off x="6439437" y="3825023"/>
            <a:ext cx="0" cy="7941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flipV="1">
            <a:off x="7225048" y="3799263"/>
            <a:ext cx="12879" cy="7834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6980349" y="2225892"/>
            <a:ext cx="0" cy="3498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H="1" flipV="1">
            <a:off x="1481070" y="2189409"/>
            <a:ext cx="5499279" cy="25757"/>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1493949" y="2200134"/>
            <a:ext cx="12879" cy="1753680"/>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H="1" flipV="1">
            <a:off x="5434888" y="2987902"/>
            <a:ext cx="682580" cy="128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a:off x="5486399" y="3486523"/>
            <a:ext cx="65682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5458493" y="4836657"/>
            <a:ext cx="65682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H="1" flipV="1">
            <a:off x="5419861" y="5329711"/>
            <a:ext cx="682580" cy="128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flipH="1" flipV="1">
            <a:off x="4250028" y="3709112"/>
            <a:ext cx="10731" cy="8199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H="1">
            <a:off x="4943342" y="3732722"/>
            <a:ext cx="12878" cy="8478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flipH="1">
            <a:off x="3706969" y="3168203"/>
            <a:ext cx="285484" cy="12879"/>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flipH="1">
            <a:off x="3706969" y="5149404"/>
            <a:ext cx="231819" cy="0"/>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flipH="1">
            <a:off x="3706969" y="3181082"/>
            <a:ext cx="2148" cy="1968322"/>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Arrow Connector 60"/>
          <p:cNvCxnSpPr>
            <a:stCxn id="10" idx="1"/>
          </p:cNvCxnSpPr>
          <p:nvPr/>
        </p:nvCxnSpPr>
        <p:spPr>
          <a:xfrm flipH="1">
            <a:off x="2009104" y="4436772"/>
            <a:ext cx="412119" cy="27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2" name="Straight Arrow Connector 61"/>
          <p:cNvCxnSpPr>
            <a:endCxn id="10" idx="3"/>
          </p:cNvCxnSpPr>
          <p:nvPr/>
        </p:nvCxnSpPr>
        <p:spPr>
          <a:xfrm flipH="1" flipV="1">
            <a:off x="3335623" y="4436772"/>
            <a:ext cx="397105" cy="6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0013167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0777"/>
            <a:ext cx="8229600" cy="4389120"/>
          </a:xfrm>
        </p:spPr>
        <p:txBody>
          <a:bodyPr/>
          <a:lstStyle/>
          <a:p>
            <a:pPr algn="r" rtl="1">
              <a:buFont typeface="Wingdings" panose="05000000000000000000" pitchFamily="2" charset="2"/>
              <a:buChar char="q"/>
            </a:pPr>
            <a:r>
              <a:rPr lang="fa-IR" dirty="0">
                <a:cs typeface="B Titr" panose="00000700000000000000" pitchFamily="2" charset="-78"/>
              </a:rPr>
              <a:t>ابعاد پنج گانه شخصیت</a:t>
            </a:r>
          </a:p>
          <a:p>
            <a:pPr algn="r" rtl="1"/>
            <a:endParaRPr lang="fa-IR" dirty="0"/>
          </a:p>
        </p:txBody>
      </p:sp>
      <p:pic>
        <p:nvPicPr>
          <p:cNvPr id="5" name="Picture 4"/>
          <p:cNvPicPr>
            <a:picLocks noChangeAspect="1"/>
          </p:cNvPicPr>
          <p:nvPr/>
        </p:nvPicPr>
        <p:blipFill>
          <a:blip r:embed="rId2" cstate="print"/>
          <a:stretch>
            <a:fillRect/>
          </a:stretch>
        </p:blipFill>
        <p:spPr>
          <a:xfrm>
            <a:off x="457200" y="1429555"/>
            <a:ext cx="8229599" cy="5428445"/>
          </a:xfrm>
          <a:prstGeom prst="rect">
            <a:avLst/>
          </a:prstGeom>
        </p:spPr>
      </p:pic>
    </p:spTree>
    <p:extLst>
      <p:ext uri="{BB962C8B-B14F-4D97-AF65-F5344CB8AC3E}">
        <p14:creationId xmlns:p14="http://schemas.microsoft.com/office/powerpoint/2010/main" val="2443802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87680"/>
            <a:ext cx="7620000" cy="1381760"/>
          </a:xfrm>
        </p:spPr>
        <p:txBody>
          <a:bodyPr>
            <a:noAutofit/>
          </a:bodyPr>
          <a:lstStyle/>
          <a:p>
            <a:pPr algn="r" rtl="1">
              <a:buFont typeface="Wingdings" pitchFamily="2" charset="2"/>
              <a:buChar char="q"/>
            </a:pPr>
            <a:r>
              <a:rPr lang="fa-IR" sz="2000" b="1" dirty="0">
                <a:cs typeface="B Nazanin" pitchFamily="2" charset="-78"/>
              </a:rPr>
              <a:t>روش تشخیص در مطالعه رفتار</a:t>
            </a:r>
            <a:br>
              <a:rPr lang="fa-IR" sz="2000" b="1" dirty="0">
                <a:cs typeface="B Nazanin" pitchFamily="2" charset="-78"/>
              </a:rPr>
            </a:br>
            <a:r>
              <a:rPr lang="fa-IR" sz="2000" dirty="0">
                <a:solidFill>
                  <a:schemeClr val="tx1"/>
                </a:solidFill>
                <a:cs typeface="B Nazanin" pitchFamily="2" charset="-78"/>
              </a:rPr>
              <a:t>به کارگیری دانش و مهارت شناسایی یک وضعیت واقعی را </a:t>
            </a:r>
            <a:r>
              <a:rPr lang="fa-IR" sz="2000" u="sng" dirty="0">
                <a:solidFill>
                  <a:schemeClr val="tx1"/>
                </a:solidFill>
                <a:cs typeface="B Nazanin" pitchFamily="2" charset="-78"/>
              </a:rPr>
              <a:t>تشخیص</a:t>
            </a:r>
            <a:r>
              <a:rPr lang="fa-IR" sz="2000" dirty="0">
                <a:solidFill>
                  <a:schemeClr val="tx1"/>
                </a:solidFill>
                <a:cs typeface="B Nazanin" pitchFamily="2" charset="-78"/>
              </a:rPr>
              <a:t> می نامند . </a:t>
            </a:r>
            <a:br>
              <a:rPr lang="fa-IR" sz="2000" dirty="0">
                <a:solidFill>
                  <a:schemeClr val="tx1"/>
                </a:solidFill>
                <a:cs typeface="B Nazanin" pitchFamily="2" charset="-78"/>
              </a:rPr>
            </a:br>
            <a:r>
              <a:rPr lang="fa-IR" sz="2000" dirty="0">
                <a:solidFill>
                  <a:schemeClr val="tx1"/>
                </a:solidFill>
                <a:cs typeface="B Nazanin" pitchFamily="2" charset="-78"/>
              </a:rPr>
              <a:t>تجویز شامل شناسایی ، بازنگری و ارزیابی راه حل های مطلوب مبتنی بر تشخیص های قبلی را موقعیت های خاص می باشد .</a:t>
            </a:r>
            <a:endParaRPr lang="en-US" sz="2000" dirty="0">
              <a:solidFill>
                <a:schemeClr val="tx1"/>
              </a:solidFill>
              <a:cs typeface="B Nazanin" pitchFamily="2" charset="-78"/>
            </a:endParaRPr>
          </a:p>
        </p:txBody>
      </p:sp>
      <p:graphicFrame>
        <p:nvGraphicFramePr>
          <p:cNvPr id="4" name="Content Placeholder 3"/>
          <p:cNvGraphicFramePr>
            <a:graphicFrameLocks noGrp="1"/>
          </p:cNvGraphicFramePr>
          <p:nvPr>
            <p:ph idx="1"/>
          </p:nvPr>
        </p:nvGraphicFramePr>
        <p:xfrm>
          <a:off x="1676400" y="1981200"/>
          <a:ext cx="6629400" cy="4419599"/>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20000"/>
                    </a:ext>
                  </a:extLst>
                </a:gridCol>
              </a:tblGrid>
              <a:tr h="4419599">
                <a:tc>
                  <a:txBody>
                    <a:bodyPr/>
                    <a:lstStyle/>
                    <a:p>
                      <a:endParaRPr lang="en-US" dirty="0"/>
                    </a:p>
                  </a:txBody>
                  <a:tcPr>
                    <a:solidFill>
                      <a:srgbClr val="C8F0D5"/>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5257800" y="3886200"/>
          <a:ext cx="2133600" cy="914400"/>
        </p:xfrm>
        <a:graphic>
          <a:graphicData uri="http://schemas.openxmlformats.org/drawingml/2006/table">
            <a:tbl>
              <a:tblPr firstRow="1" bandRow="1">
                <a:tableStyleId>{8A107856-5554-42FB-B03E-39F5DBC370BA}</a:tableStyleId>
              </a:tblPr>
              <a:tblGrid>
                <a:gridCol w="2133600">
                  <a:extLst>
                    <a:ext uri="{9D8B030D-6E8A-4147-A177-3AD203B41FA5}">
                      <a16:colId xmlns:a16="http://schemas.microsoft.com/office/drawing/2014/main" val="20000"/>
                    </a:ext>
                  </a:extLst>
                </a:gridCol>
              </a:tblGrid>
              <a:tr h="370840">
                <a:tc>
                  <a:txBody>
                    <a:bodyPr/>
                    <a:lstStyle/>
                    <a:p>
                      <a:pPr algn="r" rtl="1"/>
                      <a:r>
                        <a:rPr lang="fa-IR" b="1" dirty="0">
                          <a:cs typeface="B Nazanin" pitchFamily="2" charset="-78"/>
                        </a:rPr>
                        <a:t>جمع آوری اطلاعات از طریق مشاهده، پرسشنامه و</a:t>
                      </a:r>
                      <a:r>
                        <a:rPr lang="fa-IR" b="1" baseline="0" dirty="0">
                          <a:cs typeface="B Nazanin" pitchFamily="2" charset="-78"/>
                        </a:rPr>
                        <a:t> مصاحبه</a:t>
                      </a:r>
                      <a:endParaRPr lang="en-US" b="1" dirty="0">
                        <a:cs typeface="B Nazanin" pitchFamily="2" charset="-78"/>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5257800" y="2971800"/>
          <a:ext cx="2133600" cy="914400"/>
        </p:xfrm>
        <a:graphic>
          <a:graphicData uri="http://schemas.openxmlformats.org/drawingml/2006/table">
            <a:tbl>
              <a:tblPr firstRow="1" bandRow="1">
                <a:tableStyleId>{D7AC3CCA-C797-4891-BE02-D94E43425B78}</a:tableStyleId>
              </a:tblPr>
              <a:tblGrid>
                <a:gridCol w="2133600">
                  <a:extLst>
                    <a:ext uri="{9D8B030D-6E8A-4147-A177-3AD203B41FA5}">
                      <a16:colId xmlns:a16="http://schemas.microsoft.com/office/drawing/2014/main" val="20000"/>
                    </a:ext>
                  </a:extLst>
                </a:gridCol>
              </a:tblGrid>
              <a:tr h="797560">
                <a:tc>
                  <a:txBody>
                    <a:bodyPr/>
                    <a:lstStyle/>
                    <a:p>
                      <a:pPr algn="r" rtl="1"/>
                      <a:r>
                        <a:rPr lang="fa-IR" b="1" dirty="0">
                          <a:cs typeface="B Nazanin" pitchFamily="2" charset="-78"/>
                        </a:rPr>
                        <a:t>تعیین</a:t>
                      </a:r>
                      <a:r>
                        <a:rPr lang="fa-IR" b="1" baseline="0" dirty="0">
                          <a:cs typeface="B Nazanin" pitchFamily="2" charset="-78"/>
                        </a:rPr>
                        <a:t> عوامل کلیدی با بکارگیری مفاهیم و نظریه ها</a:t>
                      </a:r>
                      <a:endParaRPr lang="en-US" b="1" dirty="0">
                        <a:cs typeface="B Nazanin" pitchFamily="2" charset="-78"/>
                      </a:endParaRPr>
                    </a:p>
                  </a:txBody>
                  <a:tcP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5257800" y="2057400"/>
          <a:ext cx="2133600" cy="914400"/>
        </p:xfrm>
        <a:graphic>
          <a:graphicData uri="http://schemas.openxmlformats.org/drawingml/2006/table">
            <a:tbl>
              <a:tblPr firstRow="1" bandRow="1">
                <a:tableStyleId>{D7AC3CCA-C797-4891-BE02-D94E43425B78}</a:tableStyleId>
              </a:tblPr>
              <a:tblGrid>
                <a:gridCol w="2133600">
                  <a:extLst>
                    <a:ext uri="{9D8B030D-6E8A-4147-A177-3AD203B41FA5}">
                      <a16:colId xmlns:a16="http://schemas.microsoft.com/office/drawing/2014/main" val="20000"/>
                    </a:ext>
                  </a:extLst>
                </a:gridCol>
              </a:tblGrid>
              <a:tr h="629920">
                <a:tc>
                  <a:txBody>
                    <a:bodyPr/>
                    <a:lstStyle/>
                    <a:p>
                      <a:pPr algn="ctr" rtl="1"/>
                      <a:r>
                        <a:rPr lang="fa-IR" b="1" dirty="0">
                          <a:cs typeface="B Nazanin" pitchFamily="2" charset="-78"/>
                        </a:rPr>
                        <a:t>تعیین راه حل های مسائل یا طرق تغییر وضعیت</a:t>
                      </a:r>
                      <a:endParaRPr lang="en-US" b="1" dirty="0">
                        <a:cs typeface="B Nazanin" pitchFamily="2" charset="-78"/>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5257800" y="4800600"/>
          <a:ext cx="2133600" cy="873760"/>
        </p:xfrm>
        <a:graphic>
          <a:graphicData uri="http://schemas.openxmlformats.org/drawingml/2006/table">
            <a:tbl>
              <a:tblPr firstRow="1" bandRow="1">
                <a:tableStyleId>{D7AC3CCA-C797-4891-BE02-D94E43425B78}</a:tableStyleId>
              </a:tblPr>
              <a:tblGrid>
                <a:gridCol w="2133600">
                  <a:extLst>
                    <a:ext uri="{9D8B030D-6E8A-4147-A177-3AD203B41FA5}">
                      <a16:colId xmlns:a16="http://schemas.microsoft.com/office/drawing/2014/main" val="20000"/>
                    </a:ext>
                  </a:extLst>
                </a:gridCol>
              </a:tblGrid>
              <a:tr h="873760">
                <a:tc>
                  <a:txBody>
                    <a:bodyPr/>
                    <a:lstStyle/>
                    <a:p>
                      <a:pPr algn="r" rtl="1"/>
                      <a:r>
                        <a:rPr lang="fa-IR" b="1" dirty="0">
                          <a:cs typeface="B Nazanin" pitchFamily="2" charset="-78"/>
                        </a:rPr>
                        <a:t>اجرای راه حل و ارزیابی آن</a:t>
                      </a:r>
                      <a:endParaRPr lang="en-US" b="1" dirty="0">
                        <a:cs typeface="B Nazanin" pitchFamily="2" charset="-78"/>
                      </a:endParaRPr>
                    </a:p>
                  </a:txBody>
                  <a:tcP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3352800" y="3210560"/>
          <a:ext cx="1143000" cy="447040"/>
        </p:xfrm>
        <a:graphic>
          <a:graphicData uri="http://schemas.openxmlformats.org/drawingml/2006/table">
            <a:tbl>
              <a:tblPr firstRow="1" bandRow="1">
                <a:tableStyleId>{D7AC3CCA-C797-4891-BE02-D94E43425B78}</a:tableStyleId>
              </a:tblPr>
              <a:tblGrid>
                <a:gridCol w="1143000">
                  <a:extLst>
                    <a:ext uri="{9D8B030D-6E8A-4147-A177-3AD203B41FA5}">
                      <a16:colId xmlns:a16="http://schemas.microsoft.com/office/drawing/2014/main" val="20000"/>
                    </a:ext>
                  </a:extLst>
                </a:gridCol>
              </a:tblGrid>
              <a:tr h="447040">
                <a:tc>
                  <a:txBody>
                    <a:bodyPr/>
                    <a:lstStyle/>
                    <a:p>
                      <a:pPr algn="ctr" rtl="1"/>
                      <a:r>
                        <a:rPr lang="fa-IR" dirty="0">
                          <a:cs typeface="B Nazanin" pitchFamily="2" charset="-78"/>
                        </a:rPr>
                        <a:t>تشخیص</a:t>
                      </a:r>
                      <a:endParaRPr lang="en-US" dirty="0">
                        <a:cs typeface="B Nazanin" pitchFamily="2" charset="-78"/>
                      </a:endParaRPr>
                    </a:p>
                  </a:txBody>
                  <a:tcP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3352800" y="2362200"/>
          <a:ext cx="1143000" cy="441960"/>
        </p:xfrm>
        <a:graphic>
          <a:graphicData uri="http://schemas.openxmlformats.org/drawingml/2006/table">
            <a:tbl>
              <a:tblPr firstRow="1" bandRow="1">
                <a:tableStyleId>{D7AC3CCA-C797-4891-BE02-D94E43425B78}</a:tableStyleId>
              </a:tblPr>
              <a:tblGrid>
                <a:gridCol w="1143000">
                  <a:extLst>
                    <a:ext uri="{9D8B030D-6E8A-4147-A177-3AD203B41FA5}">
                      <a16:colId xmlns:a16="http://schemas.microsoft.com/office/drawing/2014/main" val="20000"/>
                    </a:ext>
                  </a:extLst>
                </a:gridCol>
              </a:tblGrid>
              <a:tr h="441960">
                <a:tc>
                  <a:txBody>
                    <a:bodyPr/>
                    <a:lstStyle/>
                    <a:p>
                      <a:pPr algn="ctr" rtl="1"/>
                      <a:r>
                        <a:rPr lang="fa-IR" dirty="0">
                          <a:cs typeface="B Nazanin" pitchFamily="2" charset="-78"/>
                        </a:rPr>
                        <a:t>تشریح</a:t>
                      </a:r>
                      <a:endParaRPr lang="en-US" dirty="0">
                        <a:cs typeface="B Nazanin" pitchFamily="2" charset="-78"/>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3352800" y="4038600"/>
          <a:ext cx="1143000" cy="447040"/>
        </p:xfrm>
        <a:graphic>
          <a:graphicData uri="http://schemas.openxmlformats.org/drawingml/2006/table">
            <a:tbl>
              <a:tblPr firstRow="1" bandRow="1">
                <a:tableStyleId>{D7AC3CCA-C797-4891-BE02-D94E43425B78}</a:tableStyleId>
              </a:tblPr>
              <a:tblGrid>
                <a:gridCol w="1143000">
                  <a:extLst>
                    <a:ext uri="{9D8B030D-6E8A-4147-A177-3AD203B41FA5}">
                      <a16:colId xmlns:a16="http://schemas.microsoft.com/office/drawing/2014/main" val="20000"/>
                    </a:ext>
                  </a:extLst>
                </a:gridCol>
              </a:tblGrid>
              <a:tr h="447040">
                <a:tc>
                  <a:txBody>
                    <a:bodyPr/>
                    <a:lstStyle/>
                    <a:p>
                      <a:pPr algn="ctr" rtl="1"/>
                      <a:r>
                        <a:rPr lang="fa-IR" dirty="0">
                          <a:cs typeface="B Nazanin" pitchFamily="2" charset="-78"/>
                        </a:rPr>
                        <a:t>تجویز</a:t>
                      </a:r>
                      <a:endParaRPr lang="en-US" dirty="0">
                        <a:cs typeface="B Nazanin" pitchFamily="2" charset="-78"/>
                      </a:endParaRPr>
                    </a:p>
                  </a:txBody>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3352800" y="5039360"/>
          <a:ext cx="1143000" cy="447040"/>
        </p:xfrm>
        <a:graphic>
          <a:graphicData uri="http://schemas.openxmlformats.org/drawingml/2006/table">
            <a:tbl>
              <a:tblPr firstRow="1" bandRow="1">
                <a:tableStyleId>{D7AC3CCA-C797-4891-BE02-D94E43425B78}</a:tableStyleId>
              </a:tblPr>
              <a:tblGrid>
                <a:gridCol w="1143000">
                  <a:extLst>
                    <a:ext uri="{9D8B030D-6E8A-4147-A177-3AD203B41FA5}">
                      <a16:colId xmlns:a16="http://schemas.microsoft.com/office/drawing/2014/main" val="20000"/>
                    </a:ext>
                  </a:extLst>
                </a:gridCol>
              </a:tblGrid>
              <a:tr h="447040">
                <a:tc>
                  <a:txBody>
                    <a:bodyPr/>
                    <a:lstStyle/>
                    <a:p>
                      <a:pPr algn="ctr" rtl="1"/>
                      <a:r>
                        <a:rPr lang="fa-IR" b="1" dirty="0">
                          <a:cs typeface="B Nazanin" pitchFamily="2" charset="-78"/>
                        </a:rPr>
                        <a:t>اقدام</a:t>
                      </a:r>
                      <a:endParaRPr lang="en-US" b="1" dirty="0">
                        <a:cs typeface="B Nazanin" pitchFamily="2" charset="-78"/>
                      </a:endParaRPr>
                    </a:p>
                  </a:txBody>
                  <a:tcPr>
                    <a:solidFill>
                      <a:schemeClr val="accent2">
                        <a:lumMod val="20000"/>
                        <a:lumOff val="80000"/>
                      </a:schemeClr>
                    </a:solidFill>
                  </a:tcPr>
                </a:tc>
                <a:extLst>
                  <a:ext uri="{0D108BD9-81ED-4DB2-BD59-A6C34878D82A}">
                    <a16:rowId xmlns:a16="http://schemas.microsoft.com/office/drawing/2014/main" val="10000"/>
                  </a:ext>
                </a:extLst>
              </a:tr>
            </a:tbl>
          </a:graphicData>
        </a:graphic>
      </p:graphicFrame>
      <p:cxnSp>
        <p:nvCxnSpPr>
          <p:cNvPr id="15" name="Straight Arrow Connector 14"/>
          <p:cNvCxnSpPr>
            <a:cxnSpLocks/>
          </p:cNvCxnSpPr>
          <p:nvPr/>
        </p:nvCxnSpPr>
        <p:spPr>
          <a:xfrm flipH="1">
            <a:off x="4495800" y="2514600"/>
            <a:ext cx="762000" cy="76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cxnSpLocks/>
            <a:stCxn id="11" idx="3"/>
            <a:endCxn id="7" idx="1"/>
          </p:cNvCxnSpPr>
          <p:nvPr/>
        </p:nvCxnSpPr>
        <p:spPr>
          <a:xfrm>
            <a:off x="4495800" y="2583180"/>
            <a:ext cx="762000" cy="8458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cxnSpLocks/>
            <a:stCxn id="7" idx="1"/>
          </p:cNvCxnSpPr>
          <p:nvPr/>
        </p:nvCxnSpPr>
        <p:spPr>
          <a:xfrm flipH="1">
            <a:off x="4495800" y="3429000"/>
            <a:ext cx="762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cxnSpLocks/>
            <a:stCxn id="10" idx="3"/>
          </p:cNvCxnSpPr>
          <p:nvPr/>
        </p:nvCxnSpPr>
        <p:spPr>
          <a:xfrm>
            <a:off x="4495800" y="3434080"/>
            <a:ext cx="762000" cy="8278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cxnSpLocks/>
            <a:stCxn id="12" idx="3"/>
            <a:endCxn id="9" idx="1"/>
          </p:cNvCxnSpPr>
          <p:nvPr/>
        </p:nvCxnSpPr>
        <p:spPr>
          <a:xfrm>
            <a:off x="4495800" y="4262120"/>
            <a:ext cx="762000" cy="9753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F2DAC514-0460-4CEB-93D0-6955597E7445}"/>
              </a:ext>
            </a:extLst>
          </p:cNvPr>
          <p:cNvCxnSpPr>
            <a:cxnSpLocks/>
          </p:cNvCxnSpPr>
          <p:nvPr/>
        </p:nvCxnSpPr>
        <p:spPr>
          <a:xfrm flipH="1">
            <a:off x="4495800" y="5237480"/>
            <a:ext cx="762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61231B36-D522-450D-A635-3FBA13C4E32D}"/>
              </a:ext>
            </a:extLst>
          </p:cNvPr>
          <p:cNvCxnSpPr>
            <a:cxnSpLocks/>
          </p:cNvCxnSpPr>
          <p:nvPr/>
        </p:nvCxnSpPr>
        <p:spPr>
          <a:xfrm flipH="1">
            <a:off x="4495800" y="4261955"/>
            <a:ext cx="762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lnSpc>
                <a:spcPct val="150000"/>
              </a:lnSpc>
              <a:buFont typeface="Wingdings" panose="05000000000000000000" pitchFamily="2" charset="2"/>
              <a:buChar char="q"/>
            </a:pPr>
            <a:r>
              <a:rPr lang="fa-IR" sz="2800" dirty="0">
                <a:cs typeface="B Titr" panose="00000700000000000000" pitchFamily="2" charset="-78"/>
              </a:rPr>
              <a:t>نگرش یا طرزتلقی</a:t>
            </a:r>
          </a:p>
          <a:p>
            <a:pPr algn="justLow" rtl="1">
              <a:lnSpc>
                <a:spcPct val="150000"/>
              </a:lnSpc>
              <a:buFont typeface="Wingdings" panose="05000000000000000000" pitchFamily="2" charset="2"/>
              <a:buChar char="v"/>
            </a:pPr>
            <a:r>
              <a:rPr lang="fa-IR" dirty="0">
                <a:cs typeface="B Nazanin" panose="00000400000000000000" pitchFamily="2" charset="-78"/>
              </a:rPr>
              <a:t>نگرش عبارت از آمادگی برای واکنش ویژه نسبت به یک فرد، شیء، فکر یا وضعیت است. نگرشها خاصتر ازارزشها هستند و نسبتاً کمتر در طی زمان پایدار می مانند. هر چند برخی از نگرشها در طی زمان پایدار می مانند ولی بیشتر آنها در صورت انباشت اطلاعات و تجربه در معرض تغییر خواهند بود.</a:t>
            </a:r>
          </a:p>
        </p:txBody>
      </p:sp>
    </p:spTree>
    <p:extLst>
      <p:ext uri="{BB962C8B-B14F-4D97-AF65-F5344CB8AC3E}">
        <p14:creationId xmlns:p14="http://schemas.microsoft.com/office/powerpoint/2010/main" val="2809160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924800" cy="5867400"/>
          </a:xfrm>
        </p:spPr>
        <p:txBody>
          <a:bodyPr>
            <a:noAutofit/>
          </a:bodyPr>
          <a:lstStyle/>
          <a:p>
            <a:pPr algn="justLow" rtl="1">
              <a:lnSpc>
                <a:spcPct val="170000"/>
              </a:lnSpc>
              <a:buFont typeface="Wingdings" panose="05000000000000000000" pitchFamily="2" charset="2"/>
              <a:buChar char="q"/>
            </a:pPr>
            <a:r>
              <a:rPr lang="fa-IR" dirty="0">
                <a:cs typeface="B Titr" panose="00000700000000000000" pitchFamily="2" charset="-78"/>
              </a:rPr>
              <a:t>ابعاد نگرشها</a:t>
            </a:r>
          </a:p>
          <a:p>
            <a:pPr algn="justLow" rtl="1">
              <a:lnSpc>
                <a:spcPct val="170000"/>
              </a:lnSpc>
              <a:buFont typeface="Wingdings" panose="05000000000000000000" pitchFamily="2" charset="2"/>
              <a:buChar char="v"/>
            </a:pPr>
            <a:r>
              <a:rPr lang="fa-IR" dirty="0">
                <a:cs typeface="B Nazanin" panose="00000400000000000000" pitchFamily="2" charset="-78"/>
              </a:rPr>
              <a:t>نگرشها دارای سه بعد شناختی، عاطفی و رفتاری هستند:</a:t>
            </a:r>
          </a:p>
          <a:p>
            <a:pPr algn="justLow" rtl="1">
              <a:lnSpc>
                <a:spcPct val="170000"/>
              </a:lnSpc>
              <a:buFont typeface="Wingdings" panose="05000000000000000000" pitchFamily="2" charset="2"/>
              <a:buChar char="§"/>
            </a:pPr>
            <a:r>
              <a:rPr lang="fa-IR" b="1" dirty="0">
                <a:cs typeface="B Nazanin" panose="00000400000000000000" pitchFamily="2" charset="-78"/>
              </a:rPr>
              <a:t>1. بخش شناختی </a:t>
            </a:r>
            <a:r>
              <a:rPr lang="fa-IR" dirty="0">
                <a:cs typeface="B Nazanin" panose="00000400000000000000" pitchFamily="2" charset="-78"/>
              </a:rPr>
              <a:t>آن عبارت از باورها و ارزشها و اطلاعات درباره هدف شناخته شده به وسیله فرد است.</a:t>
            </a:r>
          </a:p>
          <a:p>
            <a:pPr algn="justLow" rtl="1">
              <a:lnSpc>
                <a:spcPct val="170000"/>
              </a:lnSpc>
              <a:buFont typeface="Wingdings" panose="05000000000000000000" pitchFamily="2" charset="2"/>
              <a:buChar char="§"/>
            </a:pPr>
            <a:r>
              <a:rPr lang="fa-IR" b="1" dirty="0">
                <a:cs typeface="B Nazanin" panose="00000400000000000000" pitchFamily="2" charset="-78"/>
              </a:rPr>
              <a:t>2. بخش عاطفی </a:t>
            </a:r>
            <a:r>
              <a:rPr lang="fa-IR" dirty="0">
                <a:cs typeface="B Nazanin" panose="00000400000000000000" pitchFamily="2" charset="-78"/>
              </a:rPr>
              <a:t>آن شامل احساسها و عواطف درباره هدف، فرد، فکر، رخداد یا شیء است.</a:t>
            </a:r>
          </a:p>
          <a:p>
            <a:pPr algn="justLow" rtl="1">
              <a:lnSpc>
                <a:spcPct val="170000"/>
              </a:lnSpc>
              <a:buFont typeface="Wingdings" panose="05000000000000000000" pitchFamily="2" charset="2"/>
              <a:buChar char="§"/>
            </a:pPr>
            <a:r>
              <a:rPr lang="fa-IR" b="1" dirty="0">
                <a:cs typeface="B Nazanin" panose="00000400000000000000" pitchFamily="2" charset="-78"/>
              </a:rPr>
              <a:t>3. بخش رفتاری </a:t>
            </a:r>
            <a:r>
              <a:rPr lang="fa-IR" dirty="0">
                <a:cs typeface="B Nazanin" panose="00000400000000000000" pitchFamily="2" charset="-78"/>
              </a:rPr>
              <a:t>آن از نگرش سرچشمه می گیرد و به نیت رفتار به صورت معین برمی گردد.</a:t>
            </a:r>
          </a:p>
          <a:p>
            <a:pPr algn="justLow" rtl="1">
              <a:lnSpc>
                <a:spcPct val="170000"/>
              </a:lnSpc>
              <a:buFont typeface="Wingdings" panose="05000000000000000000" pitchFamily="2" charset="2"/>
              <a:buChar char="§"/>
            </a:pPr>
            <a:r>
              <a:rPr lang="fa-IR" dirty="0">
                <a:cs typeface="B Nazanin" panose="00000400000000000000" pitchFamily="2" charset="-78"/>
              </a:rPr>
              <a:t>در مجموع پیش بینی رفتار از روی نگرش ها را می توان بار رعایت سه اصل زیر بهبود بخشید:</a:t>
            </a:r>
          </a:p>
          <a:p>
            <a:pPr algn="justLow" rtl="1">
              <a:lnSpc>
                <a:spcPct val="170000"/>
              </a:lnSpc>
              <a:buFont typeface="Wingdings" panose="05000000000000000000" pitchFamily="2" charset="2"/>
              <a:buChar char="§"/>
            </a:pPr>
            <a:r>
              <a:rPr lang="fa-IR" dirty="0">
                <a:cs typeface="B Nazanin" panose="00000400000000000000" pitchFamily="2" charset="-78"/>
              </a:rPr>
              <a:t>1 – نگرش های عام ، رفتار های عام را بهتر پیش بینی می کنند </a:t>
            </a:r>
          </a:p>
          <a:p>
            <a:pPr algn="justLow" rtl="1">
              <a:lnSpc>
                <a:spcPct val="170000"/>
              </a:lnSpc>
              <a:buFont typeface="Wingdings" panose="05000000000000000000" pitchFamily="2" charset="2"/>
              <a:buChar char="§"/>
            </a:pPr>
            <a:r>
              <a:rPr lang="fa-IR" dirty="0">
                <a:cs typeface="B Nazanin" panose="00000400000000000000" pitchFamily="2" charset="-78"/>
              </a:rPr>
              <a:t>2 – نگرش های خاص ، رفتار های خاص را بهتر پیش بینی می کنند </a:t>
            </a:r>
          </a:p>
          <a:p>
            <a:pPr algn="justLow" rtl="1">
              <a:lnSpc>
                <a:spcPct val="170000"/>
              </a:lnSpc>
              <a:buFont typeface="Wingdings" panose="05000000000000000000" pitchFamily="2" charset="2"/>
              <a:buChar char="§"/>
            </a:pPr>
            <a:r>
              <a:rPr lang="fa-IR" dirty="0">
                <a:cs typeface="B Nazanin" panose="00000400000000000000" pitchFamily="2" charset="-78"/>
              </a:rPr>
              <a:t>3 – هرچه فاصله میان نگرش سنجش و رفتار کمتر باشد ، سازگاری میان نگرش و رفتار بیشتر خواهد بود .</a:t>
            </a:r>
          </a:p>
        </p:txBody>
      </p:sp>
    </p:spTree>
    <p:extLst>
      <p:ext uri="{BB962C8B-B14F-4D97-AF65-F5344CB8AC3E}">
        <p14:creationId xmlns:p14="http://schemas.microsoft.com/office/powerpoint/2010/main" val="33902826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lgn="r" rtl="1">
              <a:lnSpc>
                <a:spcPct val="200000"/>
              </a:lnSpc>
              <a:buFont typeface="Wingdings" panose="05000000000000000000" pitchFamily="2" charset="2"/>
              <a:buChar char="q"/>
            </a:pPr>
            <a:r>
              <a:rPr lang="fa-IR" dirty="0">
                <a:cs typeface="B Titr" panose="00000700000000000000" pitchFamily="2" charset="-78"/>
              </a:rPr>
              <a:t>نگرشها و ارزشها</a:t>
            </a:r>
          </a:p>
          <a:p>
            <a:pPr algn="justLow" rtl="1">
              <a:lnSpc>
                <a:spcPct val="200000"/>
              </a:lnSpc>
              <a:buFont typeface="Wingdings" panose="05000000000000000000" pitchFamily="2" charset="2"/>
              <a:buChar char="v"/>
            </a:pPr>
            <a:r>
              <a:rPr lang="fa-IR" dirty="0">
                <a:cs typeface="B Nazanin" panose="00000400000000000000" pitchFamily="2" charset="-78"/>
              </a:rPr>
              <a:t>نگرش را پاسخ از پیش کسب شده کاملاً موافق یا مخالف نسبت به یک چیز تعریف کرده اند. نگرشها در سطح متفاوتی نسبت به ارزشها بر رفتار اثر می گذارند. در حالی که ارزشها بیانگر باورهای کلی است و رفتار آدمی را در همه شرایط تحت تأثیر ققرار می دهند. نگرشها تنها به رفتار در جهت هدف، یا شخص یا وضعیت خاص مربوط است. ارزشها و نگرشها در بسیاری از اوقات با یکدیگر هماهنگ هستند. نگرشها از طریق تبدیل به نیات رفتاری بر رفتار اثر می گذارند.</a:t>
            </a:r>
          </a:p>
        </p:txBody>
      </p:sp>
    </p:spTree>
    <p:extLst>
      <p:ext uri="{BB962C8B-B14F-4D97-AF65-F5344CB8AC3E}">
        <p14:creationId xmlns:p14="http://schemas.microsoft.com/office/powerpoint/2010/main" val="217087887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50"/>
            <a:ext cx="8229600" cy="1143000"/>
          </a:xfrm>
        </p:spPr>
        <p:txBody>
          <a:bodyPr>
            <a:normAutofit/>
          </a:bodyPr>
          <a:lstStyle/>
          <a:p>
            <a:pPr marL="685800" indent="-685800" algn="r" rtl="1">
              <a:buFont typeface="Wingdings" panose="05000000000000000000" pitchFamily="2" charset="2"/>
              <a:buChar char="q"/>
            </a:pPr>
            <a:r>
              <a:rPr lang="fa-IR" sz="2800" dirty="0">
                <a:solidFill>
                  <a:schemeClr val="tx1"/>
                </a:solidFill>
                <a:cs typeface="B Titr" panose="00000700000000000000" pitchFamily="2" charset="-78"/>
              </a:rPr>
              <a:t>مدل نیت رفتاری</a:t>
            </a:r>
          </a:p>
        </p:txBody>
      </p:sp>
      <p:pic>
        <p:nvPicPr>
          <p:cNvPr id="4" name="Content Placeholder 3"/>
          <p:cNvPicPr>
            <a:picLocks noGrp="1" noChangeAspect="1"/>
          </p:cNvPicPr>
          <p:nvPr>
            <p:ph idx="1"/>
          </p:nvPr>
        </p:nvPicPr>
        <p:blipFill>
          <a:blip r:embed="rId2" cstate="print"/>
          <a:stretch>
            <a:fillRect/>
          </a:stretch>
        </p:blipFill>
        <p:spPr>
          <a:xfrm>
            <a:off x="309093" y="1370566"/>
            <a:ext cx="8487177" cy="5171902"/>
          </a:xfrm>
          <a:prstGeom prst="rect">
            <a:avLst/>
          </a:prstGeom>
        </p:spPr>
      </p:pic>
    </p:spTree>
    <p:extLst>
      <p:ext uri="{BB962C8B-B14F-4D97-AF65-F5344CB8AC3E}">
        <p14:creationId xmlns:p14="http://schemas.microsoft.com/office/powerpoint/2010/main" val="3968102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13645"/>
                <a:ext cx="8229600" cy="5010955"/>
              </a:xfrm>
            </p:spPr>
            <p:txBody>
              <a:bodyPr>
                <a:normAutofit/>
              </a:bodyPr>
              <a:lstStyle/>
              <a:p>
                <a:pPr algn="r" rtl="1">
                  <a:lnSpc>
                    <a:spcPct val="150000"/>
                  </a:lnSpc>
                  <a:buFont typeface="Wingdings" panose="05000000000000000000" pitchFamily="2" charset="2"/>
                  <a:buChar char="q"/>
                </a:pPr>
                <a:r>
                  <a:rPr lang="fa-IR" sz="2800" dirty="0">
                    <a:cs typeface="B Titr" panose="00000700000000000000" pitchFamily="2" charset="-78"/>
                  </a:rPr>
                  <a:t>تأثیر باورها بر نگرشتها</a:t>
                </a:r>
              </a:p>
              <a:p>
                <a:pPr algn="justLow" rtl="1">
                  <a:lnSpc>
                    <a:spcPct val="150000"/>
                  </a:lnSpc>
                  <a:buFont typeface="Wingdings" panose="05000000000000000000" pitchFamily="2" charset="2"/>
                  <a:buChar char="v"/>
                </a:pPr>
                <a:r>
                  <a:rPr lang="fa-IR" dirty="0">
                    <a:cs typeface="B Nazanin" panose="00000400000000000000" pitchFamily="2" charset="-78"/>
                  </a:rPr>
                  <a:t>سیسم باور آدمی، تصویر ذهنی محیط مرتبط با اوست که با روابط علّی و معلولی احتمالی تکمیل می گردد. باورها، از مشاهده مستقیم و استنباطهایی از روابط از پیش شناخته شده ناشی می شوند. برای مثال آدمی همکار خندان خودش را شاد قلمداد می کند. باورها از نظر شدت رابطه میان نگرشها و باورها، تأثیر یکسانی بر نگرشها ندارند. تحقیقات نشان می دهد که نگرشهای مبتنی بر باورهای مهم و ارجح( ارحج</a:t>
                </a:r>
                <a14:m>
                  <m:oMath xmlns:m="http://schemas.openxmlformats.org/officeDocument/2006/math">
                    <m:r>
                      <a:rPr lang="fa-IR" i="1">
                        <a:latin typeface="Cambria Math" panose="02040503050406030204" pitchFamily="18" charset="0"/>
                        <a:cs typeface="B Nazanin" panose="00000400000000000000" pitchFamily="2" charset="-78"/>
                      </a:rPr>
                      <m:t>ش</m:t>
                    </m:r>
                    <m:r>
                      <a:rPr lang="fa-IR" b="0" i="1" smtClean="0">
                        <a:latin typeface="Cambria Math" panose="02040503050406030204" pitchFamily="18" charset="0"/>
                        <a:cs typeface="B Nazanin" panose="00000400000000000000" pitchFamily="2" charset="-78"/>
                      </a:rPr>
                      <m:t>ده</m:t>
                    </m:r>
                    <m:r>
                      <a:rPr lang="fa-IR" b="0" i="1" smtClean="0">
                        <a:latin typeface="Cambria Math" panose="02040503050406030204" pitchFamily="18" charset="0"/>
                        <a:cs typeface="B Nazanin" panose="00000400000000000000" pitchFamily="2" charset="-78"/>
                      </a:rPr>
                      <m:t> </m:t>
                    </m:r>
                    <m:r>
                      <a:rPr lang="fa-IR" b="0" i="1" smtClean="0">
                        <a:latin typeface="Cambria Math" panose="02040503050406030204" pitchFamily="18" charset="0"/>
                        <a:cs typeface="B Nazanin" panose="00000400000000000000" pitchFamily="2" charset="-78"/>
                      </a:rPr>
                      <m:t>داده</m:t>
                    </m:r>
                    <m:r>
                      <a:rPr lang="fa-IR" b="0" i="1" smtClean="0">
                        <a:latin typeface="Cambria Math" panose="02040503050406030204" pitchFamily="18" charset="0"/>
                        <a:cs typeface="B Nazanin" panose="00000400000000000000" pitchFamily="2" charset="-78"/>
                      </a:rPr>
                      <m:t> </m:t>
                    </m:r>
                    <m:r>
                      <a:rPr lang="fa-IR" b="0" i="1" smtClean="0">
                        <a:latin typeface="Cambria Math" panose="02040503050406030204" pitchFamily="18" charset="0"/>
                        <a:cs typeface="B Nazanin" panose="00000400000000000000" pitchFamily="2" charset="-78"/>
                      </a:rPr>
                      <m:t>برتری</m:t>
                    </m:r>
                    <m:r>
                      <a:rPr lang="en-US" i="1" smtClean="0">
                        <a:latin typeface="Cambria Math" panose="02040503050406030204" pitchFamily="18" charset="0"/>
                        <a:cs typeface="B Nazanin" panose="00000400000000000000" pitchFamily="2" charset="-78"/>
                      </a:rPr>
                      <m:t>=</m:t>
                    </m:r>
                  </m:oMath>
                </a14:m>
                <a:r>
                  <a:rPr lang="fa-IR" dirty="0">
                    <a:cs typeface="B Nazanin" panose="00000400000000000000" pitchFamily="2" charset="-78"/>
                  </a:rPr>
                  <a:t> )ممکن است اطلاعات دریافتی در یک زمینه را تغییر دهد. برای مثال باورهای شما درباره کیفیت یک مدل از ماشین ممکن است پس از شنیدن اینکه این مدل را بخاطر اشکال در ترمزهایش برای اصلاح فراخوانده اند تغییر کند.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13645"/>
                <a:ext cx="8229600" cy="5010955"/>
              </a:xfrm>
              <a:blipFill>
                <a:blip r:embed="rId2"/>
                <a:stretch>
                  <a:fillRect l="-1259" r="-1333"/>
                </a:stretch>
              </a:blipFill>
            </p:spPr>
            <p:txBody>
              <a:bodyPr/>
              <a:lstStyle/>
              <a:p>
                <a:r>
                  <a:rPr lang="en-US">
                    <a:noFill/>
                  </a:rPr>
                  <a:t> </a:t>
                </a:r>
              </a:p>
            </p:txBody>
          </p:sp>
        </mc:Fallback>
      </mc:AlternateContent>
    </p:spTree>
    <p:extLst>
      <p:ext uri="{BB962C8B-B14F-4D97-AF65-F5344CB8AC3E}">
        <p14:creationId xmlns:p14="http://schemas.microsoft.com/office/powerpoint/2010/main" val="37075549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6524"/>
            <a:ext cx="8229600" cy="4998076"/>
          </a:xfrm>
        </p:spPr>
        <p:txBody>
          <a:bodyPr>
            <a:normAutofit/>
          </a:bodyPr>
          <a:lstStyle/>
          <a:p>
            <a:pPr algn="r" rtl="1">
              <a:lnSpc>
                <a:spcPct val="150000"/>
              </a:lnSpc>
              <a:buFont typeface="Wingdings" panose="05000000000000000000" pitchFamily="2" charset="2"/>
              <a:buChar char="q"/>
            </a:pPr>
            <a:r>
              <a:rPr lang="fa-IR" dirty="0">
                <a:cs typeface="B Titr" panose="00000700000000000000" pitchFamily="2" charset="-78"/>
              </a:rPr>
              <a:t>تأثیر باورها بر هنجارهای نظری</a:t>
            </a:r>
          </a:p>
          <a:p>
            <a:pPr algn="justLow" rtl="1">
              <a:lnSpc>
                <a:spcPct val="150000"/>
              </a:lnSpc>
              <a:buFont typeface="Wingdings" panose="05000000000000000000" pitchFamily="2" charset="2"/>
              <a:buChar char="v"/>
            </a:pPr>
            <a:r>
              <a:rPr lang="fa-IR" dirty="0">
                <a:cs typeface="B Nazanin" panose="00000400000000000000" pitchFamily="2" charset="-78"/>
              </a:rPr>
              <a:t>تکلیف اجتماعی ادارک شده برای انجام رفتار خاص را هنجار نظری گویند. برخی از صاحبنظران معتقدند هنجارهای نظری تابعی از باورها هستند اما باورهایی از نوع دیگر، این باورها را باورهای شخصی می نامند. بر اساس این باورها شخص با در نظر گرفتن نظریات دیگران و بایدها و نبایدهای مورد قبول آنان رفتار خود را تنظیم می کند. هنجارهای نظری می تواند تأثیر قدرتمندی بر نیات رفتاری کسانی که نسبت به عقاید مورداحترامشان حساسند بگذارد.</a:t>
            </a:r>
          </a:p>
        </p:txBody>
      </p:sp>
    </p:spTree>
    <p:extLst>
      <p:ext uri="{BB962C8B-B14F-4D97-AF65-F5344CB8AC3E}">
        <p14:creationId xmlns:p14="http://schemas.microsoft.com/office/powerpoint/2010/main" val="192516127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8039"/>
            <a:ext cx="8229600" cy="4946561"/>
          </a:xfrm>
        </p:spPr>
        <p:txBody>
          <a:bodyPr/>
          <a:lstStyle/>
          <a:p>
            <a:pPr algn="r" rtl="1">
              <a:lnSpc>
                <a:spcPct val="150000"/>
              </a:lnSpc>
              <a:buFont typeface="Wingdings" panose="05000000000000000000" pitchFamily="2" charset="2"/>
              <a:buChar char="q"/>
            </a:pPr>
            <a:r>
              <a:rPr lang="fa-IR" sz="2800" dirty="0">
                <a:cs typeface="B Titr" panose="00000700000000000000" pitchFamily="2" charset="-78"/>
              </a:rPr>
              <a:t>هنجارها</a:t>
            </a:r>
          </a:p>
          <a:p>
            <a:pPr algn="justLow" rtl="1">
              <a:lnSpc>
                <a:spcPct val="150000"/>
              </a:lnSpc>
              <a:buFont typeface="Wingdings" panose="05000000000000000000" pitchFamily="2" charset="2"/>
              <a:buChar char="v"/>
            </a:pPr>
            <a:r>
              <a:rPr lang="fa-IR" dirty="0">
                <a:cs typeface="B Nazanin" panose="00000400000000000000" pitchFamily="2" charset="-78"/>
              </a:rPr>
              <a:t>باید و نبایدهای رفتاری یا راههای مناسب عمل را که اعضای یک گروه یا جامعه مناسب تشخیص داده اند هنجار گویند. بدین ترتیب هنجارها فشار اجتماعی برای انجام یا عدم انجام یک عمل وارد می کنند. اگر هر دوی نگرشها و هنجارها نسبت به رفتاری مثبت باشد نیت فرد نسبت به ارتکاب عملی قوی خواهد بود و اگر میان نگرشها و هنجارها تضاد وجود داشته باشد شدت نسبی آنها، تعیین کننده نیتهای فرد و در نتیجه رفتارش خواهد بود.</a:t>
            </a:r>
          </a:p>
        </p:txBody>
      </p:sp>
    </p:spTree>
    <p:extLst>
      <p:ext uri="{BB962C8B-B14F-4D97-AF65-F5344CB8AC3E}">
        <p14:creationId xmlns:p14="http://schemas.microsoft.com/office/powerpoint/2010/main" val="221655347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949"/>
            <a:ext cx="8229600" cy="4830651"/>
          </a:xfrm>
        </p:spPr>
        <p:txBody>
          <a:bodyPr/>
          <a:lstStyle/>
          <a:p>
            <a:pPr algn="r" rtl="1">
              <a:lnSpc>
                <a:spcPct val="150000"/>
              </a:lnSpc>
              <a:buFont typeface="Wingdings" panose="05000000000000000000" pitchFamily="2" charset="2"/>
              <a:buChar char="q"/>
            </a:pPr>
            <a:r>
              <a:rPr lang="fa-IR" sz="2800" dirty="0">
                <a:cs typeface="B Titr" panose="00000700000000000000" pitchFamily="2" charset="-78"/>
              </a:rPr>
              <a:t>بازمهندسی نگرشها</a:t>
            </a:r>
          </a:p>
          <a:p>
            <a:pPr algn="justLow" rtl="1">
              <a:lnSpc>
                <a:spcPct val="150000"/>
              </a:lnSpc>
              <a:buFont typeface="Wingdings" panose="05000000000000000000" pitchFamily="2" charset="2"/>
              <a:buChar char="v"/>
            </a:pPr>
            <a:r>
              <a:rPr lang="fa-IR" dirty="0">
                <a:cs typeface="B Nazanin" panose="00000400000000000000" pitchFamily="2" charset="-78"/>
              </a:rPr>
              <a:t>بازمهندسی، طراحی مجدد بنیادین در فراگردها برای کسب بهبود واقعی در کیفیت محصول یا خدمت، کاهش زمان انجام کار یا کاهش هزینه ها می باشد. بازمهندسی از آینده شروع می کند به عقب برمی گردد. در آینده چه وضعیتی را سازمان باید داشته باشد و برای رسیدن به آن چه گامهایی را باید برداشت.</a:t>
            </a:r>
          </a:p>
        </p:txBody>
      </p:sp>
    </p:spTree>
    <p:extLst>
      <p:ext uri="{BB962C8B-B14F-4D97-AF65-F5344CB8AC3E}">
        <p14:creationId xmlns:p14="http://schemas.microsoft.com/office/powerpoint/2010/main" val="322061740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533400"/>
          </a:xfrm>
        </p:spPr>
        <p:txBody>
          <a:bodyPr/>
          <a:lstStyle/>
          <a:p>
            <a:pPr algn="r" rtl="1">
              <a:buFont typeface="Wingdings" panose="05000000000000000000" pitchFamily="2" charset="2"/>
              <a:buChar char="q"/>
            </a:pPr>
            <a:r>
              <a:rPr lang="fa-IR" dirty="0">
                <a:cs typeface="B Titr" panose="00000700000000000000" pitchFamily="2" charset="-78"/>
              </a:rPr>
              <a:t>نگرشهای سنتی و بازمهندسی شده نسبت به کار</a:t>
            </a:r>
          </a:p>
          <a:p>
            <a:pPr algn="r" rtl="1"/>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848787550"/>
              </p:ext>
            </p:extLst>
          </p:nvPr>
        </p:nvGraphicFramePr>
        <p:xfrm>
          <a:off x="798490" y="830580"/>
          <a:ext cx="7964510" cy="5798820"/>
        </p:xfrm>
        <a:graphic>
          <a:graphicData uri="http://schemas.openxmlformats.org/drawingml/2006/table">
            <a:tbl>
              <a:tblPr rtl="1" firstRow="1" bandRow="1">
                <a:tableStyleId>{93296810-A885-4BE3-A3E7-6D5BEEA58F35}</a:tableStyleId>
              </a:tblPr>
              <a:tblGrid>
                <a:gridCol w="3775058">
                  <a:extLst>
                    <a:ext uri="{9D8B030D-6E8A-4147-A177-3AD203B41FA5}">
                      <a16:colId xmlns:a16="http://schemas.microsoft.com/office/drawing/2014/main" val="20000"/>
                    </a:ext>
                  </a:extLst>
                </a:gridCol>
                <a:gridCol w="4189452">
                  <a:extLst>
                    <a:ext uri="{9D8B030D-6E8A-4147-A177-3AD203B41FA5}">
                      <a16:colId xmlns:a16="http://schemas.microsoft.com/office/drawing/2014/main" val="20001"/>
                    </a:ext>
                  </a:extLst>
                </a:gridCol>
              </a:tblGrid>
              <a:tr h="364542">
                <a:tc>
                  <a:txBody>
                    <a:bodyPr/>
                    <a:lstStyle/>
                    <a:p>
                      <a:pPr algn="ctr" rtl="1">
                        <a:lnSpc>
                          <a:spcPct val="100000"/>
                        </a:lnSpc>
                      </a:pPr>
                      <a:r>
                        <a:rPr lang="fa-IR" sz="1800" dirty="0"/>
                        <a:t>نگرشهای سنتی نسبت به کار</a:t>
                      </a:r>
                      <a:endParaRPr lang="fa-IR" sz="1800" dirty="0">
                        <a:cs typeface="B Nazanin" panose="00000400000000000000" pitchFamily="2" charset="-78"/>
                      </a:endParaRPr>
                    </a:p>
                  </a:txBody>
                  <a:tcPr/>
                </a:tc>
                <a:tc>
                  <a:txBody>
                    <a:bodyPr/>
                    <a:lstStyle/>
                    <a:p>
                      <a:pPr algn="ctr" rtl="1">
                        <a:lnSpc>
                          <a:spcPct val="100000"/>
                        </a:lnSpc>
                      </a:pPr>
                      <a:r>
                        <a:rPr lang="fa-IR" sz="1800" dirty="0"/>
                        <a:t>نگرشهای بازمهندسی</a:t>
                      </a:r>
                      <a:r>
                        <a:rPr lang="fa-IR" sz="1800" baseline="0" dirty="0"/>
                        <a:t> شده نسبت به کار</a:t>
                      </a:r>
                      <a:endParaRPr lang="fa-IR" sz="1800" dirty="0">
                        <a:cs typeface="B Nazanin" panose="00000400000000000000" pitchFamily="2" charset="-78"/>
                      </a:endParaRPr>
                    </a:p>
                  </a:txBody>
                  <a:tcPr/>
                </a:tc>
                <a:extLst>
                  <a:ext uri="{0D108BD9-81ED-4DB2-BD59-A6C34878D82A}">
                    <a16:rowId xmlns:a16="http://schemas.microsoft.com/office/drawing/2014/main" val="10000"/>
                  </a:ext>
                </a:extLst>
              </a:tr>
              <a:tr h="3885488">
                <a:tc>
                  <a:txBody>
                    <a:bodyPr/>
                    <a:lstStyle/>
                    <a:p>
                      <a:pPr marL="342900" indent="-342900" algn="justLow" rtl="1">
                        <a:lnSpc>
                          <a:spcPct val="150000"/>
                        </a:lnSpc>
                        <a:buAutoNum type="arabicPeriod"/>
                      </a:pPr>
                      <a:r>
                        <a:rPr lang="fa-IR" sz="1400" b="0" dirty="0">
                          <a:latin typeface="Bnazanin"/>
                        </a:rPr>
                        <a:t>رئیس حقوق مرا</a:t>
                      </a:r>
                      <a:r>
                        <a:rPr lang="fa-IR" sz="1400" b="0" baseline="0" dirty="0">
                          <a:latin typeface="Bnazanin"/>
                        </a:rPr>
                        <a:t> می پردازد. هدفم باید شادنگه داشتن او باشد.</a:t>
                      </a:r>
                    </a:p>
                    <a:p>
                      <a:pPr marL="342900" indent="-342900" algn="justLow" rtl="1">
                        <a:lnSpc>
                          <a:spcPct val="150000"/>
                        </a:lnSpc>
                        <a:buAutoNum type="arabicPeriod"/>
                      </a:pPr>
                      <a:r>
                        <a:rPr lang="fa-IR" sz="1400" b="0" baseline="0" dirty="0">
                          <a:latin typeface="Bnazanin"/>
                        </a:rPr>
                        <a:t> من صرفاً مهره ای در یک ماشین بزرگ هستم. بهترین استراتژی برای من این است که سرم را پایین انداخته کار کنم و موج مخالف ایجاد نکنم.</a:t>
                      </a:r>
                    </a:p>
                    <a:p>
                      <a:pPr marL="342900" indent="-342900" algn="justLow" rtl="1">
                        <a:lnSpc>
                          <a:spcPct val="150000"/>
                        </a:lnSpc>
                        <a:buAutoNum type="arabicPeriod"/>
                      </a:pPr>
                      <a:r>
                        <a:rPr lang="fa-IR" sz="1400" b="0" baseline="0" dirty="0">
                          <a:latin typeface="Bnazanin"/>
                        </a:rPr>
                        <a:t>اگر مسأله ای پیش بیاید، آن را به دوش دیگری می اندازم. فقط بچه ها سرزنش می پذیرند.</a:t>
                      </a:r>
                    </a:p>
                    <a:p>
                      <a:pPr marL="342900" indent="-342900" algn="justLow" rtl="1">
                        <a:lnSpc>
                          <a:spcPct val="150000"/>
                        </a:lnSpc>
                        <a:buAutoNum type="arabicPeriod"/>
                      </a:pPr>
                      <a:r>
                        <a:rPr lang="fa-IR" sz="1400" b="0" baseline="0" dirty="0">
                          <a:latin typeface="Bnazanin"/>
                        </a:rPr>
                        <a:t>شخصی که بزرگترین امپراطوری را دارد برنده است هر چه تعداد افرادی که به من گزارش می دهند بیشتر باشند، موقعیت من بالاتر خواهد بود.</a:t>
                      </a:r>
                    </a:p>
                    <a:p>
                      <a:pPr marL="342900" indent="-342900" algn="justLow" rtl="1">
                        <a:lnSpc>
                          <a:spcPct val="150000"/>
                        </a:lnSpc>
                        <a:buAutoNum type="arabicPeriod"/>
                      </a:pPr>
                      <a:r>
                        <a:rPr lang="fa-IR" sz="1400" b="0" baseline="0" dirty="0">
                          <a:latin typeface="Bnazanin"/>
                        </a:rPr>
                        <a:t>فردا مانند امروز خواهد بود. مطالعه گذشته رمز موفقیت است.</a:t>
                      </a:r>
                      <a:endParaRPr lang="fa-IR" sz="1400" b="0" dirty="0">
                        <a:latin typeface="Bnazanin"/>
                        <a:cs typeface="B Nazanin" panose="00000400000000000000" pitchFamily="2" charset="-78"/>
                      </a:endParaRPr>
                    </a:p>
                  </a:txBody>
                  <a:tcPr/>
                </a:tc>
                <a:tc>
                  <a:txBody>
                    <a:bodyPr/>
                    <a:lstStyle/>
                    <a:p>
                      <a:pPr marL="342900" indent="-342900" algn="justLow" rtl="1">
                        <a:lnSpc>
                          <a:spcPct val="200000"/>
                        </a:lnSpc>
                        <a:buAutoNum type="arabicPeriod"/>
                      </a:pPr>
                      <a:r>
                        <a:rPr lang="fa-IR" sz="1400" b="0" dirty="0">
                          <a:latin typeface="Bnazanin"/>
                        </a:rPr>
                        <a:t>مشتریان و ارباب رجوع تمام حقوق مرا              می پردازند،</a:t>
                      </a:r>
                      <a:r>
                        <a:rPr lang="fa-IR" sz="1400" b="0" baseline="0" dirty="0">
                          <a:latin typeface="Bnazanin"/>
                        </a:rPr>
                        <a:t> هدف من باید راضی نگه داشتن آنان باشد.</a:t>
                      </a:r>
                    </a:p>
                    <a:p>
                      <a:pPr marL="342900" indent="-342900" algn="justLow" rtl="1">
                        <a:lnSpc>
                          <a:spcPct val="200000"/>
                        </a:lnSpc>
                        <a:buAutoNum type="arabicPeriod"/>
                      </a:pPr>
                      <a:r>
                        <a:rPr lang="fa-IR" sz="1400" b="0" baseline="0" dirty="0">
                          <a:latin typeface="Bnazanin"/>
                        </a:rPr>
                        <a:t>همه کارها و شغلها در این سازمان ضروری و مهم هستند به من پرداخت می شود تا ارزش افزوده ایجاد کنم.</a:t>
                      </a:r>
                    </a:p>
                    <a:p>
                      <a:pPr marL="342900" indent="-342900" algn="justLow" rtl="1">
                        <a:lnSpc>
                          <a:spcPct val="200000"/>
                        </a:lnSpc>
                        <a:buAutoNum type="arabicPeriod"/>
                      </a:pPr>
                      <a:r>
                        <a:rPr lang="fa-IR" sz="1400" b="0" baseline="0" dirty="0">
                          <a:latin typeface="Bnazanin"/>
                        </a:rPr>
                        <a:t>من باید مسئولیت مسائل را بپذیرم و آنها را حل کنم.</a:t>
                      </a:r>
                    </a:p>
                    <a:p>
                      <a:pPr marL="342900" indent="-342900" algn="justLow" rtl="1">
                        <a:lnSpc>
                          <a:spcPct val="200000"/>
                        </a:lnSpc>
                        <a:buAutoNum type="arabicPeriod"/>
                      </a:pPr>
                      <a:r>
                        <a:rPr lang="fa-IR" sz="1400" b="0" baseline="0" dirty="0">
                          <a:latin typeface="Bnazanin"/>
                        </a:rPr>
                        <a:t>من جزو یک گروه کاری هستم. برد و باخت ما گروهی است. کل گروه برنده خواهد بود.</a:t>
                      </a:r>
                    </a:p>
                    <a:p>
                      <a:pPr marL="342900" indent="-342900" algn="justLow" rtl="1">
                        <a:lnSpc>
                          <a:spcPct val="200000"/>
                        </a:lnSpc>
                        <a:buAutoNum type="arabicPeriod"/>
                      </a:pPr>
                      <a:r>
                        <a:rPr lang="fa-IR" sz="1400" b="0" baseline="0" dirty="0">
                          <a:latin typeface="Bnazanin"/>
                        </a:rPr>
                        <a:t> کسی نمی داند که فردا چه خواهد شد. یادگیری مستمر بخشی از شغل من است.</a:t>
                      </a:r>
                      <a:endParaRPr lang="fa-IR" sz="1400" b="0" dirty="0">
                        <a:latin typeface="Bnazanin"/>
                        <a:cs typeface="B Nazanin" panose="00000400000000000000" pitchFamily="2" charset="-78"/>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8112952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762000"/>
            <a:ext cx="6896785" cy="3777622"/>
          </a:xfrm>
        </p:spPr>
        <p:txBody>
          <a:bodyPr>
            <a:normAutofit/>
          </a:bodyPr>
          <a:lstStyle/>
          <a:p>
            <a:pPr algn="just" rtl="1">
              <a:lnSpc>
                <a:spcPct val="200000"/>
              </a:lnSpc>
            </a:pPr>
            <a:r>
              <a:rPr lang="fa-IR" sz="2000" dirty="0">
                <a:cs typeface="B Nazanin" panose="00000400000000000000" pitchFamily="2" charset="-78"/>
              </a:rPr>
              <a:t>مهم ترین نکته مدیریتی این فصل توجه به این مطلب است که نخستین گام در بستر سازمانی برای تقویت وجدان و ایجاد انظباط باز مهندسی نگرش ها و هنجار ها از یک طرف و از یک طرف دیگر رفتار های مبتنی بر ارزش های انسانی در محیط کار می تواند باعث بالندگی هر چه مطلوب تر سازمان شود .</a:t>
            </a:r>
            <a:endParaRPr lang="en-US" sz="2000" dirty="0">
              <a:cs typeface="B Nazanin" panose="00000400000000000000"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3">
            <a:extLst>
              <a:ext uri="{FF2B5EF4-FFF2-40B4-BE49-F238E27FC236}">
                <a16:creationId xmlns:a16="http://schemas.microsoft.com/office/drawing/2014/main" id="{9ECE7086-73AD-4DE3-9AD7-A77B3F507BCF}"/>
              </a:ext>
            </a:extLst>
          </p:cNvPr>
          <p:cNvSpPr txBox="1">
            <a:spLocks/>
          </p:cNvSpPr>
          <p:nvPr/>
        </p:nvSpPr>
        <p:spPr>
          <a:xfrm>
            <a:off x="2895600" y="701676"/>
            <a:ext cx="3200400" cy="868362"/>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pitchFamily="34" charset="0"/>
              </a:defRPr>
            </a:lvl2pPr>
            <a:lvl3pPr algn="l" rtl="1" eaLnBrk="0" fontAlgn="base" hangingPunct="0">
              <a:spcBef>
                <a:spcPct val="0"/>
              </a:spcBef>
              <a:spcAft>
                <a:spcPct val="0"/>
              </a:spcAft>
              <a:defRPr sz="4100" b="1">
                <a:solidFill>
                  <a:schemeClr val="tx2"/>
                </a:solidFill>
                <a:latin typeface="Lucida Sans Unicode" pitchFamily="34" charset="0"/>
                <a:cs typeface="Arial" pitchFamily="34" charset="0"/>
              </a:defRPr>
            </a:lvl3pPr>
            <a:lvl4pPr algn="l" rtl="1" eaLnBrk="0" fontAlgn="base" hangingPunct="0">
              <a:spcBef>
                <a:spcPct val="0"/>
              </a:spcBef>
              <a:spcAft>
                <a:spcPct val="0"/>
              </a:spcAft>
              <a:defRPr sz="4100" b="1">
                <a:solidFill>
                  <a:schemeClr val="tx2"/>
                </a:solidFill>
                <a:latin typeface="Lucida Sans Unicode" pitchFamily="34" charset="0"/>
                <a:cs typeface="Arial" pitchFamily="34" charset="0"/>
              </a:defRPr>
            </a:lvl4pPr>
            <a:lvl5pPr algn="l" rtl="1" eaLnBrk="0" fontAlgn="base" hangingPunct="0">
              <a:spcBef>
                <a:spcPct val="0"/>
              </a:spcBef>
              <a:spcAft>
                <a:spcPct val="0"/>
              </a:spcAft>
              <a:defRPr sz="4100" b="1">
                <a:solidFill>
                  <a:schemeClr val="tx2"/>
                </a:solidFill>
                <a:latin typeface="Lucida Sans Unicode" pitchFamily="34" charset="0"/>
                <a:cs typeface="Arial" pitchFamily="34" charset="0"/>
              </a:defRPr>
            </a:lvl5pPr>
            <a:lvl6pPr marL="457200" algn="l" rtl="1" fontAlgn="base">
              <a:spcBef>
                <a:spcPct val="0"/>
              </a:spcBef>
              <a:spcAft>
                <a:spcPct val="0"/>
              </a:spcAft>
              <a:defRPr sz="4100" b="1">
                <a:solidFill>
                  <a:schemeClr val="tx2"/>
                </a:solidFill>
                <a:latin typeface="Lucida Sans Unicode" pitchFamily="34" charset="0"/>
                <a:cs typeface="Arial" pitchFamily="34" charset="0"/>
              </a:defRPr>
            </a:lvl6pPr>
            <a:lvl7pPr marL="914400" algn="l" rtl="1" fontAlgn="base">
              <a:spcBef>
                <a:spcPct val="0"/>
              </a:spcBef>
              <a:spcAft>
                <a:spcPct val="0"/>
              </a:spcAft>
              <a:defRPr sz="4100" b="1">
                <a:solidFill>
                  <a:schemeClr val="tx2"/>
                </a:solidFill>
                <a:latin typeface="Lucida Sans Unicode" pitchFamily="34" charset="0"/>
                <a:cs typeface="Arial" pitchFamily="34" charset="0"/>
              </a:defRPr>
            </a:lvl7pPr>
            <a:lvl8pPr marL="1371600" algn="l" rtl="1" fontAlgn="base">
              <a:spcBef>
                <a:spcPct val="0"/>
              </a:spcBef>
              <a:spcAft>
                <a:spcPct val="0"/>
              </a:spcAft>
              <a:defRPr sz="4100" b="1">
                <a:solidFill>
                  <a:schemeClr val="tx2"/>
                </a:solidFill>
                <a:latin typeface="Lucida Sans Unicode" pitchFamily="34" charset="0"/>
                <a:cs typeface="Arial" pitchFamily="34" charset="0"/>
              </a:defRPr>
            </a:lvl8pPr>
            <a:lvl9pPr marL="1828800" algn="l" rtl="1" fontAlgn="base">
              <a:spcBef>
                <a:spcPct val="0"/>
              </a:spcBef>
              <a:spcAft>
                <a:spcPct val="0"/>
              </a:spcAft>
              <a:defRPr sz="4100" b="1">
                <a:solidFill>
                  <a:schemeClr val="tx2"/>
                </a:solidFill>
                <a:latin typeface="Lucida Sans Unicode" pitchFamily="34" charset="0"/>
                <a:cs typeface="Arial" pitchFamily="34" charset="0"/>
              </a:defRPr>
            </a:lvl9pPr>
            <a:extLst/>
          </a:lstStyle>
          <a:p>
            <a:pPr marL="0" marR="0" lvl="0" indent="0" algn="ctr" defTabSz="457200" rtl="1" eaLnBrk="0" fontAlgn="base" latinLnBrk="0" hangingPunct="0">
              <a:lnSpc>
                <a:spcPct val="100000"/>
              </a:lnSpc>
              <a:spcBef>
                <a:spcPct val="0"/>
              </a:spcBef>
              <a:spcAft>
                <a:spcPct val="0"/>
              </a:spcAft>
              <a:buClrTx/>
              <a:buSzTx/>
              <a:buFontTx/>
              <a:buNone/>
              <a:tabLst/>
              <a:defRPr/>
            </a:pPr>
            <a:r>
              <a:rPr kumimoji="0" lang="fa-IR" sz="54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IranNastaliq" pitchFamily="18" charset="0"/>
                <a:ea typeface="+mj-ea"/>
                <a:cs typeface="IranNastaliq" pitchFamily="18" charset="0"/>
              </a:rPr>
              <a:t>به نام خدا</a:t>
            </a:r>
            <a:endParaRPr kumimoji="0" lang="en-US" sz="54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IranNastaliq" pitchFamily="18" charset="0"/>
              <a:ea typeface="+mj-ea"/>
              <a:cs typeface="IranNastaliq" pitchFamily="18" charset="0"/>
            </a:endParaRPr>
          </a:p>
        </p:txBody>
      </p:sp>
      <p:sp>
        <p:nvSpPr>
          <p:cNvPr id="4" name="Title 13">
            <a:extLst>
              <a:ext uri="{FF2B5EF4-FFF2-40B4-BE49-F238E27FC236}">
                <a16:creationId xmlns:a16="http://schemas.microsoft.com/office/drawing/2014/main" id="{5F579605-1FE1-4199-A9BE-F53B56C884B4}"/>
              </a:ext>
            </a:extLst>
          </p:cNvPr>
          <p:cNvSpPr txBox="1">
            <a:spLocks/>
          </p:cNvSpPr>
          <p:nvPr/>
        </p:nvSpPr>
        <p:spPr>
          <a:xfrm>
            <a:off x="1447800" y="1570038"/>
            <a:ext cx="6248400" cy="1173162"/>
          </a:xfrm>
          <a:prstGeom prst="rect">
            <a:avLst/>
          </a:prstGeom>
        </p:spPr>
        <p:txBody>
          <a:bodyPr vert="horz" rtlCol="0" anchor="ctr">
            <a:noAutofit/>
            <a:scene3d>
              <a:camera prst="orthographicFront"/>
              <a:lightRig rig="soft" dir="t"/>
            </a:scene3d>
            <a:sp3d prstMaterial="softEdge">
              <a:bevelT w="25400" h="25400"/>
            </a:sp3d>
          </a:bodyPr>
          <a:lst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pitchFamily="34" charset="0"/>
              </a:defRPr>
            </a:lvl2pPr>
            <a:lvl3pPr algn="l" rtl="1" eaLnBrk="0" fontAlgn="base" hangingPunct="0">
              <a:spcBef>
                <a:spcPct val="0"/>
              </a:spcBef>
              <a:spcAft>
                <a:spcPct val="0"/>
              </a:spcAft>
              <a:defRPr sz="4100" b="1">
                <a:solidFill>
                  <a:schemeClr val="tx2"/>
                </a:solidFill>
                <a:latin typeface="Lucida Sans Unicode" pitchFamily="34" charset="0"/>
                <a:cs typeface="Arial" pitchFamily="34" charset="0"/>
              </a:defRPr>
            </a:lvl3pPr>
            <a:lvl4pPr algn="l" rtl="1" eaLnBrk="0" fontAlgn="base" hangingPunct="0">
              <a:spcBef>
                <a:spcPct val="0"/>
              </a:spcBef>
              <a:spcAft>
                <a:spcPct val="0"/>
              </a:spcAft>
              <a:defRPr sz="4100" b="1">
                <a:solidFill>
                  <a:schemeClr val="tx2"/>
                </a:solidFill>
                <a:latin typeface="Lucida Sans Unicode" pitchFamily="34" charset="0"/>
                <a:cs typeface="Arial" pitchFamily="34" charset="0"/>
              </a:defRPr>
            </a:lvl4pPr>
            <a:lvl5pPr algn="l" rtl="1" eaLnBrk="0" fontAlgn="base" hangingPunct="0">
              <a:spcBef>
                <a:spcPct val="0"/>
              </a:spcBef>
              <a:spcAft>
                <a:spcPct val="0"/>
              </a:spcAft>
              <a:defRPr sz="4100" b="1">
                <a:solidFill>
                  <a:schemeClr val="tx2"/>
                </a:solidFill>
                <a:latin typeface="Lucida Sans Unicode" pitchFamily="34" charset="0"/>
                <a:cs typeface="Arial" pitchFamily="34" charset="0"/>
              </a:defRPr>
            </a:lvl5pPr>
            <a:lvl6pPr marL="457200" algn="l" rtl="1" fontAlgn="base">
              <a:spcBef>
                <a:spcPct val="0"/>
              </a:spcBef>
              <a:spcAft>
                <a:spcPct val="0"/>
              </a:spcAft>
              <a:defRPr sz="4100" b="1">
                <a:solidFill>
                  <a:schemeClr val="tx2"/>
                </a:solidFill>
                <a:latin typeface="Lucida Sans Unicode" pitchFamily="34" charset="0"/>
                <a:cs typeface="Arial" pitchFamily="34" charset="0"/>
              </a:defRPr>
            </a:lvl6pPr>
            <a:lvl7pPr marL="914400" algn="l" rtl="1" fontAlgn="base">
              <a:spcBef>
                <a:spcPct val="0"/>
              </a:spcBef>
              <a:spcAft>
                <a:spcPct val="0"/>
              </a:spcAft>
              <a:defRPr sz="4100" b="1">
                <a:solidFill>
                  <a:schemeClr val="tx2"/>
                </a:solidFill>
                <a:latin typeface="Lucida Sans Unicode" pitchFamily="34" charset="0"/>
                <a:cs typeface="Arial" pitchFamily="34" charset="0"/>
              </a:defRPr>
            </a:lvl7pPr>
            <a:lvl8pPr marL="1371600" algn="l" rtl="1" fontAlgn="base">
              <a:spcBef>
                <a:spcPct val="0"/>
              </a:spcBef>
              <a:spcAft>
                <a:spcPct val="0"/>
              </a:spcAft>
              <a:defRPr sz="4100" b="1">
                <a:solidFill>
                  <a:schemeClr val="tx2"/>
                </a:solidFill>
                <a:latin typeface="Lucida Sans Unicode" pitchFamily="34" charset="0"/>
                <a:cs typeface="Arial" pitchFamily="34" charset="0"/>
              </a:defRPr>
            </a:lvl8pPr>
            <a:lvl9pPr marL="1828800" algn="l" rtl="1" fontAlgn="base">
              <a:spcBef>
                <a:spcPct val="0"/>
              </a:spcBef>
              <a:spcAft>
                <a:spcPct val="0"/>
              </a:spcAft>
              <a:defRPr sz="4100" b="1">
                <a:solidFill>
                  <a:schemeClr val="tx2"/>
                </a:solidFill>
                <a:latin typeface="Lucida Sans Unicode" pitchFamily="34" charset="0"/>
                <a:cs typeface="Arial" pitchFamily="34" charset="0"/>
              </a:defRPr>
            </a:lvl9pPr>
            <a:extLst/>
          </a:lstStyle>
          <a:p>
            <a:pPr marL="0" marR="0" lvl="0" indent="0" algn="ctr" defTabSz="457200" rtl="1" eaLnBrk="0" fontAlgn="base" latinLnBrk="0" hangingPunct="0">
              <a:lnSpc>
                <a:spcPct val="100000"/>
              </a:lnSpc>
              <a:spcBef>
                <a:spcPct val="0"/>
              </a:spcBef>
              <a:spcAft>
                <a:spcPct val="0"/>
              </a:spcAft>
              <a:buClrTx/>
              <a:buSzTx/>
              <a:buFontTx/>
              <a:buNone/>
              <a:tabLst/>
              <a:defRPr/>
            </a:pPr>
            <a:r>
              <a:rPr kumimoji="0" lang="fa-IR" sz="4800" b="1" i="0" u="none" strike="noStrike" kern="1200" cap="none" normalizeH="0" baseline="0" noProof="0" dirty="0">
                <a:ln>
                  <a:noFill/>
                </a:ln>
                <a:solidFill>
                  <a:prstClr val="black"/>
                </a:solidFill>
                <a:effectLst>
                  <a:outerShdw blurRad="31750" dist="25400" dir="5400000" algn="tl" rotWithShape="0">
                    <a:srgbClr val="000000">
                      <a:alpha val="25000"/>
                    </a:srgbClr>
                  </a:outerShdw>
                </a:effectLst>
                <a:uLnTx/>
                <a:uFillTx/>
                <a:latin typeface="IranNastaliq" panose="02020505000000020003" pitchFamily="18" charset="0"/>
                <a:cs typeface="IranNastaliq" panose="02020505000000020003" pitchFamily="18" charset="0"/>
              </a:rPr>
              <a:t>مبانی  مدیریت رفتار سازمانی </a:t>
            </a:r>
            <a:endParaRPr kumimoji="0" lang="en-US" sz="4800" b="1" i="0" u="none" strike="noStrike" kern="1200" cap="none" normalizeH="0" baseline="0" noProof="0" dirty="0">
              <a:ln>
                <a:noFill/>
              </a:ln>
              <a:solidFill>
                <a:prstClr val="black"/>
              </a:solidFill>
              <a:effectLst>
                <a:outerShdw blurRad="31750" dist="25400" dir="5400000" algn="tl" rotWithShape="0">
                  <a:srgbClr val="000000">
                    <a:alpha val="25000"/>
                  </a:srgbClr>
                </a:outerShdw>
              </a:effectLst>
              <a:uLnTx/>
              <a:uFillTx/>
              <a:latin typeface="IranNastaliq" panose="02020505000000020003" pitchFamily="18" charset="0"/>
              <a:cs typeface="IranNastaliq" panose="02020505000000020003" pitchFamily="18" charset="0"/>
            </a:endParaRPr>
          </a:p>
        </p:txBody>
      </p:sp>
      <p:sp>
        <p:nvSpPr>
          <p:cNvPr id="2" name="TextBox 1">
            <a:extLst>
              <a:ext uri="{FF2B5EF4-FFF2-40B4-BE49-F238E27FC236}">
                <a16:creationId xmlns:a16="http://schemas.microsoft.com/office/drawing/2014/main" id="{7A878613-FA78-46CC-A9D8-4B488BB6658A}"/>
              </a:ext>
            </a:extLst>
          </p:cNvPr>
          <p:cNvSpPr txBox="1"/>
          <p:nvPr/>
        </p:nvSpPr>
        <p:spPr>
          <a:xfrm>
            <a:off x="914400" y="2763187"/>
            <a:ext cx="7315200" cy="1862048"/>
          </a:xfrm>
          <a:prstGeom prst="rect">
            <a:avLst/>
          </a:prstGeom>
          <a:noFill/>
        </p:spPr>
        <p:txBody>
          <a:bodyPr wrap="square" rtlCol="0">
            <a:spAutoFit/>
          </a:bodyPr>
          <a:lstStyle/>
          <a:p>
            <a:pPr algn="ctr" rtl="1">
              <a:lnSpc>
                <a:spcPct val="150000"/>
              </a:lnSpc>
            </a:pPr>
            <a:r>
              <a:rPr lang="fa-IR" sz="4000" dirty="0">
                <a:solidFill>
                  <a:schemeClr val="accent3">
                    <a:lumMod val="50000"/>
                  </a:schemeClr>
                </a:solidFill>
                <a:latin typeface="IranNastaliq" panose="02020505000000020003"/>
                <a:cs typeface="IranNastaliq" panose="02020505000000020003" pitchFamily="18" charset="0"/>
              </a:rPr>
              <a:t>عنوان سمینار: مدیریت رفتار سازمانی</a:t>
            </a:r>
          </a:p>
          <a:p>
            <a:pPr algn="ctr" rtl="1">
              <a:lnSpc>
                <a:spcPct val="150000"/>
              </a:lnSpc>
            </a:pPr>
            <a:r>
              <a:rPr lang="fa-IR" sz="4000" dirty="0">
                <a:solidFill>
                  <a:schemeClr val="accent3">
                    <a:lumMod val="50000"/>
                  </a:schemeClr>
                </a:solidFill>
                <a:latin typeface="IranNastaliq" panose="02020505000000020003"/>
                <a:cs typeface="IranNastaliq" panose="02020505000000020003" pitchFamily="18" charset="0"/>
              </a:rPr>
              <a:t>تهیه و تنظیم: دکترمحمد احمدی بافنده</a:t>
            </a:r>
          </a:p>
        </p:txBody>
      </p:sp>
      <p:sp>
        <p:nvSpPr>
          <p:cNvPr id="7" name="TextBox 6">
            <a:extLst>
              <a:ext uri="{FF2B5EF4-FFF2-40B4-BE49-F238E27FC236}">
                <a16:creationId xmlns:a16="http://schemas.microsoft.com/office/drawing/2014/main" id="{FE60175F-1CFD-4B10-8981-801C82F70448}"/>
              </a:ext>
            </a:extLst>
          </p:cNvPr>
          <p:cNvSpPr txBox="1"/>
          <p:nvPr/>
        </p:nvSpPr>
        <p:spPr>
          <a:xfrm>
            <a:off x="2362200" y="5756214"/>
            <a:ext cx="6360826" cy="584775"/>
          </a:xfrm>
          <a:prstGeom prst="rect">
            <a:avLst/>
          </a:prstGeom>
          <a:noFill/>
        </p:spPr>
        <p:txBody>
          <a:bodyPr wrap="square" rtlCol="0">
            <a:spAutoFit/>
          </a:bodyPr>
          <a:lstStyle/>
          <a:p>
            <a:pPr algn="r" rtl="1"/>
            <a:r>
              <a:rPr lang="fa-IR" sz="3200" dirty="0">
                <a:solidFill>
                  <a:schemeClr val="accent3">
                    <a:lumMod val="50000"/>
                  </a:schemeClr>
                </a:solidFill>
                <a:latin typeface="IranNastaliq" panose="02020505000000020003" pitchFamily="18" charset="0"/>
                <a:cs typeface="IranNastaliq" panose="02020505000000020003" pitchFamily="18" charset="0"/>
              </a:rPr>
              <a:t>گردآوری  و ویرایش متن: سرکار خانم مهندس صدقی</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24110"/>
            <a:ext cx="6589199" cy="865715"/>
          </a:xfrm>
        </p:spPr>
        <p:txBody>
          <a:bodyPr>
            <a:normAutofit/>
          </a:bodyPr>
          <a:lstStyle/>
          <a:p>
            <a:pPr algn="r" rtl="1">
              <a:buFont typeface="Wingdings" pitchFamily="2" charset="2"/>
              <a:buChar char="q"/>
            </a:pPr>
            <a:r>
              <a:rPr lang="fa-IR" sz="2500" dirty="0">
                <a:cs typeface="B Nazanin" pitchFamily="2" charset="-78"/>
              </a:rPr>
              <a:t>سطوح تجزیه و تحلیل در رفتار سازمانی</a:t>
            </a:r>
            <a:endParaRPr lang="en-US" sz="2500" dirty="0">
              <a:cs typeface="B Nazanin" pitchFamily="2" charset="-78"/>
            </a:endParaRPr>
          </a:p>
        </p:txBody>
      </p:sp>
      <p:sp>
        <p:nvSpPr>
          <p:cNvPr id="3" name="Content Placeholder 2"/>
          <p:cNvSpPr>
            <a:spLocks noGrp="1"/>
          </p:cNvSpPr>
          <p:nvPr>
            <p:ph idx="1"/>
          </p:nvPr>
        </p:nvSpPr>
        <p:spPr>
          <a:xfrm>
            <a:off x="1066800" y="1707927"/>
            <a:ext cx="7696200" cy="4525963"/>
          </a:xfrm>
        </p:spPr>
        <p:txBody>
          <a:bodyPr>
            <a:normAutofit/>
          </a:bodyPr>
          <a:lstStyle/>
          <a:p>
            <a:pPr algn="justLow" rtl="1">
              <a:lnSpc>
                <a:spcPct val="160000"/>
              </a:lnSpc>
              <a:buFont typeface="Wingdings" pitchFamily="2" charset="2"/>
              <a:buChar char="v"/>
            </a:pPr>
            <a:r>
              <a:rPr lang="fa-IR" sz="2000" dirty="0">
                <a:cs typeface="B Nazanin" pitchFamily="2" charset="-78"/>
              </a:rPr>
              <a:t>سه سطح تجزیه و تحلیل در رفتار سازمانی، فردی، گروهی و سازمانی است. برای شناخت رفتار در محیط های سازمانی هر سه سطح لازم است. اکنون صاحبنظران رفتار سازمانی به اتفاق بر این باورند که برای شناخت چرایی نگرشها و رفتارهای افراد در محیط های سازمانی، باید درباره واکنشهای آنان به عنوان افراد ( مثل ادراکات، انگیزه ها)، گروه هایی که به آنها تعلق دارند(مثل ارتباطات میان آنها، هنجارهای رسمی و غیر رسمی که بر رفتار آنان موثر است) و سازمانی که در آن کار می کنند (مثل فرهنگ، ارزشها، ساختار) اطلاعاتی به دست آورد. توجه دقیق به تجزیه و تحلیل تمامی سه سطح، موضوع اصلی در رفتار سازمانی جدید است.</a:t>
            </a:r>
            <a:endParaRPr lang="en-US" sz="2000" dirty="0">
              <a:cs typeface="B Nazanin" pitchFamily="2" charset="-78"/>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2590800"/>
          </a:xfrm>
        </p:spPr>
        <p:txBody>
          <a:bodyPr>
            <a:normAutofit/>
          </a:bodyPr>
          <a:lstStyle/>
          <a:p>
            <a:pPr marL="0" indent="0" algn="ctr">
              <a:lnSpc>
                <a:spcPct val="150000"/>
              </a:lnSpc>
              <a:buNone/>
            </a:pPr>
            <a:r>
              <a:rPr lang="fa-IR" sz="4000" dirty="0">
                <a:cs typeface="B Titr" panose="00000700000000000000" pitchFamily="2" charset="-78"/>
              </a:rPr>
              <a:t>فصل نهم:ویژگیهای اساسی گروهها</a:t>
            </a:r>
          </a:p>
          <a:p>
            <a:pPr marL="0" indent="0" algn="ctr">
              <a:lnSpc>
                <a:spcPct val="150000"/>
              </a:lnSpc>
              <a:buNone/>
            </a:pPr>
            <a:r>
              <a:rPr lang="fa-IR" sz="3600" dirty="0">
                <a:cs typeface="B Titr" panose="00000700000000000000" pitchFamily="2" charset="-78"/>
              </a:rPr>
              <a:t>صفحه 200 الی224</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295400"/>
            <a:ext cx="8001000" cy="4038600"/>
          </a:xfrm>
        </p:spPr>
        <p:txBody>
          <a:bodyPr/>
          <a:lstStyle/>
          <a:p>
            <a:pPr algn="just" rtl="1">
              <a:lnSpc>
                <a:spcPct val="200000"/>
              </a:lnSpc>
              <a:buFont typeface="Wingdings" pitchFamily="2" charset="2"/>
              <a:buChar char="q"/>
            </a:pPr>
            <a:r>
              <a:rPr lang="fa-IR" sz="2800" dirty="0">
                <a:cs typeface="B Titr" pitchFamily="2" charset="-78"/>
              </a:rPr>
              <a:t>ویژگیهای اساسی گروهها</a:t>
            </a:r>
          </a:p>
          <a:p>
            <a:pPr algn="just" rtl="1">
              <a:lnSpc>
                <a:spcPct val="200000"/>
              </a:lnSpc>
              <a:buFont typeface="Wingdings" pitchFamily="2" charset="2"/>
              <a:buChar char="v"/>
            </a:pPr>
            <a:r>
              <a:rPr lang="fa-IR" dirty="0">
                <a:cs typeface="B Nazanin" pitchFamily="2" charset="-78"/>
              </a:rPr>
              <a:t>وجود گروهها جنبه اجتناب ناپذیر زندگی امروزی است. سازمانهای مولد با وجود گروههای کاری می توانند به حیات خود تداوم بخشند، ولی تلاشهای گروهی می تواند ابعاد وجودی مثبت یا منفی را در افراد بروز و ظهور دهد. از این رو مدیران امروزی نیاز دارند شناخت خوبی از گروهها و فراگردهای گروهی داشته باشند تا هم از گرفتارشدن در دام آنها اجتناب ورزند و هم بتوانند استعداد وسیع آنها را بکار گیرند.</a:t>
            </a:r>
          </a:p>
        </p:txBody>
      </p:sp>
    </p:spTree>
    <p:extLst>
      <p:ext uri="{BB962C8B-B14F-4D97-AF65-F5344CB8AC3E}">
        <p14:creationId xmlns:p14="http://schemas.microsoft.com/office/powerpoint/2010/main" val="196418001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19200"/>
            <a:ext cx="7049185" cy="3777622"/>
          </a:xfrm>
        </p:spPr>
        <p:txBody>
          <a:bodyPr/>
          <a:lstStyle/>
          <a:p>
            <a:pPr algn="just" rtl="1">
              <a:lnSpc>
                <a:spcPct val="150000"/>
              </a:lnSpc>
              <a:buFont typeface="Wingdings" pitchFamily="2" charset="2"/>
              <a:buChar char="q"/>
            </a:pPr>
            <a:r>
              <a:rPr lang="fa-IR" sz="2800" dirty="0">
                <a:cs typeface="B Titr" pitchFamily="2" charset="-78"/>
              </a:rPr>
              <a:t>تعریف گروه</a:t>
            </a:r>
          </a:p>
          <a:p>
            <a:pPr algn="just" rtl="1">
              <a:lnSpc>
                <a:spcPct val="150000"/>
              </a:lnSpc>
              <a:buFont typeface="Wingdings" pitchFamily="2" charset="2"/>
              <a:buChar char="v"/>
            </a:pPr>
            <a:r>
              <a:rPr lang="fa-IR" dirty="0">
                <a:cs typeface="B Nazanin" pitchFamily="2" charset="-78"/>
              </a:rPr>
              <a:t>مجموعه ای از دو یا چند نفر که به طور مرتب با هم برای کسب یک یا چند هدف مشترک کار می کنند را گروه می نامند.</a:t>
            </a:r>
            <a:r>
              <a:rPr lang="en-US" dirty="0">
                <a:cs typeface="B Nazanin" pitchFamily="2" charset="-78"/>
              </a:rPr>
              <a:t> </a:t>
            </a:r>
            <a:r>
              <a:rPr lang="fa-IR" dirty="0">
                <a:cs typeface="B Nazanin" pitchFamily="2" charset="-78"/>
              </a:rPr>
              <a:t>در یک گروه واقعی، اعضای آن خود را در کسب هدفهای مشترک وابسته به یکدیگر می دانند و به طور مرتب با یکدیگر برای پیگیری آن هدفها در طول مدت زمان معین تعامل برقرار میکنند.</a:t>
            </a:r>
          </a:p>
        </p:txBody>
      </p:sp>
    </p:spTree>
    <p:extLst>
      <p:ext uri="{BB962C8B-B14F-4D97-AF65-F5344CB8AC3E}">
        <p14:creationId xmlns:p14="http://schemas.microsoft.com/office/powerpoint/2010/main" val="15761721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990600"/>
            <a:ext cx="6591985" cy="3777622"/>
          </a:xfrm>
        </p:spPr>
        <p:txBody>
          <a:bodyPr/>
          <a:lstStyle/>
          <a:p>
            <a:pPr algn="r" rtl="1">
              <a:buFont typeface="Wingdings" pitchFamily="2" charset="2"/>
              <a:buChar char="q"/>
            </a:pPr>
            <a:r>
              <a:rPr lang="fa-IR" sz="2800" dirty="0">
                <a:cs typeface="B Titr" pitchFamily="2" charset="-78"/>
              </a:rPr>
              <a:t>شاخصهای چهارگانه جامعه شناختی گروه</a:t>
            </a:r>
          </a:p>
          <a:p>
            <a:pPr algn="justLow" rtl="1">
              <a:lnSpc>
                <a:spcPct val="150000"/>
              </a:lnSpc>
              <a:buFont typeface="Wingdings" pitchFamily="2" charset="2"/>
              <a:buChar char="v"/>
            </a:pPr>
            <a:r>
              <a:rPr lang="fa-IR" dirty="0">
                <a:cs typeface="B Nazanin" pitchFamily="2" charset="-78"/>
              </a:rPr>
              <a:t>1. دو یا چند نفر که به طور آزاد با هم تعامل دارند؛</a:t>
            </a:r>
          </a:p>
          <a:p>
            <a:pPr algn="justLow" rtl="1">
              <a:lnSpc>
                <a:spcPct val="150000"/>
              </a:lnSpc>
              <a:buFont typeface="Wingdings" pitchFamily="2" charset="2"/>
              <a:buChar char="v"/>
            </a:pPr>
            <a:r>
              <a:rPr lang="fa-IR" dirty="0">
                <a:cs typeface="B Nazanin" pitchFamily="2" charset="-78"/>
              </a:rPr>
              <a:t>2. هنجارهای جمعی؛</a:t>
            </a:r>
          </a:p>
          <a:p>
            <a:pPr algn="justLow" rtl="1">
              <a:lnSpc>
                <a:spcPct val="150000"/>
              </a:lnSpc>
              <a:buFont typeface="Wingdings" pitchFamily="2" charset="2"/>
              <a:buChar char="v"/>
            </a:pPr>
            <a:r>
              <a:rPr lang="fa-IR" dirty="0">
                <a:cs typeface="B Nazanin" pitchFamily="2" charset="-78"/>
              </a:rPr>
              <a:t>3. هدفهای جمعی؛</a:t>
            </a:r>
          </a:p>
          <a:p>
            <a:pPr algn="justLow" rtl="1">
              <a:lnSpc>
                <a:spcPct val="150000"/>
              </a:lnSpc>
              <a:buFont typeface="Wingdings" pitchFamily="2" charset="2"/>
              <a:buChar char="v"/>
            </a:pPr>
            <a:r>
              <a:rPr lang="fa-IR" dirty="0">
                <a:cs typeface="B Nazanin" pitchFamily="2" charset="-78"/>
              </a:rPr>
              <a:t>4. هویت مشترک.</a:t>
            </a:r>
          </a:p>
          <a:p>
            <a:pPr algn="r" rtl="1"/>
            <a:endParaRPr lang="fa-IR" dirty="0"/>
          </a:p>
        </p:txBody>
      </p:sp>
    </p:spTree>
    <p:extLst>
      <p:ext uri="{BB962C8B-B14F-4D97-AF65-F5344CB8AC3E}">
        <p14:creationId xmlns:p14="http://schemas.microsoft.com/office/powerpoint/2010/main" val="338733339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066800"/>
            <a:ext cx="6972985" cy="3777622"/>
          </a:xfrm>
        </p:spPr>
        <p:txBody>
          <a:bodyPr/>
          <a:lstStyle/>
          <a:p>
            <a:pPr algn="just" rtl="1">
              <a:lnSpc>
                <a:spcPct val="200000"/>
              </a:lnSpc>
              <a:buFont typeface="Wingdings" pitchFamily="2" charset="2"/>
              <a:buChar char="q"/>
            </a:pPr>
            <a:r>
              <a:rPr lang="fa-IR" sz="2800" dirty="0">
                <a:cs typeface="B Titr" pitchFamily="2" charset="-78"/>
              </a:rPr>
              <a:t>گروهها و سازمان</a:t>
            </a:r>
          </a:p>
          <a:p>
            <a:pPr algn="just" rtl="1">
              <a:lnSpc>
                <a:spcPct val="200000"/>
              </a:lnSpc>
              <a:buFont typeface="Wingdings" pitchFamily="2" charset="2"/>
              <a:buChar char="v"/>
            </a:pPr>
            <a:r>
              <a:rPr lang="fa-IR" dirty="0">
                <a:cs typeface="B Nazanin" pitchFamily="2" charset="-78"/>
              </a:rPr>
              <a:t>گروهها هم برای سازمانها و هم اعضای خود مفیدند. به کمک گروهها می توان کارهای مهم را انجام داد و نیروی کار با کیفیت عالی را حفظ و نگهداری کرد. مدیران پیشرو، راههایی برای استفاده از گروهها می یابند به گونه ای که هم برای اعضای خود و هم سازمان مفید باشند. محیط های کاری جدید، از گروهها به طریق مولد و خلاق استفاده می کند. </a:t>
            </a:r>
          </a:p>
        </p:txBody>
      </p:sp>
    </p:spTree>
    <p:extLst>
      <p:ext uri="{BB962C8B-B14F-4D97-AF65-F5344CB8AC3E}">
        <p14:creationId xmlns:p14="http://schemas.microsoft.com/office/powerpoint/2010/main" val="32274236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175069"/>
          </a:xfrm>
        </p:spPr>
        <p:txBody>
          <a:bodyPr>
            <a:normAutofit/>
          </a:bodyPr>
          <a:lstStyle/>
          <a:p>
            <a:pPr algn="justLow" rtl="1">
              <a:lnSpc>
                <a:spcPct val="150000"/>
              </a:lnSpc>
              <a:buFont typeface="Wingdings" pitchFamily="2" charset="2"/>
              <a:buChar char="q"/>
            </a:pPr>
            <a:r>
              <a:rPr lang="fa-IR" sz="3000" dirty="0">
                <a:cs typeface="B Titr" pitchFamily="2" charset="-78"/>
              </a:rPr>
              <a:t>چرا مدیران باید گروهها را جدی بگیرند؟</a:t>
            </a:r>
          </a:p>
          <a:p>
            <a:pPr algn="justLow" rtl="1">
              <a:lnSpc>
                <a:spcPct val="150000"/>
              </a:lnSpc>
              <a:buFont typeface="Wingdings" pitchFamily="2" charset="2"/>
              <a:buChar char="v"/>
            </a:pPr>
            <a:r>
              <a:rPr lang="fa-IR" dirty="0">
                <a:cs typeface="B Nazanin" pitchFamily="2" charset="-78"/>
              </a:rPr>
              <a:t>1. گروهها برای افراد مفیدند و منابع حل مسأله را برای فرد و سازمان افزایش میدهند.</a:t>
            </a:r>
          </a:p>
          <a:p>
            <a:pPr algn="justLow" rtl="1">
              <a:lnSpc>
                <a:spcPct val="150000"/>
              </a:lnSpc>
              <a:buFont typeface="Wingdings" pitchFamily="2" charset="2"/>
              <a:buChar char="v"/>
            </a:pPr>
            <a:r>
              <a:rPr lang="fa-IR" dirty="0">
                <a:cs typeface="B Nazanin" pitchFamily="2" charset="-78"/>
              </a:rPr>
              <a:t>2. گروهها می توانند به پرورش خلاقیت و نوآوری کمک کنند.</a:t>
            </a:r>
          </a:p>
          <a:p>
            <a:pPr algn="justLow" rtl="1">
              <a:lnSpc>
                <a:spcPct val="150000"/>
              </a:lnSpc>
              <a:buFont typeface="Wingdings" pitchFamily="2" charset="2"/>
              <a:buChar char="v"/>
            </a:pPr>
            <a:r>
              <a:rPr lang="fa-IR" dirty="0">
                <a:cs typeface="B Nazanin" pitchFamily="2" charset="-78"/>
              </a:rPr>
              <a:t>3. گروهها گاهی تصمیمهای بهتری از افراد می گیرند.</a:t>
            </a:r>
          </a:p>
          <a:p>
            <a:pPr algn="justLow" rtl="1">
              <a:lnSpc>
                <a:spcPct val="150000"/>
              </a:lnSpc>
              <a:buFont typeface="Wingdings" pitchFamily="2" charset="2"/>
              <a:buChar char="v"/>
            </a:pPr>
            <a:r>
              <a:rPr lang="fa-IR" dirty="0">
                <a:cs typeface="B Nazanin" pitchFamily="2" charset="-78"/>
              </a:rPr>
              <a:t>4. گروهها می توانند به گرفتن تعهد موردنیاز برای اجرای تصمیم کمک کنند.</a:t>
            </a:r>
          </a:p>
          <a:p>
            <a:pPr algn="justLow" rtl="1">
              <a:lnSpc>
                <a:spcPct val="150000"/>
              </a:lnSpc>
              <a:buFont typeface="Wingdings" pitchFamily="2" charset="2"/>
              <a:buChar char="v"/>
            </a:pPr>
            <a:r>
              <a:rPr lang="fa-IR" dirty="0">
                <a:cs typeface="B Nazanin" pitchFamily="2" charset="-78"/>
              </a:rPr>
              <a:t>5. گروهها می توانند بر اعضای خود کنترل داشته باشند و افراد خود را تأدیب کنند.</a:t>
            </a:r>
          </a:p>
          <a:p>
            <a:pPr algn="justLow" rtl="1">
              <a:lnSpc>
                <a:spcPct val="150000"/>
              </a:lnSpc>
              <a:buFont typeface="Wingdings" pitchFamily="2" charset="2"/>
              <a:buChar char="v"/>
            </a:pPr>
            <a:r>
              <a:rPr lang="fa-IR" dirty="0">
                <a:cs typeface="B Nazanin" pitchFamily="2" charset="-78"/>
              </a:rPr>
              <a:t>6. گروهها می توانند به جبران آثار منفی افزایش اندازه سازمان کمک کنند.</a:t>
            </a:r>
          </a:p>
          <a:p>
            <a:pPr algn="justLow" rtl="1">
              <a:lnSpc>
                <a:spcPct val="150000"/>
              </a:lnSpc>
              <a:buFont typeface="Wingdings" pitchFamily="2" charset="2"/>
              <a:buChar char="v"/>
            </a:pPr>
            <a:r>
              <a:rPr lang="fa-IR" dirty="0">
                <a:cs typeface="B Nazanin" pitchFamily="2" charset="-78"/>
              </a:rPr>
              <a:t>7.گروهها هم در داخل سازمانها و هم خارج از آنها پدیده های طبیعی هستند.</a:t>
            </a:r>
          </a:p>
        </p:txBody>
      </p:sp>
    </p:spTree>
    <p:extLst>
      <p:ext uri="{BB962C8B-B14F-4D97-AF65-F5344CB8AC3E}">
        <p14:creationId xmlns:p14="http://schemas.microsoft.com/office/powerpoint/2010/main" val="354534393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990600"/>
            <a:ext cx="7049185" cy="3777622"/>
          </a:xfrm>
        </p:spPr>
        <p:txBody>
          <a:bodyPr>
            <a:normAutofit/>
          </a:bodyPr>
          <a:lstStyle/>
          <a:p>
            <a:pPr algn="just" rtl="1">
              <a:lnSpc>
                <a:spcPct val="200000"/>
              </a:lnSpc>
              <a:buFont typeface="Wingdings" pitchFamily="2" charset="2"/>
              <a:buChar char="q"/>
            </a:pPr>
            <a:r>
              <a:rPr lang="fa-IR" sz="3200" dirty="0">
                <a:cs typeface="B Titr" pitchFamily="2" charset="-78"/>
              </a:rPr>
              <a:t>گروهها و عملکرد کاری</a:t>
            </a:r>
          </a:p>
          <a:p>
            <a:pPr algn="just" rtl="1">
              <a:lnSpc>
                <a:spcPct val="200000"/>
              </a:lnSpc>
              <a:buFont typeface="Wingdings" pitchFamily="2" charset="2"/>
              <a:buChar char="v"/>
            </a:pPr>
            <a:r>
              <a:rPr lang="fa-IR" sz="2000" dirty="0">
                <a:cs typeface="B Nazanin" pitchFamily="2" charset="-78"/>
              </a:rPr>
              <a:t>گروهها استعداد هم نیروزایی را فراهم می آورند. هم نیروزایی عبارت از ایجاد کلی که بزرگتر از جمع اجزای تشکیل دهنده آن است. هنگامی که هم نیروزایی رخ می دهد، گروهها بیش از جمع تواناییهای تک تک اعضای خود کار انجام می دهند.</a:t>
            </a:r>
          </a:p>
        </p:txBody>
      </p:sp>
    </p:spTree>
    <p:extLst>
      <p:ext uri="{BB962C8B-B14F-4D97-AF65-F5344CB8AC3E}">
        <p14:creationId xmlns:p14="http://schemas.microsoft.com/office/powerpoint/2010/main" val="281150908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685800"/>
            <a:ext cx="6896785" cy="5105400"/>
          </a:xfrm>
        </p:spPr>
        <p:txBody>
          <a:bodyPr>
            <a:normAutofit/>
          </a:bodyPr>
          <a:lstStyle/>
          <a:p>
            <a:pPr algn="just" rtl="1">
              <a:lnSpc>
                <a:spcPct val="200000"/>
              </a:lnSpc>
              <a:buFont typeface="Wingdings" pitchFamily="2" charset="2"/>
              <a:buChar char="q"/>
            </a:pPr>
            <a:r>
              <a:rPr lang="fa-IR" sz="2800" dirty="0">
                <a:cs typeface="B Titr" pitchFamily="2" charset="-78"/>
              </a:rPr>
              <a:t>مزایای کار گروهی نسبت به کار فردی</a:t>
            </a:r>
          </a:p>
          <a:p>
            <a:pPr algn="just" rtl="1">
              <a:lnSpc>
                <a:spcPct val="200000"/>
              </a:lnSpc>
              <a:buFont typeface="Wingdings" pitchFamily="2" charset="2"/>
              <a:buChar char="v"/>
            </a:pPr>
            <a:r>
              <a:rPr lang="fa-IR" dirty="0">
                <a:cs typeface="B Nazanin" pitchFamily="2" charset="-78"/>
              </a:rPr>
              <a:t>1. هنگامی که از حضور کارشناس نامطمئن هستیم به نظر می رسد قضاوت گروهی بهتر از قضاوت شخصی افراد متوسط باشد.</a:t>
            </a:r>
          </a:p>
          <a:p>
            <a:pPr algn="just" rtl="1">
              <a:lnSpc>
                <a:spcPct val="200000"/>
              </a:lnSpc>
              <a:buFont typeface="Wingdings" pitchFamily="2" charset="2"/>
              <a:buChar char="v"/>
            </a:pPr>
            <a:r>
              <a:rPr lang="fa-IR" dirty="0">
                <a:cs typeface="B Nazanin" pitchFamily="2" charset="-78"/>
              </a:rPr>
              <a:t>2. هنگامی که حل مسأله از طریق تقسیم کار و تبادل اطلاعات ممکن میباشد گروهها نوعاً موفقتر از افراد عمل می کنند.</a:t>
            </a:r>
          </a:p>
          <a:p>
            <a:pPr algn="just" rtl="1">
              <a:lnSpc>
                <a:spcPct val="200000"/>
              </a:lnSpc>
              <a:buFont typeface="Wingdings" pitchFamily="2" charset="2"/>
              <a:buChar char="v"/>
            </a:pPr>
            <a:r>
              <a:rPr lang="fa-IR" dirty="0">
                <a:cs typeface="B Nazanin" pitchFamily="2" charset="-78"/>
              </a:rPr>
              <a:t>3. گروهها به دلیل تمایلشان به گرفتن تصمیمهای مخاطره آمیز می توانند خلاقتر و نوآورتر از افراد در انجام کارهایشان باشند.</a:t>
            </a:r>
          </a:p>
        </p:txBody>
      </p:sp>
    </p:spTree>
    <p:extLst>
      <p:ext uri="{BB962C8B-B14F-4D97-AF65-F5344CB8AC3E}">
        <p14:creationId xmlns:p14="http://schemas.microsoft.com/office/powerpoint/2010/main" val="190581468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838200"/>
            <a:ext cx="7125385" cy="5181600"/>
          </a:xfrm>
        </p:spPr>
        <p:txBody>
          <a:bodyPr>
            <a:normAutofit/>
          </a:bodyPr>
          <a:lstStyle/>
          <a:p>
            <a:pPr algn="just" rtl="1">
              <a:lnSpc>
                <a:spcPct val="200000"/>
              </a:lnSpc>
              <a:buFont typeface="Wingdings" pitchFamily="2" charset="2"/>
              <a:buChar char="q"/>
            </a:pPr>
            <a:r>
              <a:rPr lang="fa-IR" sz="2800" dirty="0">
                <a:cs typeface="B Titr" pitchFamily="2" charset="-78"/>
              </a:rPr>
              <a:t>گروهها و نیازهای فردی</a:t>
            </a:r>
          </a:p>
          <a:p>
            <a:pPr algn="just" rtl="1">
              <a:lnSpc>
                <a:spcPct val="200000"/>
              </a:lnSpc>
              <a:buFont typeface="Wingdings" pitchFamily="2" charset="2"/>
              <a:buChar char="v"/>
            </a:pPr>
            <a:r>
              <a:rPr lang="fa-IR" dirty="0">
                <a:cs typeface="B Nazanin" pitchFamily="2" charset="-78"/>
              </a:rPr>
              <a:t>شاید مهمترین کار کرد گروهها، توانشان در ارضای نیازهای اعضای خود باشد. گروهها زمینه تعاملهای اجتماعی و شکوفایی روابط متقابل شخصی را فراهم می آورند. گروه می تواند امنیت فردی را در شکل کمک مستقیم در کار یا توصیه فنی یا فراهم آوردن حمایت احساسی در زمان بحران یا فشار کار فراهم آورد. گروهها همچنین به اعضای خود هویت بخشیده و فرصتهایی را برای بروز استعدادهای خود در کمک به فعالیتهای گروهی ایجاد می کنند.</a:t>
            </a:r>
          </a:p>
        </p:txBody>
      </p:sp>
    </p:spTree>
    <p:extLst>
      <p:ext uri="{BB962C8B-B14F-4D97-AF65-F5344CB8AC3E}">
        <p14:creationId xmlns:p14="http://schemas.microsoft.com/office/powerpoint/2010/main" val="408575322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066800"/>
            <a:ext cx="6591985" cy="3777622"/>
          </a:xfrm>
        </p:spPr>
        <p:txBody>
          <a:bodyPr>
            <a:normAutofit fontScale="92500"/>
          </a:bodyPr>
          <a:lstStyle/>
          <a:p>
            <a:pPr algn="r" rtl="1">
              <a:buFont typeface="Wingdings" pitchFamily="2" charset="2"/>
              <a:buChar char="q"/>
            </a:pPr>
            <a:r>
              <a:rPr lang="fa-IR" sz="2400" dirty="0">
                <a:cs typeface="B Titr" pitchFamily="2" charset="-78"/>
              </a:rPr>
              <a:t>انواع گروهها</a:t>
            </a:r>
          </a:p>
          <a:p>
            <a:pPr algn="r" rtl="1">
              <a:lnSpc>
                <a:spcPct val="150000"/>
              </a:lnSpc>
              <a:buFont typeface="Wingdings" pitchFamily="2" charset="2"/>
              <a:buChar char="v"/>
            </a:pPr>
            <a:r>
              <a:rPr lang="fa-IR" sz="2400" dirty="0">
                <a:cs typeface="B Nazanin" pitchFamily="2" charset="-78"/>
              </a:rPr>
              <a:t>گروههای رسمی</a:t>
            </a:r>
          </a:p>
          <a:p>
            <a:pPr algn="r" rtl="1">
              <a:lnSpc>
                <a:spcPct val="150000"/>
              </a:lnSpc>
              <a:buFont typeface="Wingdings" pitchFamily="2" charset="2"/>
              <a:buChar char="v"/>
            </a:pPr>
            <a:r>
              <a:rPr lang="fa-IR" sz="2400" dirty="0">
                <a:cs typeface="B Nazanin" pitchFamily="2" charset="-78"/>
              </a:rPr>
              <a:t>گروههای غیر رسمی</a:t>
            </a:r>
          </a:p>
          <a:p>
            <a:pPr algn="r" rtl="1">
              <a:lnSpc>
                <a:spcPct val="150000"/>
              </a:lnSpc>
              <a:buFont typeface="Wingdings" pitchFamily="2" charset="2"/>
              <a:buChar char="v"/>
            </a:pPr>
            <a:r>
              <a:rPr lang="fa-IR" sz="2400" dirty="0">
                <a:cs typeface="B Nazanin" pitchFamily="2" charset="-78"/>
              </a:rPr>
              <a:t>البته در زمینه های علمی ، پژوهشی و تشکیل های علمی و فرهنگی روش های خردمندانه برای طبقه بندی گروه ها شامل </a:t>
            </a:r>
          </a:p>
          <a:p>
            <a:pPr algn="r" rtl="1">
              <a:lnSpc>
                <a:spcPct val="150000"/>
              </a:lnSpc>
              <a:buFont typeface="Wingdings" pitchFamily="2" charset="2"/>
              <a:buChar char="v"/>
            </a:pPr>
            <a:r>
              <a:rPr lang="fa-IR" sz="2400" dirty="0">
                <a:cs typeface="B Nazanin" pitchFamily="2" charset="-78"/>
              </a:rPr>
              <a:t>1 – بر حسب نوع  2 – بر حسب کارکرد  3 – بر حسب مراحل توسعه </a:t>
            </a:r>
          </a:p>
        </p:txBody>
      </p:sp>
    </p:spTree>
    <p:extLst>
      <p:ext uri="{BB962C8B-B14F-4D97-AF65-F5344CB8AC3E}">
        <p14:creationId xmlns:p14="http://schemas.microsoft.com/office/powerpoint/2010/main" val="1902116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162800" cy="1866900"/>
          </a:xfrm>
        </p:spPr>
        <p:txBody>
          <a:bodyPr>
            <a:noAutofit/>
          </a:bodyPr>
          <a:lstStyle/>
          <a:p>
            <a:pPr algn="r" rtl="1">
              <a:lnSpc>
                <a:spcPct val="150000"/>
              </a:lnSpc>
              <a:buFont typeface="Wingdings" pitchFamily="2" charset="2"/>
              <a:buChar char="q"/>
            </a:pPr>
            <a:r>
              <a:rPr lang="fa-IR" sz="1800" b="1" dirty="0">
                <a:cs typeface="B Nazanin" pitchFamily="2" charset="-78"/>
              </a:rPr>
              <a:t>سه سطح تجزیه و تحلیل در رفتار سازمانی</a:t>
            </a:r>
            <a:br>
              <a:rPr lang="fa-IR" sz="1800" b="1" dirty="0">
                <a:cs typeface="B Nazanin" pitchFamily="2" charset="-78"/>
              </a:rPr>
            </a:br>
            <a:r>
              <a:rPr lang="fa-IR" sz="1800" dirty="0">
                <a:solidFill>
                  <a:schemeClr val="tx1"/>
                </a:solidFill>
                <a:cs typeface="B Nazanin" pitchFamily="2" charset="-78"/>
              </a:rPr>
              <a:t>فراگرد معادل </a:t>
            </a:r>
            <a:r>
              <a:rPr lang="en-US" sz="1800" dirty="0">
                <a:solidFill>
                  <a:schemeClr val="tx1"/>
                </a:solidFill>
                <a:cs typeface="B Nazanin" pitchFamily="2" charset="-78"/>
              </a:rPr>
              <a:t>proceess </a:t>
            </a:r>
            <a:r>
              <a:rPr lang="fa-IR" sz="1800" dirty="0">
                <a:solidFill>
                  <a:schemeClr val="tx1"/>
                </a:solidFill>
                <a:cs typeface="B Nazanin" pitchFamily="2" charset="-78"/>
              </a:rPr>
              <a:t> می باشد . در فرهنگ لغت فراگرد به معنای رویدادی که یک تغییر ممتد در زمان را نشان دهد ، یا هر عملی که ممتد باشد. لذا اختصاص دادن مفهوم فراگرد به یک </a:t>
            </a:r>
            <a:br>
              <a:rPr lang="fa-IR" sz="1800" dirty="0">
                <a:solidFill>
                  <a:schemeClr val="tx1"/>
                </a:solidFill>
                <a:cs typeface="B Nazanin" pitchFamily="2" charset="-78"/>
              </a:rPr>
            </a:br>
            <a:r>
              <a:rPr lang="fa-IR" sz="1800" dirty="0">
                <a:solidFill>
                  <a:schemeClr val="tx1"/>
                </a:solidFill>
                <a:cs typeface="B Nazanin" pitchFamily="2" charset="-78"/>
              </a:rPr>
              <a:t>چیز به این معناست که رویداد ها و روابط بین عناصر آن بطور مداوم در حال تغییر است </a:t>
            </a:r>
            <a:endParaRPr lang="en-US" sz="1800" dirty="0">
              <a:solidFill>
                <a:schemeClr val="tx1"/>
              </a:solidFill>
              <a:cs typeface="B Nazanin"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6477690"/>
              </p:ext>
            </p:extLst>
          </p:nvPr>
        </p:nvGraphicFramePr>
        <p:xfrm>
          <a:off x="990600" y="2377281"/>
          <a:ext cx="6781800" cy="4175919"/>
        </p:xfrm>
        <a:graphic>
          <a:graphicData uri="http://schemas.openxmlformats.org/drawingml/2006/table">
            <a:tbl>
              <a:tblPr firstRow="1" bandRow="1">
                <a:tableStyleId>{5C22544A-7EE6-4342-B048-85BDC9FD1C3A}</a:tableStyleId>
              </a:tblPr>
              <a:tblGrid>
                <a:gridCol w="6781800">
                  <a:extLst>
                    <a:ext uri="{9D8B030D-6E8A-4147-A177-3AD203B41FA5}">
                      <a16:colId xmlns:a16="http://schemas.microsoft.com/office/drawing/2014/main" val="20000"/>
                    </a:ext>
                  </a:extLst>
                </a:gridCol>
              </a:tblGrid>
              <a:tr h="4175919">
                <a:tc>
                  <a:txBody>
                    <a:bodyPr/>
                    <a:lstStyle/>
                    <a:p>
                      <a:endParaRPr lang="en-US" dirty="0"/>
                    </a:p>
                  </a:txBody>
                  <a:tcPr>
                    <a:solidFill>
                      <a:srgbClr val="C8F0D5"/>
                    </a:solidFill>
                  </a:tcPr>
                </a:tc>
                <a:extLst>
                  <a:ext uri="{0D108BD9-81ED-4DB2-BD59-A6C34878D82A}">
                    <a16:rowId xmlns:a16="http://schemas.microsoft.com/office/drawing/2014/main" val="10000"/>
                  </a:ext>
                </a:extLst>
              </a:tr>
            </a:tbl>
          </a:graphicData>
        </a:graphic>
      </p:graphicFrame>
      <p:sp>
        <p:nvSpPr>
          <p:cNvPr id="6" name="Rectangle 5"/>
          <p:cNvSpPr/>
          <p:nvPr/>
        </p:nvSpPr>
        <p:spPr>
          <a:xfrm>
            <a:off x="2552700" y="5007168"/>
            <a:ext cx="3505200" cy="990600"/>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فراگردهای سازمانی</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 فرهنگ سازمانی، ارزشها، ساختار، سیاستهای سازمانی)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sp>
        <p:nvSpPr>
          <p:cNvPr id="7" name="Rectangle 6"/>
          <p:cNvSpPr/>
          <p:nvPr/>
        </p:nvSpPr>
        <p:spPr>
          <a:xfrm>
            <a:off x="1181100" y="2819400"/>
            <a:ext cx="2209800" cy="1295400"/>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فراگردهای گروهی</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(ارتباطات، نفوذ، هنجارهای رسمی و غیررسمی)</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sp>
        <p:nvSpPr>
          <p:cNvPr id="8" name="Rectangle 7"/>
          <p:cNvSpPr/>
          <p:nvPr/>
        </p:nvSpPr>
        <p:spPr>
          <a:xfrm>
            <a:off x="5266403" y="2798224"/>
            <a:ext cx="2209800" cy="1295400"/>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فراگردهای فردی</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(نگرش، ادراک، انگیزش)</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sp>
        <p:nvSpPr>
          <p:cNvPr id="9" name="Oval 8"/>
          <p:cNvSpPr/>
          <p:nvPr/>
        </p:nvSpPr>
        <p:spPr>
          <a:xfrm>
            <a:off x="3505200" y="3601396"/>
            <a:ext cx="1600200" cy="1066799"/>
          </a:xfrm>
          <a:prstGeom prst="ellipse">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رفتار سازمانی</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cxnSp>
        <p:nvCxnSpPr>
          <p:cNvPr id="11" name="Straight Arrow Connector 10"/>
          <p:cNvCxnSpPr>
            <a:cxnSpLocks/>
            <a:stCxn id="8" idx="1"/>
            <a:endCxn id="9" idx="7"/>
          </p:cNvCxnSpPr>
          <p:nvPr/>
        </p:nvCxnSpPr>
        <p:spPr>
          <a:xfrm flipH="1">
            <a:off x="4871056" y="3445924"/>
            <a:ext cx="395347" cy="3117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cxnSpLocks/>
            <a:endCxn id="9" idx="1"/>
          </p:cNvCxnSpPr>
          <p:nvPr/>
        </p:nvCxnSpPr>
        <p:spPr>
          <a:xfrm>
            <a:off x="3403190" y="3434248"/>
            <a:ext cx="336354" cy="3233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cxnSpLocks/>
          </p:cNvCxnSpPr>
          <p:nvPr/>
        </p:nvCxnSpPr>
        <p:spPr>
          <a:xfrm flipV="1">
            <a:off x="4343400" y="4677172"/>
            <a:ext cx="0" cy="3299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066800"/>
            <a:ext cx="6591985" cy="3777622"/>
          </a:xfrm>
        </p:spPr>
        <p:txBody>
          <a:bodyPr/>
          <a:lstStyle/>
          <a:p>
            <a:pPr algn="just" rtl="1">
              <a:lnSpc>
                <a:spcPct val="200000"/>
              </a:lnSpc>
              <a:buFont typeface="Wingdings" pitchFamily="2" charset="2"/>
              <a:buChar char="q"/>
            </a:pPr>
            <a:r>
              <a:rPr lang="fa-IR" sz="2800" dirty="0">
                <a:cs typeface="B Titr" pitchFamily="2" charset="-78"/>
              </a:rPr>
              <a:t>گروه رسمی</a:t>
            </a:r>
          </a:p>
          <a:p>
            <a:pPr algn="just" rtl="1">
              <a:lnSpc>
                <a:spcPct val="200000"/>
              </a:lnSpc>
              <a:buFont typeface="Wingdings" pitchFamily="2" charset="2"/>
              <a:buChar char="v"/>
            </a:pPr>
            <a:r>
              <a:rPr lang="fa-IR" dirty="0">
                <a:cs typeface="B Nazanin" pitchFamily="2" charset="-78"/>
              </a:rPr>
              <a:t>اگر گروهی به کمک مدیری برای کمک به سازمان برای تحقق هدفهایش تشکیل شد در آن صورت گروه رسمی خوانده می شود. گروههای رسمی نوعاً عناوینی مانند گروه کار، تیم، کمیته، حلقه کیفیت یا گروه ضربت را به خود می گیرند.</a:t>
            </a:r>
          </a:p>
        </p:txBody>
      </p:sp>
    </p:spTree>
    <p:extLst>
      <p:ext uri="{BB962C8B-B14F-4D97-AF65-F5344CB8AC3E}">
        <p14:creationId xmlns:p14="http://schemas.microsoft.com/office/powerpoint/2010/main" val="120252002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914400"/>
            <a:ext cx="6591985" cy="3777622"/>
          </a:xfrm>
        </p:spPr>
        <p:txBody>
          <a:bodyPr>
            <a:normAutofit fontScale="92500" lnSpcReduction="10000"/>
          </a:bodyPr>
          <a:lstStyle/>
          <a:p>
            <a:pPr algn="just" rtl="1">
              <a:lnSpc>
                <a:spcPct val="200000"/>
              </a:lnSpc>
              <a:buFont typeface="Wingdings" pitchFamily="2" charset="2"/>
              <a:buChar char="q"/>
            </a:pPr>
            <a:r>
              <a:rPr lang="fa-IR" sz="3200" dirty="0">
                <a:cs typeface="B Titr" pitchFamily="2" charset="-78"/>
              </a:rPr>
              <a:t>گروه غیرسمی</a:t>
            </a:r>
          </a:p>
          <a:p>
            <a:pPr algn="just" rtl="1">
              <a:lnSpc>
                <a:spcPct val="200000"/>
              </a:lnSpc>
              <a:buFont typeface="Wingdings" pitchFamily="2" charset="2"/>
              <a:buChar char="v"/>
            </a:pPr>
            <a:r>
              <a:rPr lang="fa-IR" sz="2000" dirty="0">
                <a:cs typeface="B Nazanin" pitchFamily="2" charset="-78"/>
              </a:rPr>
              <a:t>گروه غیررسمی هنگامی به وجود می آید که هدف از دور هم جمع شدن افراد، دوستی باشد. گروه غیر رسمی همان طور که از اسمشان پیداشت به طور غیررسمی شکل گرفته و به طور رسمی به عنوان بخشهایی از سازمان در نظر گرفته نشده اند. بیشتر گروههای رسمی، شامل یک یا چند گروه غیررسمی میشوند که در درون گروه رسمی پدیدار می شوند.</a:t>
            </a:r>
          </a:p>
        </p:txBody>
      </p:sp>
    </p:spTree>
    <p:extLst>
      <p:ext uri="{BB962C8B-B14F-4D97-AF65-F5344CB8AC3E}">
        <p14:creationId xmlns:p14="http://schemas.microsoft.com/office/powerpoint/2010/main" val="359672680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390576"/>
            <a:ext cx="8583769" cy="1143000"/>
          </a:xfrm>
        </p:spPr>
        <p:txBody>
          <a:bodyPr>
            <a:normAutofit/>
          </a:bodyPr>
          <a:lstStyle/>
          <a:p>
            <a:pPr algn="r" rtl="1">
              <a:buFont typeface="Wingdings" pitchFamily="2" charset="2"/>
              <a:buChar char="q"/>
            </a:pPr>
            <a:r>
              <a:rPr lang="fa-IR" sz="2800" dirty="0">
                <a:solidFill>
                  <a:schemeClr val="tx1"/>
                </a:solidFill>
                <a:cs typeface="B Titr" pitchFamily="2" charset="-78"/>
              </a:rPr>
              <a:t>نمونه گروههای غیر رسمی در ساختار رسمی سازمان</a:t>
            </a:r>
          </a:p>
        </p:txBody>
      </p:sp>
      <p:pic>
        <p:nvPicPr>
          <p:cNvPr id="4" name="Content Placeholder 3"/>
          <p:cNvPicPr>
            <a:picLocks noGrp="1" noChangeAspect="1"/>
          </p:cNvPicPr>
          <p:nvPr>
            <p:ph idx="1"/>
          </p:nvPr>
        </p:nvPicPr>
        <p:blipFill>
          <a:blip r:embed="rId2" cstate="print"/>
          <a:stretch>
            <a:fillRect/>
          </a:stretch>
        </p:blipFill>
        <p:spPr>
          <a:xfrm>
            <a:off x="972355" y="1219200"/>
            <a:ext cx="7714445" cy="5035640"/>
          </a:xfrm>
          <a:prstGeom prst="rect">
            <a:avLst/>
          </a:prstGeom>
        </p:spPr>
      </p:pic>
    </p:spTree>
    <p:extLst>
      <p:ext uri="{BB962C8B-B14F-4D97-AF65-F5344CB8AC3E}">
        <p14:creationId xmlns:p14="http://schemas.microsoft.com/office/powerpoint/2010/main" val="35635345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480"/>
            <a:ext cx="8229600" cy="3874395"/>
          </a:xfrm>
        </p:spPr>
        <p:txBody>
          <a:bodyPr>
            <a:normAutofit/>
          </a:bodyPr>
          <a:lstStyle/>
          <a:p>
            <a:pPr algn="r" rtl="1">
              <a:buFont typeface="Wingdings" pitchFamily="2" charset="2"/>
              <a:buChar char="q"/>
            </a:pPr>
            <a:r>
              <a:rPr lang="fa-IR" dirty="0">
                <a:cs typeface="B Titr" pitchFamily="2" charset="-78"/>
              </a:rPr>
              <a:t>فراگرد شکل گیری گروه انسانی یا سیستم اجتماعی</a:t>
            </a:r>
          </a:p>
          <a:p>
            <a:pPr algn="r" rtl="1">
              <a:buFont typeface="Wingdings" pitchFamily="2" charset="2"/>
              <a:buChar char="v"/>
            </a:pPr>
            <a:r>
              <a:rPr lang="fa-IR" dirty="0">
                <a:cs typeface="B Nazanin" pitchFamily="2" charset="-78"/>
              </a:rPr>
              <a:t>در هر سیستم اجتماعی سه عنصر هست:</a:t>
            </a:r>
          </a:p>
          <a:p>
            <a:pPr algn="r" rtl="1">
              <a:buFont typeface="Wingdings" pitchFamily="2" charset="2"/>
              <a:buChar char="§"/>
            </a:pPr>
            <a:r>
              <a:rPr lang="fa-IR" dirty="0">
                <a:cs typeface="B Nazanin" pitchFamily="2" charset="-78"/>
              </a:rPr>
              <a:t>1. فعالیتها: کارهایی که افراد انجام می دهند؛</a:t>
            </a:r>
          </a:p>
          <a:p>
            <a:pPr algn="r" rtl="1">
              <a:buFont typeface="Wingdings" pitchFamily="2" charset="2"/>
              <a:buChar char="§"/>
            </a:pPr>
            <a:r>
              <a:rPr lang="fa-IR" dirty="0">
                <a:cs typeface="B Nazanin" pitchFamily="2" charset="-78"/>
              </a:rPr>
              <a:t>2. تعاملها: کنش و واکنشهای کلامی و غیرکلامی که میان افراد در حین کار رخ می دهد؛</a:t>
            </a:r>
          </a:p>
          <a:p>
            <a:pPr algn="r" rtl="1">
              <a:buFont typeface="Wingdings" pitchFamily="2" charset="2"/>
              <a:buChar char="§"/>
            </a:pPr>
            <a:r>
              <a:rPr lang="fa-IR" dirty="0">
                <a:cs typeface="B Nazanin" pitchFamily="2" charset="-78"/>
              </a:rPr>
              <a:t>3. عواطف و نگرشها: حاصل قضاوتهایی است که میان افراد و در درون گروها شکل می گیرد.</a:t>
            </a:r>
          </a:p>
          <a:p>
            <a:pPr algn="r" rtl="1"/>
            <a:endParaRPr lang="fa-IR" dirty="0"/>
          </a:p>
          <a:p>
            <a:pPr marL="342900" marR="0" lvl="0" indent="-342900" algn="ctr" defTabSz="457200" rtl="1" eaLnBrk="1" fontAlgn="auto" latinLnBrk="0" hangingPunct="1">
              <a:lnSpc>
                <a:spcPct val="100000"/>
              </a:lnSpc>
              <a:spcBef>
                <a:spcPts val="1000"/>
              </a:spcBef>
              <a:spcAft>
                <a:spcPts val="0"/>
              </a:spcAft>
              <a:buClr>
                <a:srgbClr val="353535"/>
              </a:buClr>
              <a:buSzTx/>
              <a:buFont typeface="Wingdings 3" charset="2"/>
              <a:buNone/>
              <a:tabLst/>
              <a:defRPr/>
            </a:pPr>
            <a:r>
              <a:rPr kumimoji="0" lang="fa-I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itchFamily="2" charset="-78"/>
              </a:rPr>
              <a:t>وابستگی طرفینی فعالیتها، تعاملها و عواطف</a:t>
            </a:r>
          </a:p>
          <a:p>
            <a:pPr algn="r" rtl="1"/>
            <a:endParaRPr lang="fa-IR" dirty="0"/>
          </a:p>
          <a:p>
            <a:pPr algn="r" rtl="1"/>
            <a:endParaRPr lang="fa-IR" dirty="0"/>
          </a:p>
          <a:p>
            <a:pPr algn="r" rtl="1"/>
            <a:endParaRPr lang="fa-IR" dirty="0"/>
          </a:p>
          <a:p>
            <a:pPr algn="r" rtl="1"/>
            <a:endParaRPr lang="fa-IR" dirty="0"/>
          </a:p>
          <a:p>
            <a:pPr algn="ctr" rtl="1"/>
            <a:endParaRPr lang="en-US" dirty="0">
              <a:cs typeface="B Nazanin" pitchFamily="2" charset="-78"/>
            </a:endParaRPr>
          </a:p>
        </p:txBody>
      </p:sp>
      <p:grpSp>
        <p:nvGrpSpPr>
          <p:cNvPr id="7" name="Group 6">
            <a:extLst>
              <a:ext uri="{FF2B5EF4-FFF2-40B4-BE49-F238E27FC236}">
                <a16:creationId xmlns:a16="http://schemas.microsoft.com/office/drawing/2014/main" id="{2C1518B0-F4D0-4AA3-ADF6-0BA919006767}"/>
              </a:ext>
            </a:extLst>
          </p:cNvPr>
          <p:cNvGrpSpPr/>
          <p:nvPr/>
        </p:nvGrpSpPr>
        <p:grpSpPr>
          <a:xfrm>
            <a:off x="2590800" y="3429000"/>
            <a:ext cx="4312273" cy="2777543"/>
            <a:chOff x="2856964" y="3541691"/>
            <a:chExt cx="4312273" cy="2777543"/>
          </a:xfrm>
        </p:grpSpPr>
        <p:sp>
          <p:nvSpPr>
            <p:cNvPr id="4" name="Oval 3"/>
            <p:cNvSpPr/>
            <p:nvPr/>
          </p:nvSpPr>
          <p:spPr>
            <a:xfrm>
              <a:off x="4443213" y="3541691"/>
              <a:ext cx="1146219" cy="1300766"/>
            </a:xfrm>
            <a:prstGeom prst="ellipse">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itchFamily="2" charset="-78"/>
                </a:rPr>
                <a:t>فعالیتها</a:t>
              </a:r>
            </a:p>
          </p:txBody>
        </p:sp>
        <p:sp>
          <p:nvSpPr>
            <p:cNvPr id="5" name="Oval 4"/>
            <p:cNvSpPr/>
            <p:nvPr/>
          </p:nvSpPr>
          <p:spPr>
            <a:xfrm>
              <a:off x="2856964" y="4994856"/>
              <a:ext cx="1146219" cy="1300766"/>
            </a:xfrm>
            <a:prstGeom prst="ellipse">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itchFamily="2" charset="-78"/>
                </a:rPr>
                <a:t>عواطف و نگرشها</a:t>
              </a:r>
            </a:p>
          </p:txBody>
        </p:sp>
        <p:sp>
          <p:nvSpPr>
            <p:cNvPr id="6" name="Oval 5"/>
            <p:cNvSpPr/>
            <p:nvPr/>
          </p:nvSpPr>
          <p:spPr>
            <a:xfrm>
              <a:off x="6023018" y="5018468"/>
              <a:ext cx="1146219" cy="1300766"/>
            </a:xfrm>
            <a:prstGeom prst="ellipse">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itchFamily="2" charset="-78"/>
                </a:rPr>
                <a:t>تعاملها</a:t>
              </a:r>
            </a:p>
          </p:txBody>
        </p:sp>
        <p:cxnSp>
          <p:nvCxnSpPr>
            <p:cNvPr id="8" name="Straight Arrow Connector 7"/>
            <p:cNvCxnSpPr>
              <a:stCxn id="5" idx="6"/>
              <a:endCxn id="6" idx="2"/>
            </p:cNvCxnSpPr>
            <p:nvPr/>
          </p:nvCxnSpPr>
          <p:spPr>
            <a:xfrm>
              <a:off x="4003183" y="5645239"/>
              <a:ext cx="2019835" cy="2361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3515932" y="4256469"/>
              <a:ext cx="888644" cy="65038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4" idx="6"/>
            </p:cNvCxnSpPr>
            <p:nvPr/>
          </p:nvCxnSpPr>
          <p:spPr>
            <a:xfrm>
              <a:off x="5589432" y="4192074"/>
              <a:ext cx="834979" cy="80278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8694000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4034"/>
            <a:ext cx="8229600" cy="5070566"/>
          </a:xfrm>
        </p:spPr>
        <p:txBody>
          <a:bodyPr>
            <a:normAutofit/>
          </a:bodyPr>
          <a:lstStyle/>
          <a:p>
            <a:pPr algn="r" rtl="1">
              <a:lnSpc>
                <a:spcPct val="150000"/>
              </a:lnSpc>
              <a:buFont typeface="Wingdings" pitchFamily="2" charset="2"/>
              <a:buChar char="q"/>
            </a:pPr>
            <a:r>
              <a:rPr lang="fa-IR" sz="2800" dirty="0">
                <a:cs typeface="B Titr" pitchFamily="2" charset="-78"/>
              </a:rPr>
              <a:t>گروههای دارای سازگاری روانی</a:t>
            </a:r>
          </a:p>
          <a:p>
            <a:pPr algn="justLow" rtl="1">
              <a:lnSpc>
                <a:spcPct val="150000"/>
              </a:lnSpc>
              <a:buFont typeface="Wingdings" pitchFamily="2" charset="2"/>
              <a:buChar char="v"/>
            </a:pPr>
            <a:r>
              <a:rPr lang="fa-IR" dirty="0">
                <a:cs typeface="B Nazanin" pitchFamily="2" charset="-78"/>
              </a:rPr>
              <a:t>یکی از صاحبنظران در بیان جنبه های مثبت گروههای غیررسمی گامی فراتر</a:t>
            </a:r>
            <a:r>
              <a:rPr lang="en-US" dirty="0">
                <a:cs typeface="B Nazanin" pitchFamily="2" charset="-78"/>
              </a:rPr>
              <a:t> </a:t>
            </a:r>
            <a:r>
              <a:rPr lang="fa-IR" dirty="0">
                <a:cs typeface="B Nazanin" pitchFamily="2" charset="-78"/>
              </a:rPr>
              <a:t>نهاده است. وی گروههای روانشناختی را گروههای می نامد که اعضای آن چهار شاخص ذیل را دارند:</a:t>
            </a:r>
          </a:p>
          <a:p>
            <a:pPr algn="r" rtl="1">
              <a:lnSpc>
                <a:spcPct val="150000"/>
              </a:lnSpc>
              <a:buFont typeface="Wingdings" pitchFamily="2" charset="2"/>
              <a:buChar char="§"/>
            </a:pPr>
            <a:r>
              <a:rPr lang="fa-IR" dirty="0">
                <a:cs typeface="B Nazanin" pitchFamily="2" charset="-78"/>
              </a:rPr>
              <a:t>1. تعامل حقیقی با یکدیگر دارند.</a:t>
            </a:r>
          </a:p>
          <a:p>
            <a:pPr algn="r" rtl="1">
              <a:lnSpc>
                <a:spcPct val="150000"/>
              </a:lnSpc>
              <a:buFont typeface="Wingdings" pitchFamily="2" charset="2"/>
              <a:buChar char="§"/>
            </a:pPr>
            <a:r>
              <a:rPr lang="fa-IR" dirty="0">
                <a:cs typeface="B Nazanin" pitchFamily="2" charset="-78"/>
              </a:rPr>
              <a:t>2. خود را بخشی از یک گروه می دانند.</a:t>
            </a:r>
          </a:p>
          <a:p>
            <a:pPr algn="r" rtl="1">
              <a:lnSpc>
                <a:spcPct val="150000"/>
              </a:lnSpc>
              <a:buFont typeface="Wingdings" pitchFamily="2" charset="2"/>
              <a:buChar char="§"/>
            </a:pPr>
            <a:r>
              <a:rPr lang="fa-IR" dirty="0">
                <a:cs typeface="B Nazanin" pitchFamily="2" charset="-78"/>
              </a:rPr>
              <a:t>3. حس مشترکی از هدف و مقصد گروهی دارند.</a:t>
            </a:r>
          </a:p>
          <a:p>
            <a:pPr algn="r" rtl="1">
              <a:lnSpc>
                <a:spcPct val="150000"/>
              </a:lnSpc>
              <a:buFont typeface="Wingdings" pitchFamily="2" charset="2"/>
              <a:buChar char="§"/>
            </a:pPr>
            <a:r>
              <a:rPr lang="fa-IR" dirty="0">
                <a:cs typeface="B Nazanin" pitchFamily="2" charset="-78"/>
              </a:rPr>
              <a:t>4. به طور روانشناختی از وجود یکدیگر آگاهی دارند.</a:t>
            </a:r>
          </a:p>
        </p:txBody>
      </p:sp>
    </p:spTree>
    <p:extLst>
      <p:ext uri="{BB962C8B-B14F-4D97-AF65-F5344CB8AC3E}">
        <p14:creationId xmlns:p14="http://schemas.microsoft.com/office/powerpoint/2010/main" val="201442847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Font typeface="Wingdings" pitchFamily="2" charset="2"/>
              <a:buChar char="q"/>
            </a:pPr>
            <a:r>
              <a:rPr lang="fa-IR" sz="2800" dirty="0">
                <a:cs typeface="B Titr" pitchFamily="2" charset="-78"/>
              </a:rPr>
              <a:t>انواع گروههای رسمی و غیررسمی</a:t>
            </a:r>
          </a:p>
          <a:p>
            <a:pPr algn="r" rtl="1"/>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4213070277"/>
              </p:ext>
            </p:extLst>
          </p:nvPr>
        </p:nvGraphicFramePr>
        <p:xfrm>
          <a:off x="1523998" y="2859110"/>
          <a:ext cx="6418218" cy="3116580"/>
        </p:xfrm>
        <a:graphic>
          <a:graphicData uri="http://schemas.openxmlformats.org/drawingml/2006/table">
            <a:tbl>
              <a:tblPr rtl="1" firstRow="1" bandRow="1">
                <a:tableStyleId>{00A15C55-8517-42AA-B614-E9B94910E393}</a:tableStyleId>
              </a:tblPr>
              <a:tblGrid>
                <a:gridCol w="3209109">
                  <a:extLst>
                    <a:ext uri="{9D8B030D-6E8A-4147-A177-3AD203B41FA5}">
                      <a16:colId xmlns:a16="http://schemas.microsoft.com/office/drawing/2014/main" val="20000"/>
                    </a:ext>
                  </a:extLst>
                </a:gridCol>
                <a:gridCol w="3209109">
                  <a:extLst>
                    <a:ext uri="{9D8B030D-6E8A-4147-A177-3AD203B41FA5}">
                      <a16:colId xmlns:a16="http://schemas.microsoft.com/office/drawing/2014/main" val="20001"/>
                    </a:ext>
                  </a:extLst>
                </a:gridCol>
              </a:tblGrid>
              <a:tr h="522344">
                <a:tc>
                  <a:txBody>
                    <a:bodyPr/>
                    <a:lstStyle/>
                    <a:p>
                      <a:pPr algn="ctr" rtl="1">
                        <a:lnSpc>
                          <a:spcPct val="150000"/>
                        </a:lnSpc>
                      </a:pPr>
                      <a:r>
                        <a:rPr lang="fa-IR" sz="2200" b="1" dirty="0"/>
                        <a:t>گروههای رسمی</a:t>
                      </a:r>
                      <a:endParaRPr lang="fa-IR" sz="2200" b="1" dirty="0">
                        <a:cs typeface="B Nazanin" pitchFamily="2" charset="-78"/>
                      </a:endParaRPr>
                    </a:p>
                  </a:txBody>
                  <a:tcPr anchor="ctr"/>
                </a:tc>
                <a:tc>
                  <a:txBody>
                    <a:bodyPr/>
                    <a:lstStyle/>
                    <a:p>
                      <a:pPr algn="ctr" rtl="1">
                        <a:lnSpc>
                          <a:spcPct val="150000"/>
                        </a:lnSpc>
                      </a:pPr>
                      <a:r>
                        <a:rPr lang="fa-IR" sz="2200" b="1" dirty="0"/>
                        <a:t>گروههای غیررسمی</a:t>
                      </a:r>
                      <a:endParaRPr lang="fa-IR" sz="2200" b="1" dirty="0">
                        <a:cs typeface="B Nazanin" pitchFamily="2" charset="-78"/>
                      </a:endParaRPr>
                    </a:p>
                  </a:txBody>
                  <a:tcPr anchor="ctr"/>
                </a:tc>
                <a:extLst>
                  <a:ext uri="{0D108BD9-81ED-4DB2-BD59-A6C34878D82A}">
                    <a16:rowId xmlns:a16="http://schemas.microsoft.com/office/drawing/2014/main" val="10000"/>
                  </a:ext>
                </a:extLst>
              </a:tr>
              <a:tr h="1674363">
                <a:tc>
                  <a:txBody>
                    <a:bodyPr/>
                    <a:lstStyle/>
                    <a:p>
                      <a:pPr marL="342900" indent="-342900" algn="r" rtl="1">
                        <a:lnSpc>
                          <a:spcPct val="150000"/>
                        </a:lnSpc>
                        <a:buNone/>
                      </a:pPr>
                      <a:r>
                        <a:rPr lang="fa-IR" sz="2200" b="1" dirty="0"/>
                        <a:t>1.</a:t>
                      </a:r>
                      <a:r>
                        <a:rPr lang="fa-IR" sz="2200" b="1" baseline="0" dirty="0"/>
                        <a:t> </a:t>
                      </a:r>
                      <a:r>
                        <a:rPr lang="fa-IR" sz="2200" b="1" dirty="0"/>
                        <a:t>گروه فرماندهی (گرداننده)</a:t>
                      </a:r>
                    </a:p>
                    <a:p>
                      <a:pPr marL="342900" indent="-342900" algn="r" rtl="1">
                        <a:lnSpc>
                          <a:spcPct val="150000"/>
                        </a:lnSpc>
                        <a:buNone/>
                      </a:pPr>
                      <a:r>
                        <a:rPr lang="fa-IR" sz="2200" b="1" dirty="0"/>
                        <a:t>2. گروه کار</a:t>
                      </a:r>
                    </a:p>
                    <a:p>
                      <a:pPr marL="342900" indent="-342900" algn="r" rtl="1">
                        <a:lnSpc>
                          <a:spcPct val="150000"/>
                        </a:lnSpc>
                        <a:buNone/>
                      </a:pPr>
                      <a:r>
                        <a:rPr lang="fa-IR" sz="2200" b="1" dirty="0"/>
                        <a:t>3. گروه پروژه ها</a:t>
                      </a:r>
                    </a:p>
                    <a:p>
                      <a:pPr marL="342900" indent="-342900" algn="r" rtl="1">
                        <a:lnSpc>
                          <a:spcPct val="150000"/>
                        </a:lnSpc>
                        <a:buNone/>
                      </a:pPr>
                      <a:r>
                        <a:rPr lang="fa-IR" sz="2200" b="1" dirty="0"/>
                        <a:t>4. انواع شوراها</a:t>
                      </a:r>
                      <a:endParaRPr lang="fa-IR" sz="2200" b="1" dirty="0">
                        <a:cs typeface="B Nazanin" pitchFamily="2" charset="-78"/>
                      </a:endParaRPr>
                    </a:p>
                  </a:txBody>
                  <a:tcPr anchor="ctr"/>
                </a:tc>
                <a:tc>
                  <a:txBody>
                    <a:bodyPr/>
                    <a:lstStyle/>
                    <a:p>
                      <a:pPr marL="342900" indent="-342900" algn="r" rtl="1">
                        <a:lnSpc>
                          <a:spcPct val="150000"/>
                        </a:lnSpc>
                        <a:buNone/>
                      </a:pPr>
                      <a:r>
                        <a:rPr lang="fa-IR" sz="2200" b="1" dirty="0"/>
                        <a:t>1. گروه دوستی</a:t>
                      </a:r>
                    </a:p>
                    <a:p>
                      <a:pPr marL="342900" indent="-342900" algn="r" rtl="1">
                        <a:lnSpc>
                          <a:spcPct val="150000"/>
                        </a:lnSpc>
                        <a:buNone/>
                      </a:pPr>
                      <a:r>
                        <a:rPr lang="fa-IR" sz="2200" b="1" dirty="0"/>
                        <a:t>2. گروه دینفعان</a:t>
                      </a:r>
                    </a:p>
                    <a:p>
                      <a:pPr marL="342900" indent="-342900" algn="r" rtl="1">
                        <a:lnSpc>
                          <a:spcPct val="150000"/>
                        </a:lnSpc>
                        <a:buNone/>
                      </a:pPr>
                      <a:r>
                        <a:rPr lang="fa-IR" sz="2200" b="1" dirty="0"/>
                        <a:t>3. گروه مرجع</a:t>
                      </a:r>
                      <a:endParaRPr lang="fa-IR" sz="2200" b="1" dirty="0">
                        <a:cs typeface="B Nazanin" pitchFamily="2" charset="-78"/>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324569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0527"/>
            <a:ext cx="8229600" cy="4389120"/>
          </a:xfrm>
        </p:spPr>
        <p:txBody>
          <a:bodyPr>
            <a:normAutofit/>
          </a:bodyPr>
          <a:lstStyle/>
          <a:p>
            <a:pPr algn="justLow" rtl="1">
              <a:lnSpc>
                <a:spcPct val="150000"/>
              </a:lnSpc>
              <a:buFont typeface="Wingdings" pitchFamily="2" charset="2"/>
              <a:buChar char="v"/>
            </a:pPr>
            <a:r>
              <a:rPr lang="fa-IR" b="1" dirty="0">
                <a:cs typeface="B Nazanin" pitchFamily="2" charset="-78"/>
              </a:rPr>
              <a:t>گروه گرداننده (گروه کارکردی): </a:t>
            </a:r>
            <a:r>
              <a:rPr lang="fa-IR" dirty="0">
                <a:cs typeface="B Nazanin" pitchFamily="2" charset="-78"/>
              </a:rPr>
              <a:t>گروهی است مرکب از سرپرست و کارکنانی که به او گزارش می دهند. عضویت در گروه گرداننده به وسیله نمودار سازمانی مشخص می شود.</a:t>
            </a:r>
          </a:p>
          <a:p>
            <a:pPr algn="justLow" rtl="1">
              <a:lnSpc>
                <a:spcPct val="150000"/>
              </a:lnSpc>
              <a:buFont typeface="Wingdings" pitchFamily="2" charset="2"/>
              <a:buChar char="v"/>
            </a:pPr>
            <a:r>
              <a:rPr lang="fa-IR" b="1" dirty="0">
                <a:cs typeface="B Nazanin" pitchFamily="2" charset="-78"/>
              </a:rPr>
              <a:t>گروه کار: </a:t>
            </a:r>
            <a:r>
              <a:rPr lang="fa-IR" dirty="0">
                <a:cs typeface="B Nazanin" pitchFamily="2" charset="-78"/>
              </a:rPr>
              <a:t>مرکب از افرادی است که با هم بر روی یک کار مشترک فعالیت می کنند. آنان به وسیله کاری که انجام می دهند شکل یافته اند.</a:t>
            </a:r>
          </a:p>
          <a:p>
            <a:pPr algn="justLow" rtl="1">
              <a:lnSpc>
                <a:spcPct val="150000"/>
              </a:lnSpc>
              <a:buFont typeface="Wingdings" pitchFamily="2" charset="2"/>
              <a:buChar char="v"/>
            </a:pPr>
            <a:r>
              <a:rPr lang="fa-IR" b="1" dirty="0">
                <a:cs typeface="B Nazanin" pitchFamily="2" charset="-78"/>
              </a:rPr>
              <a:t>گروه پروژه:</a:t>
            </a:r>
            <a:r>
              <a:rPr lang="en-US" b="1" dirty="0">
                <a:cs typeface="B Nazanin" pitchFamily="2" charset="-78"/>
              </a:rPr>
              <a:t> </a:t>
            </a:r>
            <a:r>
              <a:rPr lang="fa-IR" dirty="0">
                <a:cs typeface="B Nazanin" pitchFamily="2" charset="-78"/>
              </a:rPr>
              <a:t>برای انجام یک پروژه خاص ایجاد می شوند و چرخه حیات گروه پروژه به طور معمول بر چرخه حیات پروژه منطبق است.</a:t>
            </a:r>
          </a:p>
          <a:p>
            <a:pPr algn="justLow" rtl="1">
              <a:lnSpc>
                <a:spcPct val="150000"/>
              </a:lnSpc>
              <a:buFont typeface="Wingdings" pitchFamily="2" charset="2"/>
              <a:buChar char="v"/>
            </a:pPr>
            <a:r>
              <a:rPr lang="fa-IR" b="1" dirty="0">
                <a:cs typeface="B Nazanin" pitchFamily="2" charset="-78"/>
              </a:rPr>
              <a:t>شوراها(کمیته ها)</a:t>
            </a:r>
            <a:r>
              <a:rPr lang="en-US" b="1" dirty="0">
                <a:cs typeface="B Nazanin" pitchFamily="2" charset="-78"/>
              </a:rPr>
              <a:t>:</a:t>
            </a:r>
            <a:r>
              <a:rPr lang="fa-IR" b="1" dirty="0">
                <a:cs typeface="B Nazanin" pitchFamily="2" charset="-78"/>
              </a:rPr>
              <a:t> </a:t>
            </a:r>
            <a:r>
              <a:rPr lang="fa-IR" dirty="0">
                <a:cs typeface="B Nazanin" pitchFamily="2" charset="-78"/>
              </a:rPr>
              <a:t>به طور معمول خارج از ساختار گروهی گروه گرداننده، برای حل مسائلی که به وقوع می پیوندد ایجاد می شوند و چرخه حیات یک شورا می تواند نسبتاً بلندمدت یا کوتاه مدت باشد.</a:t>
            </a:r>
          </a:p>
        </p:txBody>
      </p:sp>
    </p:spTree>
    <p:extLst>
      <p:ext uri="{BB962C8B-B14F-4D97-AF65-F5344CB8AC3E}">
        <p14:creationId xmlns:p14="http://schemas.microsoft.com/office/powerpoint/2010/main" val="293242246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914400"/>
            <a:ext cx="7201585" cy="5029200"/>
          </a:xfrm>
        </p:spPr>
        <p:txBody>
          <a:bodyPr>
            <a:normAutofit/>
          </a:bodyPr>
          <a:lstStyle/>
          <a:p>
            <a:pPr algn="just" rtl="1">
              <a:lnSpc>
                <a:spcPct val="200000"/>
              </a:lnSpc>
              <a:buFont typeface="Wingdings" pitchFamily="2" charset="2"/>
              <a:buChar char="v"/>
            </a:pPr>
            <a:r>
              <a:rPr lang="fa-IR" b="1" dirty="0">
                <a:cs typeface="B Nazanin" pitchFamily="2" charset="-78"/>
              </a:rPr>
              <a:t>گروه دوستی:</a:t>
            </a:r>
            <a:r>
              <a:rPr lang="en-US" b="1" dirty="0">
                <a:cs typeface="B Nazanin" pitchFamily="2" charset="-78"/>
              </a:rPr>
              <a:t> </a:t>
            </a:r>
            <a:r>
              <a:rPr lang="fa-IR" dirty="0">
                <a:cs typeface="B Nazanin" pitchFamily="2" charset="-78"/>
              </a:rPr>
              <a:t>مرکب از اشخاصی است که کشش طبیعی نسبت به یکدیگر دارند. آنان ممکن است تمایل به کارکردن با یکدیگر داشته باشند، با هم نشست و برخاست کنند، ساعات استراحت را با هم باشند و حتی خارج از محیط کار نیز کارهایی را به طور مشترک با هم انجام دهند.</a:t>
            </a:r>
          </a:p>
          <a:p>
            <a:pPr algn="just" rtl="1">
              <a:lnSpc>
                <a:spcPct val="200000"/>
              </a:lnSpc>
              <a:buFont typeface="Wingdings" pitchFamily="2" charset="2"/>
              <a:buChar char="v"/>
            </a:pPr>
            <a:r>
              <a:rPr lang="fa-IR" b="1" dirty="0">
                <a:cs typeface="B Nazanin" pitchFamily="2" charset="-78"/>
              </a:rPr>
              <a:t>گروه ذینفع: </a:t>
            </a:r>
            <a:r>
              <a:rPr lang="fa-IR" dirty="0">
                <a:cs typeface="B Nazanin" pitchFamily="2" charset="-78"/>
              </a:rPr>
              <a:t>مرکب از اشخاصی است که منافع مشترکی دارند؛ این منافع می تواند مربوط به کار باشد یا شامل منافع غیر کاری.</a:t>
            </a:r>
          </a:p>
          <a:p>
            <a:pPr algn="just" rtl="1">
              <a:lnSpc>
                <a:spcPct val="200000"/>
              </a:lnSpc>
              <a:buFont typeface="Wingdings" pitchFamily="2" charset="2"/>
              <a:buChar char="v"/>
            </a:pPr>
            <a:r>
              <a:rPr lang="fa-IR" b="1" dirty="0">
                <a:cs typeface="B Nazanin" pitchFamily="2" charset="-78"/>
              </a:rPr>
              <a:t>گروه مرجع: </a:t>
            </a:r>
            <a:r>
              <a:rPr lang="fa-IR" dirty="0">
                <a:cs typeface="B Nazanin" pitchFamily="2" charset="-78"/>
              </a:rPr>
              <a:t>به گروهی گفته می شود که فرد خود را به منظور شکل دهی نظریات، تصمیم گیری یا چگونگی عمل، با آن گروه ارزیابی و تعیین هویت می کند.</a:t>
            </a:r>
          </a:p>
        </p:txBody>
      </p:sp>
    </p:spTree>
    <p:extLst>
      <p:ext uri="{BB962C8B-B14F-4D97-AF65-F5344CB8AC3E}">
        <p14:creationId xmlns:p14="http://schemas.microsoft.com/office/powerpoint/2010/main" val="259339411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914400"/>
            <a:ext cx="6896785" cy="5029200"/>
          </a:xfrm>
        </p:spPr>
        <p:txBody>
          <a:bodyPr>
            <a:normAutofit/>
          </a:bodyPr>
          <a:lstStyle/>
          <a:p>
            <a:pPr algn="just" rtl="1">
              <a:lnSpc>
                <a:spcPct val="200000"/>
              </a:lnSpc>
              <a:buFont typeface="Wingdings" pitchFamily="2" charset="2"/>
              <a:buChar char="q"/>
            </a:pPr>
            <a:r>
              <a:rPr lang="fa-IR" sz="2800" dirty="0">
                <a:cs typeface="B Titr" pitchFamily="2" charset="-78"/>
              </a:rPr>
              <a:t>اثربخشی گروه</a:t>
            </a:r>
          </a:p>
          <a:p>
            <a:pPr algn="just" rtl="1">
              <a:lnSpc>
                <a:spcPct val="200000"/>
              </a:lnSpc>
              <a:buFont typeface="Wingdings" pitchFamily="2" charset="2"/>
              <a:buChar char="v"/>
            </a:pPr>
            <a:r>
              <a:rPr lang="fa-IR" dirty="0">
                <a:cs typeface="B Nazanin" pitchFamily="2" charset="-78"/>
              </a:rPr>
              <a:t>گروه اثربخش، گروهی است که سطوح عالی عملکرد کاری و حفظ و نگهداری نیروی انسانی را طی زمان کسب کند. یک گروه اثربخش، از جنبه عملکرد کاری به هدفهای عملکردی خود در کوتاهترین زمان ممکن دست می یابد و نتایج کاری عالی ارائه میدهد. در بعد حفظ و نگهداری منابع انسانی، گروه اثربخش آن است که اعضای آن به اندازه کافی از کارهای خود و روابط میان فردی رضایت داشته باشند و در نتیجه به طور مستمر با یکدیگر خوب کار کنند.</a:t>
            </a:r>
          </a:p>
        </p:txBody>
      </p:sp>
    </p:spTree>
    <p:extLst>
      <p:ext uri="{BB962C8B-B14F-4D97-AF65-F5344CB8AC3E}">
        <p14:creationId xmlns:p14="http://schemas.microsoft.com/office/powerpoint/2010/main" val="117853349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762000"/>
          </a:xfrm>
        </p:spPr>
        <p:txBody>
          <a:bodyPr/>
          <a:lstStyle/>
          <a:p>
            <a:pPr algn="r" rtl="1">
              <a:buFont typeface="Wingdings" pitchFamily="2" charset="2"/>
              <a:buChar char="q"/>
            </a:pPr>
            <a:r>
              <a:rPr lang="fa-IR" sz="2800" dirty="0">
                <a:cs typeface="B Titr" pitchFamily="2" charset="-78"/>
              </a:rPr>
              <a:t>گروه کار به عنوان یک سیستم باز</a:t>
            </a:r>
          </a:p>
          <a:p>
            <a:pPr algn="r" rtl="1"/>
            <a:endParaRPr lang="fa-IR" dirty="0"/>
          </a:p>
        </p:txBody>
      </p:sp>
      <p:pic>
        <p:nvPicPr>
          <p:cNvPr id="4" name="Picture 3"/>
          <p:cNvPicPr>
            <a:picLocks noChangeAspect="1"/>
          </p:cNvPicPr>
          <p:nvPr/>
        </p:nvPicPr>
        <p:blipFill>
          <a:blip r:embed="rId2" cstate="print"/>
          <a:stretch>
            <a:fillRect/>
          </a:stretch>
        </p:blipFill>
        <p:spPr>
          <a:xfrm>
            <a:off x="505442" y="1224197"/>
            <a:ext cx="8409957" cy="4795604"/>
          </a:xfrm>
          <a:prstGeom prst="rect">
            <a:avLst/>
          </a:prstGeom>
        </p:spPr>
      </p:pic>
    </p:spTree>
    <p:extLst>
      <p:ext uri="{BB962C8B-B14F-4D97-AF65-F5344CB8AC3E}">
        <p14:creationId xmlns:p14="http://schemas.microsoft.com/office/powerpoint/2010/main" val="3282349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Font typeface="Wingdings" pitchFamily="2" charset="2"/>
              <a:buChar char="q"/>
            </a:pPr>
            <a:r>
              <a:rPr lang="fa-IR" sz="2500" dirty="0">
                <a:cs typeface="B Nazanin" pitchFamily="2" charset="-78"/>
              </a:rPr>
              <a:t>هدف رفتار سازمانی</a:t>
            </a:r>
            <a:endParaRPr lang="en-US" sz="2500" dirty="0">
              <a:cs typeface="B Nazanin" pitchFamily="2" charset="-78"/>
            </a:endParaRPr>
          </a:p>
        </p:txBody>
      </p:sp>
      <p:sp>
        <p:nvSpPr>
          <p:cNvPr id="3" name="Content Placeholder 2"/>
          <p:cNvSpPr>
            <a:spLocks noGrp="1"/>
          </p:cNvSpPr>
          <p:nvPr>
            <p:ph idx="1"/>
          </p:nvPr>
        </p:nvSpPr>
        <p:spPr>
          <a:xfrm>
            <a:off x="1752601" y="2133600"/>
            <a:ext cx="6781800" cy="3777622"/>
          </a:xfrm>
        </p:spPr>
        <p:txBody>
          <a:bodyPr>
            <a:normAutofit/>
          </a:bodyPr>
          <a:lstStyle/>
          <a:p>
            <a:pPr algn="justLow" rtl="1">
              <a:lnSpc>
                <a:spcPct val="150000"/>
              </a:lnSpc>
              <a:buFont typeface="Wingdings" pitchFamily="2" charset="2"/>
              <a:buChar char="v"/>
            </a:pPr>
            <a:r>
              <a:rPr lang="fa-IR" sz="2000" dirty="0">
                <a:cs typeface="B Nazanin" pitchFamily="2" charset="-78"/>
              </a:rPr>
              <a:t>مقصد رفتار سازمانی نیل به اثربخشی سازمانی است و مدیران، مسئول کسب اثربخشی سازمانی به روش کار با دیگران هستند. مدیران با شناخت و مدیریت رفتار فردی، فراگردهای گروهی و سازمانی می توانند به اثربخشی سازمانی برسند.</a:t>
            </a:r>
            <a:endParaRPr lang="en-US" sz="2000" dirty="0">
              <a:cs typeface="B Nazanin" pitchFamily="2" charset="-78"/>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484344"/>
            <a:ext cx="6629400" cy="5889311"/>
          </a:xfrm>
        </p:spPr>
        <p:txBody>
          <a:bodyPr>
            <a:noAutofit/>
          </a:bodyPr>
          <a:lstStyle/>
          <a:p>
            <a:pPr algn="just" rtl="1"/>
            <a:r>
              <a:rPr lang="fa-IR" dirty="0">
                <a:cs typeface="B Nazanin" panose="00000400000000000000" pitchFamily="2" charset="-78"/>
              </a:rPr>
              <a:t>پایه های اثر بخش گروه </a:t>
            </a:r>
          </a:p>
          <a:p>
            <a:pPr algn="just" rtl="1"/>
            <a:r>
              <a:rPr lang="fa-IR" dirty="0">
                <a:cs typeface="B Nazanin" panose="00000400000000000000" pitchFamily="2" charset="-78"/>
              </a:rPr>
              <a:t>محیط سازمان که بر نحوه کار گروه و آنچه به انجام می رساند می تواند اثر بگذارد که در این میان می توان بهترین محیط برای گروه را به موارد زیر اشاره کرد </a:t>
            </a:r>
          </a:p>
          <a:p>
            <a:pPr algn="just" rtl="1"/>
            <a:r>
              <a:rPr lang="fa-IR" dirty="0">
                <a:cs typeface="B Nazanin" panose="00000400000000000000" pitchFamily="2" charset="-78"/>
              </a:rPr>
              <a:t>1 – هدف هایی که در محیط سازمان اشاره و موثر باید کمال گرا باشد </a:t>
            </a:r>
          </a:p>
          <a:p>
            <a:pPr algn="just" rtl="1"/>
            <a:r>
              <a:rPr lang="fa-IR" dirty="0">
                <a:cs typeface="B Nazanin" panose="00000400000000000000" pitchFamily="2" charset="-78"/>
              </a:rPr>
              <a:t>2 – پاداشها باعث تقویت عوامل تاثیر گذار در کمال گرایی باشد </a:t>
            </a:r>
          </a:p>
          <a:p>
            <a:pPr algn="just" rtl="1"/>
            <a:r>
              <a:rPr lang="fa-IR" dirty="0">
                <a:cs typeface="B Nazanin" panose="00000400000000000000" pitchFamily="2" charset="-78"/>
              </a:rPr>
              <a:t>3 – منابع کافی جهت دستیابی به اهداف تامین شود </a:t>
            </a:r>
          </a:p>
          <a:p>
            <a:pPr algn="just" rtl="1"/>
            <a:r>
              <a:rPr lang="fa-IR" dirty="0">
                <a:cs typeface="B Nazanin" panose="00000400000000000000" pitchFamily="2" charset="-78"/>
              </a:rPr>
              <a:t>4 – حق آوری در کنار منابع می بایست تامین شود </a:t>
            </a:r>
          </a:p>
          <a:p>
            <a:pPr algn="just" rtl="1"/>
            <a:r>
              <a:rPr lang="fa-IR" dirty="0">
                <a:cs typeface="B Nazanin" panose="00000400000000000000" pitchFamily="2" charset="-78"/>
              </a:rPr>
              <a:t>5 – کار گروهی توام با تشویق و استفاده از همه ظرفیت های گروه می باشد </a:t>
            </a:r>
          </a:p>
          <a:p>
            <a:pPr algn="just" rtl="1"/>
            <a:r>
              <a:rPr lang="fa-IR" dirty="0">
                <a:cs typeface="B Nazanin" panose="00000400000000000000" pitchFamily="2" charset="-78"/>
              </a:rPr>
              <a:t>6 – فرهنگ کار گروهی در کنار تقویت و تشویق افراد گروه تقویت و توجه شود</a:t>
            </a:r>
          </a:p>
          <a:p>
            <a:pPr algn="just" rtl="1"/>
            <a:r>
              <a:rPr lang="fa-IR" dirty="0">
                <a:cs typeface="B Nazanin" panose="00000400000000000000" pitchFamily="2" charset="-78"/>
              </a:rPr>
              <a:t>7 – ساختار ها همیشه در جهت منافع کار گروهی شکل داده شود </a:t>
            </a:r>
          </a:p>
          <a:p>
            <a:pPr algn="just" rtl="1"/>
            <a:r>
              <a:rPr lang="fa-IR" dirty="0">
                <a:cs typeface="B Nazanin" panose="00000400000000000000" pitchFamily="2" charset="-78"/>
              </a:rPr>
              <a:t>در نتیجه : تلاش کاری * حمایت سازمان * ویژگی های فرد = عملکرد فردی </a:t>
            </a:r>
          </a:p>
          <a:p>
            <a:pPr algn="just" rtl="1"/>
            <a:r>
              <a:rPr lang="fa-IR" dirty="0">
                <a:cs typeface="B Nazanin" panose="00000400000000000000" pitchFamily="2" charset="-78"/>
              </a:rPr>
              <a:t>اگر این فرمول در کار گروهی تعریف شود اثر بسیار شگرفی بر نتیجه کار در سازمان بوجود خواهد آورد </a:t>
            </a:r>
            <a:endParaRPr lang="en-US" dirty="0">
              <a:cs typeface="B Nazanin" panose="00000400000000000000" pitchFamily="2" charset="-78"/>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762000"/>
            <a:ext cx="6591985" cy="3777622"/>
          </a:xfrm>
        </p:spPr>
        <p:txBody>
          <a:bodyPr>
            <a:normAutofit/>
          </a:bodyPr>
          <a:lstStyle/>
          <a:p>
            <a:pPr algn="r" rtl="1">
              <a:buFont typeface="Wingdings" pitchFamily="2" charset="2"/>
              <a:buChar char="q"/>
            </a:pPr>
            <a:r>
              <a:rPr lang="fa-IR" sz="2800" dirty="0">
                <a:cs typeface="B Titr" pitchFamily="2" charset="-78"/>
              </a:rPr>
              <a:t>ماهیت کار گروهی</a:t>
            </a:r>
          </a:p>
          <a:p>
            <a:pPr algn="r" rtl="1">
              <a:lnSpc>
                <a:spcPct val="150000"/>
              </a:lnSpc>
              <a:buFont typeface="Wingdings" pitchFamily="2" charset="2"/>
              <a:buChar char="v"/>
            </a:pPr>
            <a:r>
              <a:rPr lang="fa-IR" b="1" dirty="0">
                <a:cs typeface="B Nazanin" pitchFamily="2" charset="-78"/>
              </a:rPr>
              <a:t>1. عجین شدن فرد با کار: </a:t>
            </a:r>
            <a:r>
              <a:rPr lang="fa-IR" dirty="0">
                <a:cs typeface="B Nazanin" pitchFamily="2" charset="-78"/>
              </a:rPr>
              <a:t>هنگامی که اعضای گروه به شدت خود را با کارهای گروهی تعیین هویت می کنند گفته می شود آنان با کار خود عجین شده اند.</a:t>
            </a:r>
          </a:p>
          <a:p>
            <a:pPr algn="r" rtl="1">
              <a:lnSpc>
                <a:spcPct val="150000"/>
              </a:lnSpc>
              <a:buFont typeface="Wingdings" pitchFamily="2" charset="2"/>
              <a:buChar char="v"/>
            </a:pPr>
            <a:r>
              <a:rPr lang="fa-IR" b="1" dirty="0">
                <a:cs typeface="B Nazanin" pitchFamily="2" charset="-78"/>
              </a:rPr>
              <a:t>2. توافق بر غایتها: </a:t>
            </a:r>
            <a:r>
              <a:rPr lang="fa-IR" dirty="0">
                <a:cs typeface="B Nazanin" pitchFamily="2" charset="-78"/>
              </a:rPr>
              <a:t>توان اعضای گروه بر انجام دادن کار و شاخصهایی که برای تعریف موفقیت به کار می رود توافق بر غایتها گویند.</a:t>
            </a:r>
          </a:p>
          <a:p>
            <a:pPr algn="r" rtl="1">
              <a:lnSpc>
                <a:spcPct val="150000"/>
              </a:lnSpc>
              <a:buFont typeface="Wingdings" pitchFamily="2" charset="2"/>
              <a:buChar char="v"/>
            </a:pPr>
            <a:r>
              <a:rPr lang="fa-IR" b="1" dirty="0">
                <a:cs typeface="B Nazanin" pitchFamily="2" charset="-78"/>
              </a:rPr>
              <a:t>3. توافق بر وسیله دستیابی به هدف: </a:t>
            </a:r>
            <a:r>
              <a:rPr lang="fa-IR" dirty="0">
                <a:cs typeface="B Nazanin" pitchFamily="2" charset="-78"/>
              </a:rPr>
              <a:t>توافق اعضای گروه بر چگونگی انجام کار را توافق بر وسیله گویند.</a:t>
            </a:r>
          </a:p>
        </p:txBody>
      </p:sp>
    </p:spTree>
    <p:extLst>
      <p:ext uri="{BB962C8B-B14F-4D97-AF65-F5344CB8AC3E}">
        <p14:creationId xmlns:p14="http://schemas.microsoft.com/office/powerpoint/2010/main" val="372546266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870578"/>
            <a:ext cx="6591985" cy="3777622"/>
          </a:xfrm>
        </p:spPr>
        <p:txBody>
          <a:bodyPr>
            <a:normAutofit lnSpcReduction="10000"/>
          </a:bodyPr>
          <a:lstStyle/>
          <a:p>
            <a:pPr algn="justLow" rtl="1">
              <a:lnSpc>
                <a:spcPct val="150000"/>
              </a:lnSpc>
              <a:buFont typeface="Wingdings" pitchFamily="2" charset="2"/>
              <a:buChar char="q"/>
            </a:pPr>
            <a:r>
              <a:rPr lang="fa-IR" sz="2800" dirty="0">
                <a:cs typeface="B Titr" pitchFamily="2" charset="-78"/>
              </a:rPr>
              <a:t>ترکیب جمعیت شناختی و روانشناختی گروه</a:t>
            </a:r>
          </a:p>
          <a:p>
            <a:pPr algn="justLow" rtl="1">
              <a:lnSpc>
                <a:spcPct val="150000"/>
              </a:lnSpc>
              <a:buFont typeface="Wingdings" pitchFamily="2" charset="2"/>
              <a:buChar char="v"/>
            </a:pPr>
            <a:r>
              <a:rPr lang="fa-IR" b="1" dirty="0">
                <a:cs typeface="B Nazanin" pitchFamily="2" charset="-78"/>
              </a:rPr>
              <a:t>1. سازگاری میان فردی: </a:t>
            </a:r>
            <a:r>
              <a:rPr lang="fa-IR" dirty="0">
                <a:cs typeface="B Nazanin" pitchFamily="2" charset="-78"/>
              </a:rPr>
              <a:t>توصیف کننده چگونگی نزدیک شدن افراد به یکدیگر بر اساس نیاز به ابراز وجود، شناسایی، نیاز کنترل و نیاز عاطفی است.</a:t>
            </a:r>
          </a:p>
          <a:p>
            <a:pPr algn="justLow" rtl="1">
              <a:lnSpc>
                <a:spcPct val="150000"/>
              </a:lnSpc>
              <a:buFont typeface="Wingdings" pitchFamily="2" charset="2"/>
              <a:buChar char="v"/>
            </a:pPr>
            <a:r>
              <a:rPr lang="fa-IR" b="1" dirty="0">
                <a:cs typeface="B Nazanin" pitchFamily="2" charset="-78"/>
              </a:rPr>
              <a:t>2. همانندی اعضای گروه: </a:t>
            </a:r>
            <a:r>
              <a:rPr lang="fa-IR" dirty="0">
                <a:cs typeface="B Nazanin" pitchFamily="2" charset="-78"/>
              </a:rPr>
              <a:t>گروههایی که اعضای آن زمینه ها، علایق، ارزشها و نگرشهای مشابه دارند همانند و گروههایی که اعضای آن در این ابعاد متنوعتر هستند ناهمانند نام دارند.</a:t>
            </a:r>
          </a:p>
          <a:p>
            <a:pPr algn="justLow" rtl="1">
              <a:lnSpc>
                <a:spcPct val="150000"/>
              </a:lnSpc>
              <a:buFont typeface="Wingdings" pitchFamily="2" charset="2"/>
              <a:buChar char="v"/>
            </a:pPr>
            <a:r>
              <a:rPr lang="fa-IR" b="1" dirty="0">
                <a:cs typeface="B Nazanin" pitchFamily="2" charset="-78"/>
              </a:rPr>
              <a:t>3. رعایت شأن اعضای گروه: </a:t>
            </a:r>
            <a:r>
              <a:rPr lang="fa-IR" dirty="0">
                <a:cs typeface="B Nazanin" pitchFamily="2" charset="-78"/>
              </a:rPr>
              <a:t>وجهه  و اعتبار شخص بیانگر رتبه نسبی، ارزش و جایگاه فرد از حیث تشخص و احترام در درون گروه است.</a:t>
            </a:r>
          </a:p>
        </p:txBody>
      </p:sp>
    </p:spTree>
    <p:extLst>
      <p:ext uri="{BB962C8B-B14F-4D97-AF65-F5344CB8AC3E}">
        <p14:creationId xmlns:p14="http://schemas.microsoft.com/office/powerpoint/2010/main" val="20707011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43000"/>
            <a:ext cx="6591985" cy="3777622"/>
          </a:xfrm>
        </p:spPr>
        <p:txBody>
          <a:bodyPr>
            <a:normAutofit fontScale="92500" lnSpcReduction="10000"/>
          </a:bodyPr>
          <a:lstStyle/>
          <a:p>
            <a:pPr algn="justLow" rtl="1">
              <a:buFont typeface="Wingdings" pitchFamily="2" charset="2"/>
              <a:buChar char="q"/>
            </a:pPr>
            <a:r>
              <a:rPr lang="fa-IR" sz="2500" dirty="0">
                <a:cs typeface="B Titr" pitchFamily="2" charset="-78"/>
              </a:rPr>
              <a:t>نیازهای که موجب دوست شدن افراد با یکدیگر می شود</a:t>
            </a:r>
          </a:p>
          <a:p>
            <a:pPr algn="justLow" rtl="1">
              <a:lnSpc>
                <a:spcPct val="150000"/>
              </a:lnSpc>
              <a:buFont typeface="Wingdings" pitchFamily="2" charset="2"/>
              <a:buChar char="v"/>
            </a:pPr>
            <a:r>
              <a:rPr lang="fa-IR" sz="2500" b="1" dirty="0">
                <a:cs typeface="B Nazanin" pitchFamily="2" charset="-78"/>
              </a:rPr>
              <a:t>1. نیاز به مهم جلوه کردن: </a:t>
            </a:r>
            <a:r>
              <a:rPr lang="fa-IR" sz="2500" dirty="0">
                <a:cs typeface="B Nazanin" pitchFamily="2" charset="-78"/>
              </a:rPr>
              <a:t>یعنی میل به رجحان داشتن، مطرح بودن و متشخص به شمار آمدن از دید دیگران.</a:t>
            </a:r>
          </a:p>
          <a:p>
            <a:pPr algn="justLow" rtl="1">
              <a:lnSpc>
                <a:spcPct val="150000"/>
              </a:lnSpc>
              <a:buFont typeface="Wingdings" pitchFamily="2" charset="2"/>
              <a:buChar char="v"/>
            </a:pPr>
            <a:r>
              <a:rPr lang="fa-IR" sz="2500" b="1" dirty="0">
                <a:cs typeface="B Nazanin" pitchFamily="2" charset="-78"/>
              </a:rPr>
              <a:t>2. نیاز به کنترل: </a:t>
            </a:r>
            <a:r>
              <a:rPr lang="fa-IR" sz="2500" dirty="0">
                <a:cs typeface="B Nazanin" pitchFamily="2" charset="-78"/>
              </a:rPr>
              <a:t>یعنی تمایل به اعمال کنترل و تحت کنترل دیگران نبودن یا تمایل به سازگاری و تسلیم بودن.</a:t>
            </a:r>
          </a:p>
          <a:p>
            <a:pPr algn="justLow" rtl="1">
              <a:lnSpc>
                <a:spcPct val="150000"/>
              </a:lnSpc>
              <a:buFont typeface="Wingdings" pitchFamily="2" charset="2"/>
              <a:buChar char="v"/>
            </a:pPr>
            <a:r>
              <a:rPr lang="fa-IR" sz="2500" b="1" dirty="0">
                <a:cs typeface="B Nazanin" pitchFamily="2" charset="-78"/>
              </a:rPr>
              <a:t>3. نیاز به عطوفت: </a:t>
            </a:r>
            <a:r>
              <a:rPr lang="fa-IR" sz="2500" dirty="0">
                <a:cs typeface="B Nazanin" pitchFamily="2" charset="-78"/>
              </a:rPr>
              <a:t>یعنی نیاز به دوست بودن و روابط احساسی نزدیک با دیگران داشتن.</a:t>
            </a:r>
          </a:p>
        </p:txBody>
      </p:sp>
    </p:spTree>
    <p:extLst>
      <p:ext uri="{BB962C8B-B14F-4D97-AF65-F5344CB8AC3E}">
        <p14:creationId xmlns:p14="http://schemas.microsoft.com/office/powerpoint/2010/main" val="95104789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7315200" cy="5638800"/>
          </a:xfrm>
        </p:spPr>
        <p:txBody>
          <a:bodyPr>
            <a:noAutofit/>
          </a:bodyPr>
          <a:lstStyle/>
          <a:p>
            <a:pPr algn="just" rtl="1">
              <a:lnSpc>
                <a:spcPct val="150000"/>
              </a:lnSpc>
            </a:pPr>
            <a:r>
              <a:rPr lang="fa-IR" dirty="0">
                <a:cs typeface="B Nazanin" panose="00000400000000000000" pitchFamily="2" charset="-78"/>
              </a:rPr>
              <a:t>مهم ترین نکته مدیریتی این فصل .توجه به این نکات است که :</a:t>
            </a:r>
          </a:p>
          <a:p>
            <a:pPr algn="just" rtl="1">
              <a:lnSpc>
                <a:spcPct val="150000"/>
              </a:lnSpc>
            </a:pPr>
            <a:r>
              <a:rPr lang="fa-IR" dirty="0">
                <a:cs typeface="B Nazanin" panose="00000400000000000000" pitchFamily="2" charset="-78"/>
              </a:rPr>
              <a:t>مدیران از تشکیل گروه های رسمی و حتی غیر رسمی بر اساس تامین منافع سازمان می بایست استقبال کنند زیرا این گروه ها اگر منطبق با اهداف سازمان شکل بگیرد و خود مدیریت در این امر دخیل باشد می تواند بر اساس نظام پیشنهادات نسبت به  بدست آوردن میان برهایی در بدست آوردن نتایج مهم و اساسی  و بدون استفاده از هزینه های گذاف به نتیجه برسند .</a:t>
            </a:r>
          </a:p>
          <a:p>
            <a:pPr algn="just" rtl="1">
              <a:lnSpc>
                <a:spcPct val="150000"/>
              </a:lnSpc>
            </a:pPr>
            <a:r>
              <a:rPr lang="fa-IR" dirty="0">
                <a:cs typeface="B Nazanin" panose="00000400000000000000" pitchFamily="2" charset="-78"/>
              </a:rPr>
              <a:t>تشکل های کار گروهی همواره مورد سوء ظن مدیران بوده زیرا معمولا تصور مدیران از این تشکل ها تضاد منافع بوده و این امر به فاصله گرفتن مدیریت با جمعیت کارگری را بوجود آورده </a:t>
            </a:r>
          </a:p>
          <a:p>
            <a:pPr algn="just" rtl="1">
              <a:lnSpc>
                <a:spcPct val="150000"/>
              </a:lnSpc>
            </a:pPr>
            <a:r>
              <a:rPr lang="fa-IR" dirty="0">
                <a:cs typeface="B Nazanin" panose="00000400000000000000" pitchFamily="2" charset="-78"/>
              </a:rPr>
              <a:t>اگر نظام شایسته سالاری در کنار فراهم آوردن گرایش کار گروهی با رعایت شان و منزلت افراد در هر مقطع کاری و توجه به ارزش های سازمانی در گروه ها تقویت شود . قطعا می توان نتایج درخشانی را در مورد نظام های کاری بدست آورد .</a:t>
            </a:r>
            <a:endParaRPr lang="en-US" dirty="0">
              <a:cs typeface="B Nazanin" panose="00000400000000000000" pitchFamily="2" charset="-78"/>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819400"/>
          </a:xfrm>
        </p:spPr>
        <p:txBody>
          <a:bodyPr>
            <a:normAutofit/>
          </a:bodyPr>
          <a:lstStyle/>
          <a:p>
            <a:pPr algn="ctr" rtl="1">
              <a:lnSpc>
                <a:spcPct val="150000"/>
              </a:lnSpc>
              <a:buNone/>
            </a:pPr>
            <a:r>
              <a:rPr lang="fa-IR" sz="4000" dirty="0">
                <a:cs typeface="B Titr" pitchFamily="2" charset="-78"/>
              </a:rPr>
              <a:t>فصل دهم:پویایی گروهی و میان گروهی</a:t>
            </a:r>
          </a:p>
          <a:p>
            <a:pPr algn="ctr" rtl="1">
              <a:lnSpc>
                <a:spcPct val="150000"/>
              </a:lnSpc>
              <a:buNone/>
            </a:pPr>
            <a:r>
              <a:rPr lang="fa-IR" sz="3600" dirty="0">
                <a:cs typeface="B Titr" pitchFamily="2" charset="-78"/>
              </a:rPr>
              <a:t>صفحه 225 الی244</a:t>
            </a:r>
            <a:endParaRPr lang="en-US" sz="3600" dirty="0">
              <a:cs typeface="B Titr" pitchFamily="2" charset="-78"/>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8229600" cy="1143000"/>
          </a:xfrm>
        </p:spPr>
        <p:txBody>
          <a:bodyPr>
            <a:normAutofit/>
          </a:bodyPr>
          <a:lstStyle/>
          <a:p>
            <a:pPr algn="ctr" rtl="1">
              <a:buFont typeface="Wingdings" pitchFamily="2" charset="2"/>
              <a:buChar char="q"/>
            </a:pPr>
            <a:r>
              <a:rPr lang="fa-IR" sz="3500" dirty="0">
                <a:cs typeface="B Titr" pitchFamily="2" charset="-78"/>
              </a:rPr>
              <a:t>گروههای کاری</a:t>
            </a:r>
            <a:endParaRPr lang="en-US" sz="3500" dirty="0">
              <a:cs typeface="B Titr" pitchFamily="2" charset="-78"/>
            </a:endParaRPr>
          </a:p>
        </p:txBody>
      </p:sp>
      <p:sp>
        <p:nvSpPr>
          <p:cNvPr id="3" name="Content Placeholder 2"/>
          <p:cNvSpPr>
            <a:spLocks noGrp="1"/>
          </p:cNvSpPr>
          <p:nvPr>
            <p:ph idx="1"/>
          </p:nvPr>
        </p:nvSpPr>
        <p:spPr>
          <a:xfrm>
            <a:off x="971207" y="1295400"/>
            <a:ext cx="7201585" cy="4953000"/>
          </a:xfrm>
        </p:spPr>
        <p:txBody>
          <a:bodyPr>
            <a:normAutofit fontScale="77500" lnSpcReduction="20000"/>
          </a:bodyPr>
          <a:lstStyle/>
          <a:p>
            <a:pPr algn="just" rtl="1">
              <a:lnSpc>
                <a:spcPct val="170000"/>
              </a:lnSpc>
              <a:buFont typeface="Wingdings" pitchFamily="2" charset="2"/>
              <a:buChar char="v"/>
            </a:pPr>
            <a:r>
              <a:rPr lang="fa-IR" sz="2500" dirty="0">
                <a:cs typeface="B Nazanin" pitchFamily="2" charset="-78"/>
              </a:rPr>
              <a:t>سازمانها باید گروههایی داشته باشند که در درون خود خوب عمل کنند بدین معنی که اعضای گروه در انجام کارهای مهم گروهی با یکدیگر خوب کار کنند. گذشته از این، گروههای کاری سازمان باید در بعد بیرونی یعنی در رابطه با یکدیگر نیز خوب عمل کنند به عبارت دیگر فعالیتهای هر گروه باید حمایت کننده سایر گروهها در خدمت به سازمان به عنوان یک کل باشد. یکی از مسئولیتهای مهم مدیریت کمک به گروهها درانجام خوب وظایف درونی و بیرونی خود است</a:t>
            </a:r>
          </a:p>
          <a:p>
            <a:pPr algn="just" rtl="1">
              <a:lnSpc>
                <a:spcPct val="170000"/>
              </a:lnSpc>
              <a:buFont typeface="Wingdings" pitchFamily="2" charset="2"/>
              <a:buChar char="v"/>
            </a:pPr>
            <a:r>
              <a:rPr lang="fa-IR" sz="2500" dirty="0">
                <a:cs typeface="B Nazanin" pitchFamily="2" charset="-78"/>
              </a:rPr>
              <a:t> گروهی اثر بخش و اثر بخش تر خواهد بود که پویایی داشته باشد.</a:t>
            </a:r>
          </a:p>
          <a:p>
            <a:pPr algn="just" rtl="1">
              <a:lnSpc>
                <a:spcPct val="170000"/>
              </a:lnSpc>
              <a:buFont typeface="Wingdings" pitchFamily="2" charset="2"/>
              <a:buChar char="v"/>
            </a:pPr>
            <a:r>
              <a:rPr lang="fa-IR" sz="2500" dirty="0">
                <a:cs typeface="B Nazanin" pitchFamily="2" charset="-78"/>
              </a:rPr>
              <a:t>پویایی گروه فراگرد هایی است که از طریق آنها این تبدیل تحقق یافته و نیروهای موثر انسانی در سازمان را حفظ می کند و اثر پویا تر کردن را در سازمان بوجود می آورند .</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ctr" rtl="1">
              <a:buFont typeface="Wingdings" pitchFamily="2" charset="2"/>
              <a:buChar char="q"/>
            </a:pPr>
            <a:r>
              <a:rPr lang="fa-IR" sz="3000" dirty="0">
                <a:cs typeface="B Titr" pitchFamily="2" charset="-78"/>
              </a:rPr>
              <a:t>رفتارهای خواسته شده و پدید آمده</a:t>
            </a:r>
            <a:br>
              <a:rPr lang="fa-IR" sz="3000" dirty="0">
                <a:cs typeface="B Titr" pitchFamily="2" charset="-78"/>
              </a:rPr>
            </a:br>
            <a:endParaRPr lang="en-US" sz="3000" dirty="0">
              <a:cs typeface="B Titr" pitchFamily="2" charset="-78"/>
            </a:endParaRPr>
          </a:p>
        </p:txBody>
      </p:sp>
      <p:sp>
        <p:nvSpPr>
          <p:cNvPr id="3" name="Content Placeholder 2"/>
          <p:cNvSpPr>
            <a:spLocks noGrp="1"/>
          </p:cNvSpPr>
          <p:nvPr>
            <p:ph idx="1"/>
          </p:nvPr>
        </p:nvSpPr>
        <p:spPr>
          <a:xfrm>
            <a:off x="914400" y="1540188"/>
            <a:ext cx="7772400" cy="5089212"/>
          </a:xfrm>
        </p:spPr>
        <p:txBody>
          <a:bodyPr>
            <a:normAutofit fontScale="92500"/>
          </a:bodyPr>
          <a:lstStyle/>
          <a:p>
            <a:pPr algn="justLow" rtl="1">
              <a:lnSpc>
                <a:spcPct val="160000"/>
              </a:lnSpc>
              <a:buFont typeface="Wingdings" pitchFamily="2" charset="2"/>
              <a:buChar char="v"/>
            </a:pPr>
            <a:r>
              <a:rPr lang="fa-IR" sz="2400" dirty="0">
                <a:cs typeface="B Nazanin" pitchFamily="2" charset="-78"/>
              </a:rPr>
              <a:t>رفتارهای خواسته شده سهمی است که سازمان به طور رسمی از اعضای گروه به عنوان مبنایی برای تعلق همیشگی آنان به سازمان و حمایت مستمر آنان از سازمان می طلبد. رفتارهای کاری مانند وقت شناسی، احترام به مشتری و ارباب رجوع و همکاران.</a:t>
            </a:r>
          </a:p>
          <a:p>
            <a:pPr algn="justLow" rtl="1">
              <a:lnSpc>
                <a:spcPct val="160000"/>
              </a:lnSpc>
              <a:buFont typeface="Wingdings" pitchFamily="2" charset="2"/>
              <a:buChar char="v"/>
            </a:pPr>
            <a:r>
              <a:rPr lang="fa-IR" sz="2400" dirty="0">
                <a:cs typeface="B Nazanin" pitchFamily="2" charset="-78"/>
              </a:rPr>
              <a:t>رفتار های پدیدآمده چیزهایی است که اعضای گروه علاوه بر رفتارهای رسمی یا به جای آنها برای سازمان باید انجام دهند. رفتارهای پدیدآمده چیزهایی است که افراد آنها را ورای خواسته های رسمی شغل انجام می دهند و به انجام کار کمک می کند مانند تلفن زدن به عضوی از گروه که غایب بوده تا در جریان بحثها و رخدادهای جلسه گروه قرار گیرند.</a:t>
            </a:r>
            <a:endParaRPr lang="en-US" sz="2400" dirty="0">
              <a:cs typeface="B Nazanin" pitchFamily="2" charset="-78"/>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r" rtl="1">
              <a:buFont typeface="Wingdings" pitchFamily="2" charset="2"/>
              <a:buChar char="q"/>
            </a:pPr>
            <a:r>
              <a:rPr lang="fa-IR" sz="3000" dirty="0">
                <a:cs typeface="B Titr" pitchFamily="2" charset="-78"/>
              </a:rPr>
              <a:t>صورتهای دوگانه پویایی گروه</a:t>
            </a:r>
            <a:endParaRPr lang="en-US" sz="3000" dirty="0">
              <a:cs typeface="B Titr" pitchFamily="2" charset="-78"/>
            </a:endParaRPr>
          </a:p>
        </p:txBody>
      </p:sp>
      <p:sp>
        <p:nvSpPr>
          <p:cNvPr id="3" name="Content Placeholder 2"/>
          <p:cNvSpPr>
            <a:spLocks noGrp="1"/>
          </p:cNvSpPr>
          <p:nvPr>
            <p:ph idx="1"/>
          </p:nvPr>
        </p:nvSpPr>
        <p:spPr>
          <a:xfrm>
            <a:off x="457200" y="1600200"/>
            <a:ext cx="8229600" cy="4724400"/>
          </a:xfrm>
        </p:spPr>
        <p:txBody>
          <a:bodyPr/>
          <a:lstStyle/>
          <a:p>
            <a:pPr algn="ctr" rtl="1">
              <a:buNone/>
            </a:pPr>
            <a:r>
              <a:rPr lang="fa-IR" sz="2000" dirty="0"/>
              <a:t>              پویای گروه                         </a:t>
            </a:r>
          </a:p>
          <a:p>
            <a:endParaRPr lang="fa-IR" dirty="0"/>
          </a:p>
          <a:p>
            <a:endParaRPr lang="fa-IR" dirty="0"/>
          </a:p>
          <a:p>
            <a:endParaRPr lang="fa-IR" dirty="0"/>
          </a:p>
          <a:p>
            <a:endParaRPr lang="fa-IR" dirty="0"/>
          </a:p>
          <a:p>
            <a:endParaRPr lang="fa-IR" dirty="0"/>
          </a:p>
          <a:p>
            <a:pPr algn="ctr" rtl="1"/>
            <a:endParaRPr lang="fa-IR" sz="2000" dirty="0">
              <a:cs typeface="B Nazanin" pitchFamily="2" charset="-78"/>
            </a:endParaRPr>
          </a:p>
          <a:p>
            <a:pPr algn="ctr" rtl="1"/>
            <a:r>
              <a:rPr lang="fa-IR" sz="2000" dirty="0">
                <a:cs typeface="B Nazanin" pitchFamily="2" charset="-78"/>
              </a:rPr>
              <a:t>رفتارهای پدیدآمده و سیستم غیررسمی به عنوان سایه رفتارهای خواسته شده و سیستم رسمی</a:t>
            </a:r>
          </a:p>
          <a:p>
            <a:endParaRPr lang="en-US" dirty="0"/>
          </a:p>
        </p:txBody>
      </p:sp>
      <p:sp>
        <p:nvSpPr>
          <p:cNvPr id="5" name="Rectangle 4"/>
          <p:cNvSpPr/>
          <p:nvPr/>
        </p:nvSpPr>
        <p:spPr>
          <a:xfrm>
            <a:off x="3581400" y="3200400"/>
            <a:ext cx="20574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endParaRPr lang="fa-IR" sz="1500" dirty="0"/>
          </a:p>
          <a:p>
            <a:pPr algn="ctr" rtl="1"/>
            <a:r>
              <a:rPr lang="fa-IR" sz="1500" dirty="0"/>
              <a:t>رفتارهای</a:t>
            </a:r>
          </a:p>
          <a:p>
            <a:pPr algn="ctr" rtl="1"/>
            <a:r>
              <a:rPr lang="fa-IR" sz="1500" dirty="0"/>
              <a:t> خواسته شده</a:t>
            </a:r>
          </a:p>
          <a:p>
            <a:pPr algn="ctr" rtl="1"/>
            <a:r>
              <a:rPr lang="fa-IR" sz="1500" dirty="0"/>
              <a:t>(سیستم رسمی)</a:t>
            </a:r>
            <a:endParaRPr lang="en-US" sz="1500" dirty="0"/>
          </a:p>
        </p:txBody>
      </p:sp>
      <p:sp>
        <p:nvSpPr>
          <p:cNvPr id="11" name="Rectangle 10"/>
          <p:cNvSpPr/>
          <p:nvPr/>
        </p:nvSpPr>
        <p:spPr>
          <a:xfrm>
            <a:off x="2819400" y="2209800"/>
            <a:ext cx="20574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a:t>رفتارهای پدیدآمده</a:t>
            </a:r>
          </a:p>
          <a:p>
            <a:pPr algn="ctr"/>
            <a:r>
              <a:rPr lang="fa-IR" dirty="0"/>
              <a:t>(سیستم غیررسمی)</a:t>
            </a:r>
            <a:endParaRPr lang="en-US" dirty="0"/>
          </a:p>
        </p:txBody>
      </p:sp>
      <p:cxnSp>
        <p:nvCxnSpPr>
          <p:cNvPr id="15" name="Straight Connector 14"/>
          <p:cNvCxnSpPr/>
          <p:nvPr/>
        </p:nvCxnSpPr>
        <p:spPr>
          <a:xfrm>
            <a:off x="1371600" y="3429000"/>
            <a:ext cx="3505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71600" y="4038600"/>
            <a:ext cx="2209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4800600" y="33528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638800" y="3429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638800" y="3962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71800" y="2057400"/>
            <a:ext cx="2362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35" y="348598"/>
            <a:ext cx="8686800" cy="598180"/>
          </a:xfrm>
        </p:spPr>
        <p:txBody>
          <a:bodyPr>
            <a:normAutofit/>
          </a:bodyPr>
          <a:lstStyle/>
          <a:p>
            <a:pPr algn="r" rtl="1">
              <a:buFont typeface="Wingdings" pitchFamily="2" charset="2"/>
              <a:buChar char="q"/>
            </a:pPr>
            <a:r>
              <a:rPr lang="fa-IR" sz="2500" dirty="0">
                <a:solidFill>
                  <a:schemeClr val="tx1"/>
                </a:solidFill>
                <a:cs typeface="B Titr" pitchFamily="2" charset="-78"/>
              </a:rPr>
              <a:t>گروه و پویایی میان گروهی و تأثیر عمده آن بر اثربخش سازمانی</a:t>
            </a:r>
            <a:endParaRPr lang="en-US" sz="2500" dirty="0">
              <a:solidFill>
                <a:schemeClr val="tx1"/>
              </a:solidFill>
              <a:cs typeface="B Titr" pitchFamily="2" charset="-78"/>
            </a:endParaRP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81000" y="931303"/>
            <a:ext cx="8686799" cy="5393297"/>
          </a:xfrm>
          <a:prstGeom prst="rect">
            <a:avLst/>
          </a:prstGeom>
          <a:solidFill>
            <a:srgbClr val="C1E0BC"/>
          </a:solidFill>
        </p:spPr>
        <p:style>
          <a:lnRef idx="2">
            <a:schemeClr val="dk1"/>
          </a:lnRef>
          <a:fillRef idx="1">
            <a:schemeClr val="lt1"/>
          </a:fillRef>
          <a:effectRef idx="0">
            <a:schemeClr val="dk1"/>
          </a:effectRef>
          <a:fontRef idx="minor">
            <a:schemeClr val="dk1"/>
          </a:fontRef>
        </p:style>
        <p:txBody>
          <a:bodyPr rtlCol="0" anchor="ctr"/>
          <a:lstStyle/>
          <a:p>
            <a:pPr algn="r" rtl="1"/>
            <a:endParaRPr lang="fa-IR" dirty="0"/>
          </a:p>
          <a:p>
            <a:pPr algn="r" rtl="1"/>
            <a:endParaRPr lang="fa-IR" dirty="0"/>
          </a:p>
          <a:p>
            <a:pPr algn="r" rtl="1"/>
            <a:endParaRPr lang="fa-IR" dirty="0"/>
          </a:p>
          <a:p>
            <a:pPr algn="r" rtl="1"/>
            <a:r>
              <a:rPr lang="fa-IR" dirty="0"/>
              <a:t>                                                                 </a:t>
            </a:r>
            <a:endParaRPr lang="en-US" dirty="0"/>
          </a:p>
        </p:txBody>
      </p:sp>
      <p:grpSp>
        <p:nvGrpSpPr>
          <p:cNvPr id="38" name="Group 37">
            <a:extLst>
              <a:ext uri="{FF2B5EF4-FFF2-40B4-BE49-F238E27FC236}">
                <a16:creationId xmlns:a16="http://schemas.microsoft.com/office/drawing/2014/main" id="{84B11776-B877-4AD0-A735-39B34D782D9C}"/>
              </a:ext>
            </a:extLst>
          </p:cNvPr>
          <p:cNvGrpSpPr/>
          <p:nvPr/>
        </p:nvGrpSpPr>
        <p:grpSpPr>
          <a:xfrm>
            <a:off x="5709893" y="2438400"/>
            <a:ext cx="3129307" cy="3352800"/>
            <a:chOff x="5176493" y="2438400"/>
            <a:chExt cx="3129307" cy="3352800"/>
          </a:xfrm>
        </p:grpSpPr>
        <p:sp>
          <p:nvSpPr>
            <p:cNvPr id="5" name="Rectangle 4"/>
            <p:cNvSpPr/>
            <p:nvPr/>
          </p:nvSpPr>
          <p:spPr>
            <a:xfrm>
              <a:off x="7315200" y="5181600"/>
              <a:ext cx="990600" cy="609600"/>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نفر ت</a:t>
              </a:r>
              <a:endParaRPr lang="en-US" dirty="0">
                <a:solidFill>
                  <a:schemeClr val="tx1"/>
                </a:solidFill>
              </a:endParaRPr>
            </a:p>
          </p:txBody>
        </p:sp>
        <p:sp>
          <p:nvSpPr>
            <p:cNvPr id="6" name="Rectangle 5"/>
            <p:cNvSpPr/>
            <p:nvPr/>
          </p:nvSpPr>
          <p:spPr>
            <a:xfrm>
              <a:off x="7315200" y="2438400"/>
              <a:ext cx="990600" cy="609600"/>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نفر الف</a:t>
              </a:r>
              <a:endParaRPr lang="en-US" dirty="0">
                <a:solidFill>
                  <a:schemeClr val="tx1"/>
                </a:solidFill>
              </a:endParaRPr>
            </a:p>
          </p:txBody>
        </p:sp>
        <p:sp>
          <p:nvSpPr>
            <p:cNvPr id="7" name="Rectangle 6"/>
            <p:cNvSpPr/>
            <p:nvPr/>
          </p:nvSpPr>
          <p:spPr>
            <a:xfrm>
              <a:off x="7315200" y="3352800"/>
              <a:ext cx="990600" cy="609600"/>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نفر ب</a:t>
              </a:r>
              <a:endParaRPr lang="en-US" dirty="0">
                <a:solidFill>
                  <a:schemeClr val="tx1"/>
                </a:solidFill>
              </a:endParaRPr>
            </a:p>
          </p:txBody>
        </p:sp>
        <p:sp>
          <p:nvSpPr>
            <p:cNvPr id="8" name="Rectangle 7"/>
            <p:cNvSpPr/>
            <p:nvPr/>
          </p:nvSpPr>
          <p:spPr>
            <a:xfrm>
              <a:off x="7315200" y="4267200"/>
              <a:ext cx="990600" cy="609600"/>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نفر پ</a:t>
              </a:r>
              <a:endParaRPr lang="en-US" dirty="0">
                <a:solidFill>
                  <a:schemeClr val="tx1"/>
                </a:solidFill>
              </a:endParaRPr>
            </a:p>
          </p:txBody>
        </p:sp>
        <p:grpSp>
          <p:nvGrpSpPr>
            <p:cNvPr id="18" name="Group 17">
              <a:extLst>
                <a:ext uri="{FF2B5EF4-FFF2-40B4-BE49-F238E27FC236}">
                  <a16:creationId xmlns:a16="http://schemas.microsoft.com/office/drawing/2014/main" id="{ACC4251A-B123-4E72-99FE-D4FC6047EDE4}"/>
                </a:ext>
              </a:extLst>
            </p:cNvPr>
            <p:cNvGrpSpPr/>
            <p:nvPr/>
          </p:nvGrpSpPr>
          <p:grpSpPr>
            <a:xfrm>
              <a:off x="7815084" y="3962399"/>
              <a:ext cx="1588" cy="304801"/>
              <a:chOff x="7772400" y="3962400"/>
              <a:chExt cx="1588" cy="304801"/>
            </a:xfrm>
          </p:grpSpPr>
          <p:cxnSp>
            <p:nvCxnSpPr>
              <p:cNvPr id="14" name="Straight Arrow Connector 13"/>
              <p:cNvCxnSpPr/>
              <p:nvPr/>
            </p:nvCxnSpPr>
            <p:spPr>
              <a:xfrm rot="5400000" flipH="1" flipV="1">
                <a:off x="7696994" y="4037806"/>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7696597" y="4190604"/>
                <a:ext cx="1524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84EF9B87-0C7B-4B19-B83B-A79540D6CFE9}"/>
                </a:ext>
              </a:extLst>
            </p:cNvPr>
            <p:cNvGrpSpPr/>
            <p:nvPr/>
          </p:nvGrpSpPr>
          <p:grpSpPr>
            <a:xfrm>
              <a:off x="6731165" y="3048000"/>
              <a:ext cx="1087095" cy="304801"/>
              <a:chOff x="6731165" y="3048000"/>
              <a:chExt cx="1087095" cy="304801"/>
            </a:xfrm>
          </p:grpSpPr>
          <p:grpSp>
            <p:nvGrpSpPr>
              <p:cNvPr id="23" name="Group 22">
                <a:extLst>
                  <a:ext uri="{FF2B5EF4-FFF2-40B4-BE49-F238E27FC236}">
                    <a16:creationId xmlns:a16="http://schemas.microsoft.com/office/drawing/2014/main" id="{AE00A7F4-D944-4E32-862A-77A880F3258D}"/>
                  </a:ext>
                </a:extLst>
              </p:cNvPr>
              <p:cNvGrpSpPr/>
              <p:nvPr/>
            </p:nvGrpSpPr>
            <p:grpSpPr>
              <a:xfrm>
                <a:off x="7816672" y="3048000"/>
                <a:ext cx="1588" cy="304801"/>
                <a:chOff x="7772400" y="3048000"/>
                <a:chExt cx="1588" cy="304801"/>
              </a:xfrm>
            </p:grpSpPr>
            <p:cxnSp>
              <p:nvCxnSpPr>
                <p:cNvPr id="10" name="Straight Arrow Connector 9"/>
                <p:cNvCxnSpPr/>
                <p:nvPr/>
              </p:nvCxnSpPr>
              <p:spPr>
                <a:xfrm rot="5400000" flipH="1" flipV="1">
                  <a:off x="7696994" y="3123406"/>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7696597" y="3276204"/>
                  <a:ext cx="1524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a:cxnSpLocks/>
                <a:endCxn id="21" idx="6"/>
              </p:cNvCxnSpPr>
              <p:nvPr/>
            </p:nvCxnSpPr>
            <p:spPr>
              <a:xfrm flipH="1" flipV="1">
                <a:off x="6731165" y="3198811"/>
                <a:ext cx="10785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80B94530-504B-4A3F-B4DE-9E36806B0696}"/>
                </a:ext>
              </a:extLst>
            </p:cNvPr>
            <p:cNvGrpSpPr/>
            <p:nvPr/>
          </p:nvGrpSpPr>
          <p:grpSpPr>
            <a:xfrm>
              <a:off x="6734198" y="4875211"/>
              <a:ext cx="1077096" cy="306389"/>
              <a:chOff x="6734198" y="4875211"/>
              <a:chExt cx="1077096" cy="306389"/>
            </a:xfrm>
          </p:grpSpPr>
          <p:cxnSp>
            <p:nvCxnSpPr>
              <p:cNvPr id="16" name="Straight Arrow Connector 15"/>
              <p:cNvCxnSpPr/>
              <p:nvPr/>
            </p:nvCxnSpPr>
            <p:spPr>
              <a:xfrm rot="16200000" flipH="1">
                <a:off x="7734697" y="5105003"/>
                <a:ext cx="1524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7734300" y="4950617"/>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endCxn id="22" idx="6"/>
              </p:cNvCxnSpPr>
              <p:nvPr/>
            </p:nvCxnSpPr>
            <p:spPr>
              <a:xfrm flipH="1" flipV="1">
                <a:off x="6734198" y="5027611"/>
                <a:ext cx="10755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25983884-2602-489C-AE96-1ECC83B8A268}"/>
                </a:ext>
              </a:extLst>
            </p:cNvPr>
            <p:cNvGrpSpPr/>
            <p:nvPr/>
          </p:nvGrpSpPr>
          <p:grpSpPr>
            <a:xfrm>
              <a:off x="5176493" y="2779711"/>
              <a:ext cx="1557705" cy="2667000"/>
              <a:chOff x="5176493" y="2779711"/>
              <a:chExt cx="1557705" cy="2667000"/>
            </a:xfrm>
          </p:grpSpPr>
          <p:sp>
            <p:nvSpPr>
              <p:cNvPr id="21" name="Oval 20"/>
              <p:cNvSpPr/>
              <p:nvPr/>
            </p:nvSpPr>
            <p:spPr>
              <a:xfrm>
                <a:off x="5740565" y="2779711"/>
                <a:ext cx="990600" cy="838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گروه </a:t>
                </a:r>
              </a:p>
              <a:p>
                <a:pPr algn="ctr"/>
                <a:r>
                  <a:rPr lang="fa-IR" dirty="0">
                    <a:solidFill>
                      <a:schemeClr val="tx1"/>
                    </a:solidFill>
                  </a:rPr>
                  <a:t>م</a:t>
                </a:r>
                <a:endParaRPr lang="en-US" dirty="0">
                  <a:solidFill>
                    <a:schemeClr val="tx1"/>
                  </a:solidFill>
                </a:endParaRPr>
              </a:p>
            </p:txBody>
          </p:sp>
          <p:sp>
            <p:nvSpPr>
              <p:cNvPr id="22" name="Oval 21"/>
              <p:cNvSpPr/>
              <p:nvPr/>
            </p:nvSpPr>
            <p:spPr>
              <a:xfrm>
                <a:off x="5743598" y="4608511"/>
                <a:ext cx="990600" cy="838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گروه </a:t>
                </a:r>
              </a:p>
              <a:p>
                <a:pPr algn="ctr"/>
                <a:r>
                  <a:rPr lang="fa-IR" dirty="0">
                    <a:solidFill>
                      <a:schemeClr val="tx1"/>
                    </a:solidFill>
                  </a:rPr>
                  <a:t>ن</a:t>
                </a:r>
                <a:endParaRPr lang="en-US" dirty="0">
                  <a:solidFill>
                    <a:schemeClr val="tx1"/>
                  </a:solidFill>
                </a:endParaRPr>
              </a:p>
            </p:txBody>
          </p:sp>
          <p:cxnSp>
            <p:nvCxnSpPr>
              <p:cNvPr id="24" name="Straight Arrow Connector 23"/>
              <p:cNvCxnSpPr>
                <a:cxnSpLocks/>
              </p:cNvCxnSpPr>
              <p:nvPr/>
            </p:nvCxnSpPr>
            <p:spPr>
              <a:xfrm flipV="1">
                <a:off x="6243293" y="3618705"/>
                <a:ext cx="4652" cy="493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a:off x="6243293" y="4112416"/>
                <a:ext cx="0" cy="496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5176493" y="4112417"/>
                <a:ext cx="1066800" cy="158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2" name="Rectangle 31"/>
          <p:cNvSpPr/>
          <p:nvPr/>
        </p:nvSpPr>
        <p:spPr>
          <a:xfrm>
            <a:off x="3886200" y="1081126"/>
            <a:ext cx="1447800" cy="900074"/>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rPr>
              <a:t>پویایی گروهی و میان گروهی</a:t>
            </a:r>
            <a:endParaRPr lang="en-US" sz="1600" dirty="0">
              <a:solidFill>
                <a:schemeClr val="tx1"/>
              </a:solidFill>
            </a:endParaRPr>
          </a:p>
        </p:txBody>
      </p:sp>
      <p:cxnSp>
        <p:nvCxnSpPr>
          <p:cNvPr id="34" name="Straight Arrow Connector 33"/>
          <p:cNvCxnSpPr/>
          <p:nvPr/>
        </p:nvCxnSpPr>
        <p:spPr>
          <a:xfrm rot="10800000">
            <a:off x="3266264" y="411241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976357" y="3522660"/>
            <a:ext cx="1295725" cy="117951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solidFill>
                  <a:schemeClr val="tx1"/>
                </a:solidFill>
              </a:rPr>
              <a:t>هدفها، استراتژیها و رسالت</a:t>
            </a:r>
            <a:endParaRPr lang="en-US" sz="1400" dirty="0">
              <a:solidFill>
                <a:schemeClr val="tx1"/>
              </a:solidFill>
            </a:endParaRPr>
          </a:p>
        </p:txBody>
      </p:sp>
      <p:grpSp>
        <p:nvGrpSpPr>
          <p:cNvPr id="48" name="Group 47">
            <a:extLst>
              <a:ext uri="{FF2B5EF4-FFF2-40B4-BE49-F238E27FC236}">
                <a16:creationId xmlns:a16="http://schemas.microsoft.com/office/drawing/2014/main" id="{F01F9D03-87F9-42CA-9097-2527F47E02CC}"/>
              </a:ext>
            </a:extLst>
          </p:cNvPr>
          <p:cNvGrpSpPr/>
          <p:nvPr/>
        </p:nvGrpSpPr>
        <p:grpSpPr>
          <a:xfrm>
            <a:off x="1603752" y="3803794"/>
            <a:ext cx="366678" cy="609600"/>
            <a:chOff x="1005425" y="3219280"/>
            <a:chExt cx="366678" cy="609600"/>
          </a:xfrm>
        </p:grpSpPr>
        <p:cxnSp>
          <p:nvCxnSpPr>
            <p:cNvPr id="37" name="Straight Connector 36"/>
            <p:cNvCxnSpPr>
              <a:cxnSpLocks/>
            </p:cNvCxnSpPr>
            <p:nvPr/>
          </p:nvCxnSpPr>
          <p:spPr>
            <a:xfrm>
              <a:off x="1162104" y="3535741"/>
              <a:ext cx="20999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296AFA80-AF13-44E4-9866-A5359C99E638}"/>
                </a:ext>
              </a:extLst>
            </p:cNvPr>
            <p:cNvGrpSpPr/>
            <p:nvPr/>
          </p:nvGrpSpPr>
          <p:grpSpPr>
            <a:xfrm>
              <a:off x="1005425" y="3219280"/>
              <a:ext cx="153195" cy="609600"/>
              <a:chOff x="1066799" y="4953000"/>
              <a:chExt cx="153195" cy="609600"/>
            </a:xfrm>
          </p:grpSpPr>
          <p:cxnSp>
            <p:nvCxnSpPr>
              <p:cNvPr id="40" name="Straight Connector 39"/>
              <p:cNvCxnSpPr/>
              <p:nvPr/>
            </p:nvCxnSpPr>
            <p:spPr>
              <a:xfrm rot="5400000">
                <a:off x="915194" y="5257800"/>
                <a:ext cx="608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1066800" y="4953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1066799" y="5561012"/>
                <a:ext cx="152400" cy="158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3" name="TextBox 12">
            <a:extLst>
              <a:ext uri="{FF2B5EF4-FFF2-40B4-BE49-F238E27FC236}">
                <a16:creationId xmlns:a16="http://schemas.microsoft.com/office/drawing/2014/main" id="{DF4BCC29-5B62-48BE-8893-9AB506179F82}"/>
              </a:ext>
            </a:extLst>
          </p:cNvPr>
          <p:cNvSpPr txBox="1"/>
          <p:nvPr/>
        </p:nvSpPr>
        <p:spPr>
          <a:xfrm>
            <a:off x="1162104" y="1288277"/>
            <a:ext cx="7905696" cy="830997"/>
          </a:xfrm>
          <a:prstGeom prst="rect">
            <a:avLst/>
          </a:prstGeom>
          <a:noFill/>
        </p:spPr>
        <p:txBody>
          <a:bodyPr wrap="square" rtlCol="0">
            <a:spAutoFit/>
          </a:bodyPr>
          <a:lstStyle/>
          <a:p>
            <a:pPr algn="r" rtl="1"/>
            <a:r>
              <a:rPr lang="fa-IR" sz="1600" dirty="0"/>
              <a:t>افراد با شخصیتهای          گروههای                                                 سازمان</a:t>
            </a:r>
          </a:p>
          <a:p>
            <a:pPr algn="r" rtl="1"/>
            <a:r>
              <a:rPr lang="fa-IR" sz="1600" dirty="0"/>
              <a:t>متمایز از یکدیگر و             کار یا</a:t>
            </a:r>
          </a:p>
          <a:p>
            <a:pPr algn="r" rtl="1"/>
            <a:r>
              <a:rPr lang="fa-IR" sz="1600" dirty="0"/>
              <a:t>تفاوتهای فردی                دوستی</a:t>
            </a:r>
          </a:p>
        </p:txBody>
      </p:sp>
      <p:sp>
        <p:nvSpPr>
          <p:cNvPr id="39" name="TextBox 38">
            <a:extLst>
              <a:ext uri="{FF2B5EF4-FFF2-40B4-BE49-F238E27FC236}">
                <a16:creationId xmlns:a16="http://schemas.microsoft.com/office/drawing/2014/main" id="{3520D63A-C583-4B7E-898C-979341278071}"/>
              </a:ext>
            </a:extLst>
          </p:cNvPr>
          <p:cNvSpPr txBox="1"/>
          <p:nvPr/>
        </p:nvSpPr>
        <p:spPr>
          <a:xfrm>
            <a:off x="3429000" y="2133600"/>
            <a:ext cx="2222915" cy="3693319"/>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fa-IR" sz="1300" dirty="0">
                <a:solidFill>
                  <a:prstClr val="black"/>
                </a:solidFill>
                <a:latin typeface="Century Gothic" panose="020B0502020202020204"/>
                <a:cs typeface="Tahoma" panose="020B0604030504040204" pitchFamily="34" charset="0"/>
              </a:rPr>
              <a:t>●</a:t>
            </a:r>
            <a:r>
              <a:rPr kumimoji="0" lang="fa-IR" sz="13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تسهیل اجتماعی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3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                                                                ●مخاطره سازگاری کورکورانه،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3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                                                                گروه کاری و شانه خالی کردن</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3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                                                                  از زیر کار</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3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                                                                ●شبکه های اجتماعی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3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                                                                ●نفوذ/قدرت/سیاست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3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                                                                 ●کارتیمی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3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                                                                ●همکاری/رقابت/اعتماد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3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●انسجام</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3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                                                                 ●ارتباطات</a:t>
            </a:r>
            <a:endParaRPr kumimoji="0" lang="en-US" sz="13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9" name="TextBox 48">
            <a:extLst>
              <a:ext uri="{FF2B5EF4-FFF2-40B4-BE49-F238E27FC236}">
                <a16:creationId xmlns:a16="http://schemas.microsoft.com/office/drawing/2014/main" id="{FB1D3122-41A7-48D2-8743-68D45E27DCBE}"/>
              </a:ext>
            </a:extLst>
          </p:cNvPr>
          <p:cNvSpPr txBox="1"/>
          <p:nvPr/>
        </p:nvSpPr>
        <p:spPr>
          <a:xfrm>
            <a:off x="657025" y="4259580"/>
            <a:ext cx="888750" cy="292388"/>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3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نامؤثر</a:t>
            </a:r>
          </a:p>
        </p:txBody>
      </p:sp>
      <p:sp>
        <p:nvSpPr>
          <p:cNvPr id="50" name="TextBox 49">
            <a:extLst>
              <a:ext uri="{FF2B5EF4-FFF2-40B4-BE49-F238E27FC236}">
                <a16:creationId xmlns:a16="http://schemas.microsoft.com/office/drawing/2014/main" id="{F56600B2-F6DF-4E96-A419-CA532E46C015}"/>
              </a:ext>
            </a:extLst>
          </p:cNvPr>
          <p:cNvSpPr txBox="1"/>
          <p:nvPr/>
        </p:nvSpPr>
        <p:spPr>
          <a:xfrm>
            <a:off x="827041" y="3616865"/>
            <a:ext cx="730792" cy="292388"/>
          </a:xfrm>
          <a:prstGeom prst="rect">
            <a:avLst/>
          </a:prstGeom>
          <a:noFill/>
        </p:spPr>
        <p:txBody>
          <a:bodyPr wrap="square" rtlCol="0">
            <a:spAutoFit/>
          </a:bodyPr>
          <a:lstStyle/>
          <a:p>
            <a:pPr algn="r" rtl="1"/>
            <a:r>
              <a:rPr kumimoji="0" lang="fa-IR" sz="1300" b="0" i="0" u="none" strike="noStrike" kern="1200" cap="none" spc="0" normalizeH="0" baseline="0" noProof="0" dirty="0">
                <a:ln>
                  <a:noFill/>
                </a:ln>
                <a:solidFill>
                  <a:prstClr val="black"/>
                </a:solidFill>
                <a:effectLst/>
                <a:uLnTx/>
                <a:uFillTx/>
                <a:latin typeface="Century Gothic" panose="020B0502020202020204"/>
                <a:ea typeface="+mn-ea"/>
                <a:cs typeface="Tahoma" panose="020B0604030504040204" pitchFamily="34" charset="0"/>
              </a:rPr>
              <a:t>موثر</a:t>
            </a:r>
            <a:endParaRPr lang="en-US" dirty="0"/>
          </a:p>
        </p:txBody>
      </p:sp>
      <p:cxnSp>
        <p:nvCxnSpPr>
          <p:cNvPr id="52" name="Straight Arrow Connector 51">
            <a:extLst>
              <a:ext uri="{FF2B5EF4-FFF2-40B4-BE49-F238E27FC236}">
                <a16:creationId xmlns:a16="http://schemas.microsoft.com/office/drawing/2014/main" id="{4330E3FE-B335-4F17-83D7-61F77DF55FCE}"/>
              </a:ext>
            </a:extLst>
          </p:cNvPr>
          <p:cNvCxnSpPr/>
          <p:nvPr/>
        </p:nvCxnSpPr>
        <p:spPr>
          <a:xfrm flipH="1">
            <a:off x="1527554" y="3803794"/>
            <a:ext cx="2285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33ADB45-0C19-4B30-9779-50F27801E497}"/>
              </a:ext>
            </a:extLst>
          </p:cNvPr>
          <p:cNvCxnSpPr/>
          <p:nvPr/>
        </p:nvCxnSpPr>
        <p:spPr>
          <a:xfrm flipH="1">
            <a:off x="1524000" y="4411806"/>
            <a:ext cx="232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133600" y="4800600"/>
            <a:ext cx="990600" cy="369332"/>
          </a:xfrm>
          <a:prstGeom prst="rect">
            <a:avLst/>
          </a:prstGeom>
          <a:noFill/>
        </p:spPr>
        <p:txBody>
          <a:bodyPr wrap="square" rtlCol="0">
            <a:spAutoFit/>
          </a:bodyPr>
          <a:lstStyle/>
          <a:p>
            <a:r>
              <a:rPr lang="fa-IR" dirty="0">
                <a:cs typeface="Nazanin" pitchFamily="2" charset="-78"/>
              </a:rPr>
              <a:t>مشترک</a:t>
            </a:r>
            <a:endParaRPr lang="en-US" dirty="0">
              <a:cs typeface="Nazanin"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Font typeface="Wingdings" pitchFamily="2" charset="2"/>
              <a:buChar char="q"/>
            </a:pPr>
            <a:r>
              <a:rPr lang="fa-IR" sz="2500" b="1" dirty="0">
                <a:cs typeface="B Nazanin" pitchFamily="2" charset="-78"/>
              </a:rPr>
              <a:t>مسیر رفتار سازمانی</a:t>
            </a:r>
            <a:endParaRPr lang="en-US" sz="2500" b="1" dirty="0">
              <a:cs typeface="B Nazanin" pitchFamily="2" charset="-78"/>
            </a:endParaRPr>
          </a:p>
        </p:txBody>
      </p:sp>
      <p:graphicFrame>
        <p:nvGraphicFramePr>
          <p:cNvPr id="4" name="Content Placeholder 3"/>
          <p:cNvGraphicFramePr>
            <a:graphicFrameLocks noGrp="1"/>
          </p:cNvGraphicFramePr>
          <p:nvPr>
            <p:ph idx="1"/>
          </p:nvPr>
        </p:nvGraphicFramePr>
        <p:xfrm>
          <a:off x="495300" y="1354155"/>
          <a:ext cx="8153400" cy="4648199"/>
        </p:xfrm>
        <a:graphic>
          <a:graphicData uri="http://schemas.openxmlformats.org/drawingml/2006/table">
            <a:tbl>
              <a:tblPr firstRow="1" bandRow="1">
                <a:tableStyleId>{5C22544A-7EE6-4342-B048-85BDC9FD1C3A}</a:tableStyleId>
              </a:tblPr>
              <a:tblGrid>
                <a:gridCol w="8153400">
                  <a:extLst>
                    <a:ext uri="{9D8B030D-6E8A-4147-A177-3AD203B41FA5}">
                      <a16:colId xmlns:a16="http://schemas.microsoft.com/office/drawing/2014/main" val="20000"/>
                    </a:ext>
                  </a:extLst>
                </a:gridCol>
              </a:tblGrid>
              <a:tr h="4648199">
                <a:tc>
                  <a:txBody>
                    <a:bodyPr/>
                    <a:lstStyle/>
                    <a:p>
                      <a:pPr algn="ctr" rtl="1"/>
                      <a:endParaRPr lang="en-US" sz="2000" dirty="0">
                        <a:solidFill>
                          <a:schemeClr val="tx1"/>
                        </a:solidFill>
                        <a:cs typeface="B Nazanin" pitchFamily="2" charset="-78"/>
                      </a:endParaRPr>
                    </a:p>
                    <a:p>
                      <a:pPr algn="ctr" rtl="1"/>
                      <a:r>
                        <a:rPr lang="fa-IR" sz="2000" dirty="0">
                          <a:solidFill>
                            <a:schemeClr val="tx1"/>
                          </a:solidFill>
                          <a:cs typeface="B Nazanin" pitchFamily="2" charset="-78"/>
                        </a:rPr>
                        <a:t>سازمان</a:t>
                      </a:r>
                    </a:p>
                    <a:p>
                      <a:pPr algn="ctr" rtl="1"/>
                      <a:r>
                        <a:rPr lang="fa-IR" sz="2000" dirty="0">
                          <a:solidFill>
                            <a:schemeClr val="tx1"/>
                          </a:solidFill>
                          <a:cs typeface="B Nazanin" pitchFamily="2" charset="-78"/>
                        </a:rPr>
                        <a:t>(ساختار،</a:t>
                      </a:r>
                      <a:r>
                        <a:rPr lang="fa-IR" sz="2000" baseline="0" dirty="0">
                          <a:solidFill>
                            <a:schemeClr val="tx1"/>
                          </a:solidFill>
                          <a:cs typeface="B Nazanin" pitchFamily="2" charset="-78"/>
                        </a:rPr>
                        <a:t> فرهنگ، تغییر)</a:t>
                      </a:r>
                      <a:endParaRPr lang="en-US" sz="2800" dirty="0">
                        <a:solidFill>
                          <a:schemeClr val="tx1"/>
                        </a:solidFill>
                      </a:endParaRPr>
                    </a:p>
                  </a:txBody>
                  <a:tcPr>
                    <a:solidFill>
                      <a:srgbClr val="C8F0D5"/>
                    </a:solidFill>
                  </a:tcPr>
                </a:tc>
                <a:extLst>
                  <a:ext uri="{0D108BD9-81ED-4DB2-BD59-A6C34878D82A}">
                    <a16:rowId xmlns:a16="http://schemas.microsoft.com/office/drawing/2014/main" val="10000"/>
                  </a:ext>
                </a:extLst>
              </a:tr>
            </a:tbl>
          </a:graphicData>
        </a:graphic>
      </p:graphicFrame>
      <p:grpSp>
        <p:nvGrpSpPr>
          <p:cNvPr id="3" name="Group 2">
            <a:extLst>
              <a:ext uri="{FF2B5EF4-FFF2-40B4-BE49-F238E27FC236}">
                <a16:creationId xmlns:a16="http://schemas.microsoft.com/office/drawing/2014/main" id="{39CCBBA3-726E-4D3E-B752-EB260A9C95E0}"/>
              </a:ext>
            </a:extLst>
          </p:cNvPr>
          <p:cNvGrpSpPr/>
          <p:nvPr/>
        </p:nvGrpSpPr>
        <p:grpSpPr>
          <a:xfrm>
            <a:off x="1066800" y="2455845"/>
            <a:ext cx="7315200" cy="3048000"/>
            <a:chOff x="762000" y="2209800"/>
            <a:chExt cx="7315200" cy="3048000"/>
          </a:xfrm>
        </p:grpSpPr>
        <p:sp>
          <p:nvSpPr>
            <p:cNvPr id="8" name="Rectangle 7"/>
            <p:cNvSpPr/>
            <p:nvPr/>
          </p:nvSpPr>
          <p:spPr>
            <a:xfrm>
              <a:off x="5867400" y="3124200"/>
              <a:ext cx="2209800" cy="990600"/>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5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مدیران مسئول کسب اثربخشی سازمانی از طریق کار با دیگران هستند</a:t>
              </a:r>
              <a:endParaRPr kumimoji="0" lang="en-US" sz="15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sp>
          <p:nvSpPr>
            <p:cNvPr id="9" name="Rectangle 8"/>
            <p:cNvSpPr/>
            <p:nvPr/>
          </p:nvSpPr>
          <p:spPr>
            <a:xfrm>
              <a:off x="762000" y="3124200"/>
              <a:ext cx="1752599" cy="1219200"/>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5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اثربخشی سازمانی</a:t>
              </a:r>
              <a:endParaRPr kumimoji="0" lang="en-US" sz="15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sp>
          <p:nvSpPr>
            <p:cNvPr id="10" name="Oval 9"/>
            <p:cNvSpPr/>
            <p:nvPr/>
          </p:nvSpPr>
          <p:spPr>
            <a:xfrm>
              <a:off x="3276600" y="2209800"/>
              <a:ext cx="1905000" cy="914400"/>
            </a:xfrm>
            <a:prstGeom prst="ellipse">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5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شناخت و مدیریت رفتار فردی</a:t>
              </a:r>
              <a:endPar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sp>
          <p:nvSpPr>
            <p:cNvPr id="11" name="Oval 10"/>
            <p:cNvSpPr/>
            <p:nvPr/>
          </p:nvSpPr>
          <p:spPr>
            <a:xfrm>
              <a:off x="3200400" y="3276600"/>
              <a:ext cx="1981200" cy="914400"/>
            </a:xfrm>
            <a:prstGeom prst="ellipse">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5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شناخت و مدیریت فرایندهای گروهی و سازمانی</a:t>
              </a:r>
              <a:endPar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sp>
          <p:nvSpPr>
            <p:cNvPr id="12" name="Oval 11"/>
            <p:cNvSpPr/>
            <p:nvPr/>
          </p:nvSpPr>
          <p:spPr>
            <a:xfrm>
              <a:off x="3200400" y="4343400"/>
              <a:ext cx="2057400" cy="914400"/>
            </a:xfrm>
            <a:prstGeom prst="ellipse">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5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شناخت و مدیریت فرایندها و مسائل سازمانی</a:t>
              </a:r>
              <a:endPar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cxnSp>
          <p:nvCxnSpPr>
            <p:cNvPr id="14" name="Straight Arrow Connector 13"/>
            <p:cNvCxnSpPr>
              <a:cxnSpLocks/>
              <a:endCxn id="10" idx="6"/>
            </p:cNvCxnSpPr>
            <p:nvPr/>
          </p:nvCxnSpPr>
          <p:spPr>
            <a:xfrm flipH="1" flipV="1">
              <a:off x="5181600" y="2667000"/>
              <a:ext cx="685800" cy="455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cxnSpLocks/>
              <a:endCxn id="11" idx="6"/>
            </p:cNvCxnSpPr>
            <p:nvPr/>
          </p:nvCxnSpPr>
          <p:spPr>
            <a:xfrm flipH="1" flipV="1">
              <a:off x="5181600" y="3733800"/>
              <a:ext cx="685800"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cxnSpLocks/>
              <a:endCxn id="12" idx="6"/>
            </p:cNvCxnSpPr>
            <p:nvPr/>
          </p:nvCxnSpPr>
          <p:spPr>
            <a:xfrm flipH="1">
              <a:off x="5257800" y="4114800"/>
              <a:ext cx="6096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cxnSpLocks/>
            </p:cNvCxnSpPr>
            <p:nvPr/>
          </p:nvCxnSpPr>
          <p:spPr>
            <a:xfrm flipH="1">
              <a:off x="2514600" y="2666999"/>
              <a:ext cx="762000" cy="4572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cxnSpLocks/>
              <a:stCxn id="11" idx="2"/>
            </p:cNvCxnSpPr>
            <p:nvPr/>
          </p:nvCxnSpPr>
          <p:spPr>
            <a:xfrm flipH="1">
              <a:off x="2514600" y="3733800"/>
              <a:ext cx="685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cxnSpLocks/>
              <a:stCxn id="12" idx="2"/>
            </p:cNvCxnSpPr>
            <p:nvPr/>
          </p:nvCxnSpPr>
          <p:spPr>
            <a:xfrm flipH="1" flipV="1">
              <a:off x="2514600" y="4343400"/>
              <a:ext cx="6858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pPr algn="r" rtl="1">
              <a:buFont typeface="Wingdings" pitchFamily="2" charset="2"/>
              <a:buChar char="q"/>
            </a:pPr>
            <a:r>
              <a:rPr lang="fa-IR" sz="3000" dirty="0">
                <a:cs typeface="B Titr" pitchFamily="2" charset="-78"/>
              </a:rPr>
              <a:t>دلایل اهمیت مطالعه پویایی گروهی</a:t>
            </a:r>
            <a:br>
              <a:rPr lang="fa-IR" sz="3000" dirty="0">
                <a:cs typeface="B Titr" pitchFamily="2" charset="-78"/>
              </a:rPr>
            </a:br>
            <a:endParaRPr lang="en-US" sz="3000" dirty="0">
              <a:cs typeface="B Titr" pitchFamily="2" charset="-78"/>
            </a:endParaRPr>
          </a:p>
        </p:txBody>
      </p:sp>
      <p:sp>
        <p:nvSpPr>
          <p:cNvPr id="3" name="Content Placeholder 2"/>
          <p:cNvSpPr>
            <a:spLocks noGrp="1"/>
          </p:cNvSpPr>
          <p:nvPr>
            <p:ph idx="1"/>
          </p:nvPr>
        </p:nvSpPr>
        <p:spPr/>
        <p:txBody>
          <a:bodyPr>
            <a:normAutofit/>
          </a:bodyPr>
          <a:lstStyle/>
          <a:p>
            <a:pPr algn="justLow" rtl="1">
              <a:lnSpc>
                <a:spcPct val="150000"/>
              </a:lnSpc>
              <a:buFont typeface="Wingdings" pitchFamily="2" charset="2"/>
              <a:buChar char="v"/>
            </a:pPr>
            <a:r>
              <a:rPr lang="fa-IR" sz="2500" dirty="0">
                <a:cs typeface="B Nazanin" pitchFamily="2" charset="-78"/>
              </a:rPr>
              <a:t>افراد برای یادگیری چگونگی برخورد با سایر اعضای گروه و کمک به شناخت هویت خود بر گروه متکی هستند.</a:t>
            </a:r>
          </a:p>
          <a:p>
            <a:pPr algn="justLow" rtl="1">
              <a:lnSpc>
                <a:spcPct val="150000"/>
              </a:lnSpc>
              <a:buFont typeface="Wingdings" pitchFamily="2" charset="2"/>
              <a:buChar char="v"/>
            </a:pPr>
            <a:r>
              <a:rPr lang="fa-IR" sz="2500" dirty="0">
                <a:cs typeface="B Nazanin" pitchFamily="2" charset="-78"/>
              </a:rPr>
              <a:t>گروهها تأثیر قدرتمندی بر سایر گروهها در سازمان دارند.</a:t>
            </a:r>
          </a:p>
          <a:p>
            <a:pPr algn="justLow" rtl="1">
              <a:lnSpc>
                <a:spcPct val="150000"/>
              </a:lnSpc>
              <a:buFont typeface="Wingdings" pitchFamily="2" charset="2"/>
              <a:buChar char="v"/>
            </a:pPr>
            <a:r>
              <a:rPr lang="fa-IR" sz="2500" dirty="0">
                <a:cs typeface="B Nazanin" pitchFamily="2" charset="-78"/>
              </a:rPr>
              <a:t>مطالعه پویایی گروهی به تشریح رفتار کمک می کند.</a:t>
            </a:r>
            <a:endParaRPr lang="en-US" sz="2500" dirty="0">
              <a:cs typeface="B Nazanin" pitchFamily="2" charset="-78"/>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pPr algn="r" rtl="1">
              <a:buFont typeface="Wingdings" pitchFamily="2" charset="2"/>
              <a:buChar char="q"/>
            </a:pPr>
            <a:r>
              <a:rPr lang="fa-IR" sz="3500" dirty="0">
                <a:cs typeface="B Titr" pitchFamily="2" charset="-78"/>
              </a:rPr>
              <a:t>تعامل اجتماعی در محیط کار</a:t>
            </a:r>
            <a:br>
              <a:rPr lang="fa-IR" sz="3500" dirty="0">
                <a:cs typeface="B Titr" pitchFamily="2" charset="-78"/>
              </a:rPr>
            </a:br>
            <a:endParaRPr lang="en-US" sz="3500" dirty="0">
              <a:cs typeface="B Titr" pitchFamily="2" charset="-78"/>
            </a:endParaRPr>
          </a:p>
        </p:txBody>
      </p:sp>
      <p:sp>
        <p:nvSpPr>
          <p:cNvPr id="3" name="Content Placeholder 2"/>
          <p:cNvSpPr>
            <a:spLocks noGrp="1"/>
          </p:cNvSpPr>
          <p:nvPr>
            <p:ph idx="1"/>
          </p:nvPr>
        </p:nvSpPr>
        <p:spPr>
          <a:xfrm>
            <a:off x="1371601" y="2133600"/>
            <a:ext cx="7162800" cy="3777622"/>
          </a:xfrm>
        </p:spPr>
        <p:txBody>
          <a:bodyPr>
            <a:normAutofit/>
          </a:bodyPr>
          <a:lstStyle/>
          <a:p>
            <a:pPr algn="justLow" rtl="1">
              <a:lnSpc>
                <a:spcPct val="200000"/>
              </a:lnSpc>
              <a:buFont typeface="Wingdings" pitchFamily="2" charset="2"/>
              <a:buChar char="v"/>
            </a:pPr>
            <a:r>
              <a:rPr lang="fa-IR" sz="2000" dirty="0">
                <a:cs typeface="B Nazanin" pitchFamily="2" charset="-78"/>
              </a:rPr>
              <a:t>هنگامی که دو نفر در محیط کار یا در هر جای دیگر تعامل برقرار می کنند، نتیجه خالص آن بیش از آن ظرفیت است که آن دو نفر با خود به آن محل آورده اند. در نتیجه یک قابلیت اضافی وارد صحنه می شود. از نظر فنی به این واقعیت ”هم نیروزایی“ گویند. واقعیتی که کل بیش از جمع اجزای تشکیل دهنده اش است. برخی از صاحبنظران هم نیروزایی را با معادله (3=1+1</a:t>
            </a:r>
            <a:r>
              <a:rPr lang="en-US" sz="2000" dirty="0">
                <a:cs typeface="B Nazanin" pitchFamily="2" charset="-78"/>
              </a:rPr>
              <a:t>(</a:t>
            </a:r>
            <a:r>
              <a:rPr lang="fa-IR" sz="2000" dirty="0">
                <a:cs typeface="B Nazanin" pitchFamily="2" charset="-78"/>
              </a:rPr>
              <a:t>اثر یا نتیجه تشریح می کنند.</a:t>
            </a:r>
            <a:endParaRPr lang="en-US" sz="2000" dirty="0">
              <a:cs typeface="B Nazanin" pitchFamily="2" charset="-78"/>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Font typeface="Wingdings" pitchFamily="2" charset="2"/>
              <a:buChar char="q"/>
            </a:pPr>
            <a:r>
              <a:rPr lang="fa-IR" sz="3500" dirty="0">
                <a:cs typeface="B Titr" pitchFamily="2" charset="-78"/>
              </a:rPr>
              <a:t>تسهیل اجتماعی</a:t>
            </a:r>
            <a:endParaRPr lang="en-US" sz="3500" dirty="0">
              <a:cs typeface="B Titr" pitchFamily="2" charset="-78"/>
            </a:endParaRPr>
          </a:p>
        </p:txBody>
      </p:sp>
      <p:sp>
        <p:nvSpPr>
          <p:cNvPr id="3" name="Content Placeholder 2"/>
          <p:cNvSpPr>
            <a:spLocks noGrp="1"/>
          </p:cNvSpPr>
          <p:nvPr>
            <p:ph idx="1"/>
          </p:nvPr>
        </p:nvSpPr>
        <p:spPr>
          <a:xfrm>
            <a:off x="1066800" y="1540189"/>
            <a:ext cx="7353985" cy="3777622"/>
          </a:xfrm>
        </p:spPr>
        <p:txBody>
          <a:bodyPr>
            <a:normAutofit/>
          </a:bodyPr>
          <a:lstStyle/>
          <a:p>
            <a:pPr algn="justLow" rtl="1">
              <a:lnSpc>
                <a:spcPct val="170000"/>
              </a:lnSpc>
              <a:buFont typeface="Wingdings" pitchFamily="2" charset="2"/>
              <a:buChar char="v"/>
            </a:pPr>
            <a:r>
              <a:rPr lang="fa-IR" dirty="0">
                <a:cs typeface="B Nazanin" pitchFamily="2" charset="-78"/>
              </a:rPr>
              <a:t>در محیط های کاری، صرف حضور دیگران به بهبود عملکرد فرد کمک می کند یا مانع آن می شود؟این مطلبی است که دانشمندان علوم اجتماعی آن را تسهیل اجتماعی می نامند و برای نزدیک به یک قرن پژوهشگرانرا به خود مشغول داشته است. در این زمینه نتایج زیر به دست آمده است:</a:t>
            </a:r>
          </a:p>
          <a:p>
            <a:pPr algn="justLow" rtl="1">
              <a:lnSpc>
                <a:spcPct val="170000"/>
              </a:lnSpc>
              <a:buFont typeface="Wingdings" pitchFamily="2" charset="2"/>
              <a:buChar char="Ø"/>
            </a:pPr>
            <a:r>
              <a:rPr lang="fa-IR" dirty="0">
                <a:cs typeface="B Nazanin" pitchFamily="2" charset="-78"/>
              </a:rPr>
              <a:t>1. صرف حضور دیگران تأثیر نسبتا‍ کمی بر عملکرد افراد دارد (سه درصد یا کمتر).</a:t>
            </a:r>
          </a:p>
          <a:p>
            <a:pPr algn="justLow" rtl="1">
              <a:lnSpc>
                <a:spcPct val="170000"/>
              </a:lnSpc>
              <a:buFont typeface="Wingdings" pitchFamily="2" charset="2"/>
              <a:buChar char="Ø"/>
            </a:pPr>
            <a:r>
              <a:rPr lang="fa-IR" dirty="0">
                <a:cs typeface="B Nazanin" pitchFamily="2" charset="-78"/>
              </a:rPr>
              <a:t>2. انجام کارهی ساده در حضور دیگران موجب افزایش سرعت و دقت بیشتر می شود.</a:t>
            </a:r>
          </a:p>
          <a:p>
            <a:pPr algn="justLow" rtl="1">
              <a:lnSpc>
                <a:spcPct val="170000"/>
              </a:lnSpc>
              <a:buFont typeface="Wingdings" pitchFamily="2" charset="2"/>
              <a:buChar char="Ø"/>
            </a:pPr>
            <a:r>
              <a:rPr lang="fa-IR" dirty="0">
                <a:cs typeface="B Nazanin" pitchFamily="2" charset="-78"/>
              </a:rPr>
              <a:t>3. انجام کارهای پیچیده در حضور دیگران موجب کاهش سرعت و دقت کمتر می شود.</a:t>
            </a:r>
            <a:endParaRPr lang="en-US" dirty="0">
              <a:cs typeface="B Nazanin" pitchFamily="2" charset="-78"/>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r" rtl="1">
              <a:buFont typeface="Wingdings" pitchFamily="2" charset="2"/>
              <a:buChar char="q"/>
            </a:pPr>
            <a:r>
              <a:rPr lang="fa-IR" sz="3000" dirty="0">
                <a:cs typeface="B Titr" pitchFamily="2" charset="-78"/>
              </a:rPr>
              <a:t>کارکردهای گروههای سازمانی</a:t>
            </a:r>
            <a:br>
              <a:rPr lang="fa-IR" sz="3000" dirty="0">
                <a:cs typeface="B Titr" pitchFamily="2" charset="-78"/>
              </a:rPr>
            </a:br>
            <a:endParaRPr lang="en-US" sz="3000" dirty="0">
              <a:cs typeface="B Titr" pitchFamily="2" charset="-78"/>
            </a:endParaRPr>
          </a:p>
        </p:txBody>
      </p:sp>
      <p:sp>
        <p:nvSpPr>
          <p:cNvPr id="3" name="Content Placeholder 2"/>
          <p:cNvSpPr>
            <a:spLocks noGrp="1"/>
          </p:cNvSpPr>
          <p:nvPr>
            <p:ph idx="1"/>
          </p:nvPr>
        </p:nvSpPr>
        <p:spPr>
          <a:xfrm>
            <a:off x="457200" y="1219200"/>
            <a:ext cx="8686800" cy="5105400"/>
          </a:xfrm>
        </p:spPr>
        <p:txBody>
          <a:bodyPr>
            <a:normAutofit/>
          </a:bodyPr>
          <a:lstStyle/>
          <a:p>
            <a:pPr algn="r" rtl="1"/>
            <a:r>
              <a:rPr lang="fa-IR" sz="2200" dirty="0">
                <a:cs typeface="B Nazanin" pitchFamily="2" charset="-78"/>
              </a:rPr>
              <a:t>پژوهشگران یادآور می شوند که گروههای رسمی دو کارکرد اساسی دارند: 1) سازمانی، 2) فردی.</a:t>
            </a:r>
            <a:endParaRPr lang="en-US" sz="2200" dirty="0">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080057891"/>
              </p:ext>
            </p:extLst>
          </p:nvPr>
        </p:nvGraphicFramePr>
        <p:xfrm>
          <a:off x="457200" y="1900310"/>
          <a:ext cx="8229600" cy="4693920"/>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44770">
                <a:tc>
                  <a:txBody>
                    <a:bodyPr/>
                    <a:lstStyle/>
                    <a:p>
                      <a:pPr algn="ctr" rtl="1">
                        <a:lnSpc>
                          <a:spcPct val="150000"/>
                        </a:lnSpc>
                      </a:pPr>
                      <a:r>
                        <a:rPr lang="fa-IR" dirty="0">
                          <a:cs typeface="B Nazanin" panose="00000400000000000000" pitchFamily="2" charset="-78"/>
                        </a:rPr>
                        <a:t>کارکردهای</a:t>
                      </a:r>
                      <a:r>
                        <a:rPr lang="fa-IR" baseline="0" dirty="0">
                          <a:cs typeface="B Nazanin" panose="00000400000000000000" pitchFamily="2" charset="-78"/>
                        </a:rPr>
                        <a:t> فردی</a:t>
                      </a:r>
                      <a:endParaRPr lang="en-US" dirty="0">
                        <a:cs typeface="B Nazanin" pitchFamily="2" charset="-78"/>
                      </a:endParaRPr>
                    </a:p>
                  </a:txBody>
                  <a:tcPr anchor="ctr"/>
                </a:tc>
                <a:tc>
                  <a:txBody>
                    <a:bodyPr/>
                    <a:lstStyle/>
                    <a:p>
                      <a:pPr algn="ctr" rtl="1">
                        <a:lnSpc>
                          <a:spcPct val="150000"/>
                        </a:lnSpc>
                      </a:pPr>
                      <a:r>
                        <a:rPr lang="fa-IR" dirty="0">
                          <a:cs typeface="B Nazanin" panose="00000400000000000000" pitchFamily="2" charset="-78"/>
                        </a:rPr>
                        <a:t>کارکردهای سازمانی</a:t>
                      </a:r>
                      <a:endParaRPr lang="en-US" dirty="0">
                        <a:cs typeface="B Nazanin" pitchFamily="2" charset="-78"/>
                      </a:endParaRPr>
                    </a:p>
                  </a:txBody>
                  <a:tcPr anchor="ctr"/>
                </a:tc>
                <a:extLst>
                  <a:ext uri="{0D108BD9-81ED-4DB2-BD59-A6C34878D82A}">
                    <a16:rowId xmlns:a16="http://schemas.microsoft.com/office/drawing/2014/main" val="10000"/>
                  </a:ext>
                </a:extLst>
              </a:tr>
              <a:tr h="4049150">
                <a:tc>
                  <a:txBody>
                    <a:bodyPr/>
                    <a:lstStyle/>
                    <a:p>
                      <a:pPr marL="342900" indent="-342900" algn="just" rtl="1">
                        <a:lnSpc>
                          <a:spcPct val="150000"/>
                        </a:lnSpc>
                        <a:buNone/>
                      </a:pPr>
                      <a:endParaRPr lang="fa-IR" sz="1600" kern="1200" baseline="0" dirty="0">
                        <a:solidFill>
                          <a:schemeClr val="dk1"/>
                        </a:solidFill>
                        <a:latin typeface="+mn-lt"/>
                        <a:ea typeface="+mn-ea"/>
                        <a:cs typeface="B Nazanin" panose="00000400000000000000" pitchFamily="2" charset="-78"/>
                      </a:endParaRPr>
                    </a:p>
                    <a:p>
                      <a:pPr marL="342900" indent="-342900" algn="just" rtl="1">
                        <a:lnSpc>
                          <a:spcPct val="150000"/>
                        </a:lnSpc>
                        <a:buNone/>
                      </a:pPr>
                      <a:r>
                        <a:rPr lang="fa-IR" sz="1600" kern="1200" baseline="0" dirty="0">
                          <a:solidFill>
                            <a:schemeClr val="dk1"/>
                          </a:solidFill>
                          <a:latin typeface="+mn-lt"/>
                          <a:ea typeface="+mn-ea"/>
                          <a:cs typeface="B Nazanin" panose="00000400000000000000" pitchFamily="2" charset="-78"/>
                        </a:rPr>
                        <a:t>1. نیاز تعلق فرد را برآورده می سازد.</a:t>
                      </a:r>
                    </a:p>
                    <a:p>
                      <a:pPr marL="342900" indent="-342900" algn="just" rtl="1">
                        <a:lnSpc>
                          <a:spcPct val="150000"/>
                        </a:lnSpc>
                        <a:buNone/>
                      </a:pPr>
                      <a:r>
                        <a:rPr lang="fa-IR" sz="1600" kern="1200" baseline="0" dirty="0">
                          <a:solidFill>
                            <a:schemeClr val="dk1"/>
                          </a:solidFill>
                          <a:latin typeface="+mn-lt"/>
                          <a:ea typeface="+mn-ea"/>
                          <a:cs typeface="B Nazanin" panose="00000400000000000000" pitchFamily="2" charset="-78"/>
                        </a:rPr>
                        <a:t>2. حس هویت و احترام به خود را در فرد پرورش داده، برآورده ساخته و تایید می کند.</a:t>
                      </a:r>
                    </a:p>
                    <a:p>
                      <a:pPr marL="342900" indent="-342900" algn="just" rtl="1">
                        <a:lnSpc>
                          <a:spcPct val="150000"/>
                        </a:lnSpc>
                        <a:buNone/>
                      </a:pPr>
                      <a:r>
                        <a:rPr lang="fa-IR" sz="1600" kern="1200" baseline="0" dirty="0">
                          <a:solidFill>
                            <a:schemeClr val="dk1"/>
                          </a:solidFill>
                          <a:latin typeface="+mn-lt"/>
                          <a:ea typeface="+mn-ea"/>
                          <a:cs typeface="B Nazanin" panose="00000400000000000000" pitchFamily="2" charset="-78"/>
                        </a:rPr>
                        <a:t>3. فرصت آزمایش و درمیان گذاشتن ادراکات خود را از واقعیت اجتماعی به افراد می دهد.</a:t>
                      </a:r>
                    </a:p>
                    <a:p>
                      <a:pPr marL="342900" indent="-342900" algn="just" rtl="1">
                        <a:lnSpc>
                          <a:spcPct val="150000"/>
                        </a:lnSpc>
                        <a:buNone/>
                      </a:pPr>
                      <a:r>
                        <a:rPr lang="fa-IR" sz="1600" kern="1200" baseline="0" dirty="0">
                          <a:solidFill>
                            <a:schemeClr val="dk1"/>
                          </a:solidFill>
                          <a:latin typeface="+mn-lt"/>
                          <a:ea typeface="+mn-ea"/>
                          <a:cs typeface="B Nazanin" panose="00000400000000000000" pitchFamily="2" charset="-78"/>
                        </a:rPr>
                        <a:t>4. دلواپسیهای فردی و احساس عدم امنیت و بی قدرتی را کاهش میدهد.</a:t>
                      </a:r>
                    </a:p>
                    <a:p>
                      <a:pPr marL="342900" indent="-342900" algn="just" rtl="1">
                        <a:lnSpc>
                          <a:spcPct val="150000"/>
                        </a:lnSpc>
                        <a:buNone/>
                      </a:pPr>
                      <a:r>
                        <a:rPr lang="fa-IR" sz="1600" kern="1200" baseline="0" dirty="0">
                          <a:solidFill>
                            <a:schemeClr val="dk1"/>
                          </a:solidFill>
                          <a:latin typeface="+mn-lt"/>
                          <a:ea typeface="+mn-ea"/>
                          <a:cs typeface="B Nazanin" panose="00000400000000000000" pitchFamily="2" charset="-78"/>
                        </a:rPr>
                        <a:t>5. سازوکاری برای حل مسأله فردی و میان فردی فراهم می آورد</a:t>
                      </a:r>
                      <a:r>
                        <a:rPr lang="fa-IR" baseline="0" dirty="0">
                          <a:cs typeface="B Nazanin" panose="00000400000000000000" pitchFamily="2" charset="-78"/>
                        </a:rPr>
                        <a:t>.</a:t>
                      </a:r>
                      <a:endParaRPr lang="en-US" dirty="0">
                        <a:cs typeface="B Nazanin" pitchFamily="2" charset="-78"/>
                      </a:endParaRPr>
                    </a:p>
                  </a:txBody>
                  <a:tcPr anchor="ctr"/>
                </a:tc>
                <a:tc>
                  <a:txBody>
                    <a:bodyPr/>
                    <a:lstStyle/>
                    <a:p>
                      <a:pPr marL="342900" indent="-342900" algn="just" rtl="1">
                        <a:lnSpc>
                          <a:spcPct val="150000"/>
                        </a:lnSpc>
                        <a:buNone/>
                      </a:pPr>
                      <a:r>
                        <a:rPr lang="fa-IR" sz="1600" baseline="0" dirty="0">
                          <a:cs typeface="B Nazanin" panose="00000400000000000000" pitchFamily="2" charset="-78"/>
                        </a:rPr>
                        <a:t>1. کارهای پیچیده و به هم وابسته ای که خارج از توانایی های افراد است به انجام می رساند.</a:t>
                      </a:r>
                    </a:p>
                    <a:p>
                      <a:pPr marL="342900" indent="-342900" algn="just" rtl="1">
                        <a:lnSpc>
                          <a:spcPct val="150000"/>
                        </a:lnSpc>
                        <a:buNone/>
                      </a:pPr>
                      <a:r>
                        <a:rPr lang="fa-IR" sz="1600" baseline="0" dirty="0">
                          <a:cs typeface="B Nazanin" panose="00000400000000000000" pitchFamily="2" charset="-78"/>
                        </a:rPr>
                        <a:t>2. راه حل ها و افکار خلاق و نو ارائه میکند.</a:t>
                      </a:r>
                    </a:p>
                    <a:p>
                      <a:pPr marL="342900" indent="-342900" algn="just" rtl="1">
                        <a:lnSpc>
                          <a:spcPct val="150000"/>
                        </a:lnSpc>
                        <a:buNone/>
                      </a:pPr>
                      <a:r>
                        <a:rPr lang="fa-IR" sz="1600" baseline="0" dirty="0">
                          <a:cs typeface="B Nazanin" panose="00000400000000000000" pitchFamily="2" charset="-78"/>
                        </a:rPr>
                        <a:t>3. تلاشهای میان بخشی را هماهنگ میسازد</a:t>
                      </a:r>
                    </a:p>
                    <a:p>
                      <a:pPr marL="342900" indent="-342900" algn="just" rtl="1">
                        <a:lnSpc>
                          <a:spcPct val="150000"/>
                        </a:lnSpc>
                        <a:buNone/>
                      </a:pPr>
                      <a:r>
                        <a:rPr lang="fa-IR" sz="1600" baseline="0" dirty="0">
                          <a:cs typeface="B Nazanin" panose="00000400000000000000" pitchFamily="2" charset="-78"/>
                        </a:rPr>
                        <a:t>4. سازو کارهای حل مسأله برای مسائل پیچیده ای که اطلاعات و ارزیابیهای متنوع می طلبد فراهم می</a:t>
                      </a:r>
                      <a:r>
                        <a:rPr lang="en-US" sz="1600" baseline="0" dirty="0">
                          <a:cs typeface="B Nazanin" panose="00000400000000000000" pitchFamily="2" charset="-78"/>
                        </a:rPr>
                        <a:t> </a:t>
                      </a:r>
                      <a:r>
                        <a:rPr lang="fa-IR" sz="1600" baseline="0" dirty="0">
                          <a:cs typeface="B Nazanin" panose="00000400000000000000" pitchFamily="2" charset="-78"/>
                        </a:rPr>
                        <a:t>آورد.</a:t>
                      </a:r>
                    </a:p>
                    <a:p>
                      <a:pPr marL="342900" indent="-342900" algn="just" rtl="1">
                        <a:lnSpc>
                          <a:spcPct val="150000"/>
                        </a:lnSpc>
                        <a:buNone/>
                      </a:pPr>
                      <a:r>
                        <a:rPr lang="fa-IR" sz="1600" baseline="0" dirty="0">
                          <a:cs typeface="B Nazanin" panose="00000400000000000000" pitchFamily="2" charset="-78"/>
                        </a:rPr>
                        <a:t>5. تصمیم های پیچیده را به اجرا درمیآورد.</a:t>
                      </a:r>
                    </a:p>
                    <a:p>
                      <a:pPr marL="342900" indent="-342900" algn="just" rtl="1">
                        <a:lnSpc>
                          <a:spcPct val="150000"/>
                        </a:lnSpc>
                        <a:buNone/>
                      </a:pPr>
                      <a:r>
                        <a:rPr lang="fa-IR" sz="1600" baseline="0" dirty="0">
                          <a:cs typeface="B Nazanin" panose="00000400000000000000" pitchFamily="2" charset="-78"/>
                        </a:rPr>
                        <a:t>6. کارکنان تازه وارد را آموزش داده و جامعه پذیر می کند.</a:t>
                      </a:r>
                      <a:endParaRPr lang="en-US" sz="1600" dirty="0">
                        <a:cs typeface="B Nazanin" pitchFamily="2" charset="-78"/>
                      </a:endParaRPr>
                    </a:p>
                  </a:txBody>
                  <a:tcPr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r" rtl="1">
              <a:buFont typeface="Wingdings" pitchFamily="2" charset="2"/>
              <a:buChar char="q"/>
            </a:pPr>
            <a:r>
              <a:rPr lang="fa-IR" sz="3000" dirty="0">
                <a:cs typeface="B Titr" pitchFamily="2" charset="-78"/>
              </a:rPr>
              <a:t>فراگرد شکل گیری و توسعه گروه</a:t>
            </a:r>
            <a:endParaRPr lang="en-US" sz="3000" dirty="0">
              <a:cs typeface="B Titr" pitchFamily="2" charset="-78"/>
            </a:endParaRP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54000" y="1828006"/>
            <a:ext cx="8458200" cy="472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r>
              <a:rPr lang="fa-IR" dirty="0"/>
              <a:t>      </a:t>
            </a:r>
            <a:endParaRPr lang="fa-IR" sz="1600" dirty="0"/>
          </a:p>
          <a:p>
            <a:pPr algn="just" rtl="1"/>
            <a:r>
              <a:rPr lang="en-US" sz="1600" dirty="0"/>
              <a:t>          </a:t>
            </a:r>
            <a:r>
              <a:rPr lang="fa-IR" sz="1600" dirty="0"/>
              <a:t>بالغ </a:t>
            </a:r>
            <a:endParaRPr lang="en-US" sz="1600" dirty="0"/>
          </a:p>
          <a:p>
            <a:pPr algn="just" rtl="1"/>
            <a:r>
              <a:rPr lang="en-US" sz="1600" dirty="0"/>
              <a:t>        </a:t>
            </a:r>
            <a:r>
              <a:rPr lang="fa-IR" sz="1600" dirty="0"/>
              <a:t>(کارا و </a:t>
            </a:r>
            <a:endParaRPr lang="en-US" sz="1600" dirty="0"/>
          </a:p>
          <a:p>
            <a:pPr algn="just" rtl="1"/>
            <a:r>
              <a:rPr lang="en-US" sz="1600" dirty="0"/>
              <a:t>       </a:t>
            </a:r>
            <a:r>
              <a:rPr lang="fa-IR" sz="1600" dirty="0"/>
              <a:t>اثربخش</a:t>
            </a:r>
            <a:r>
              <a:rPr lang="en-US" sz="1600" dirty="0"/>
              <a:t>(</a:t>
            </a:r>
          </a:p>
          <a:p>
            <a:pPr algn="just" rtl="1"/>
            <a:endParaRPr lang="fa-IR" sz="1600" dirty="0"/>
          </a:p>
          <a:p>
            <a:pPr algn="just" rtl="1"/>
            <a:endParaRPr lang="en-US" sz="1600" dirty="0"/>
          </a:p>
          <a:p>
            <a:pPr algn="just" rtl="1"/>
            <a:r>
              <a:rPr lang="en-US" sz="1600" dirty="0"/>
              <a:t>        </a:t>
            </a:r>
            <a:r>
              <a:rPr lang="fa-IR" sz="1600" dirty="0"/>
              <a:t>رشد و</a:t>
            </a:r>
          </a:p>
          <a:p>
            <a:pPr algn="just" rtl="1"/>
            <a:r>
              <a:rPr lang="fa-IR" sz="1600" dirty="0"/>
              <a:t> </a:t>
            </a:r>
            <a:r>
              <a:rPr lang="en-US" sz="1600" dirty="0"/>
              <a:t>      </a:t>
            </a:r>
            <a:r>
              <a:rPr lang="fa-IR" sz="1600" dirty="0"/>
              <a:t>بلوغ </a:t>
            </a:r>
          </a:p>
          <a:p>
            <a:pPr algn="just" rtl="1"/>
            <a:r>
              <a:rPr lang="en-US" sz="1600" dirty="0"/>
              <a:t>        </a:t>
            </a:r>
            <a:r>
              <a:rPr lang="fa-IR" sz="1600" dirty="0"/>
              <a:t>گروه</a:t>
            </a:r>
          </a:p>
          <a:p>
            <a:pPr algn="just" rtl="1"/>
            <a:endParaRPr lang="en-US" sz="1600" dirty="0"/>
          </a:p>
          <a:p>
            <a:pPr algn="just" rtl="1"/>
            <a:endParaRPr lang="fa-IR" sz="1600" dirty="0"/>
          </a:p>
          <a:p>
            <a:pPr algn="just" rtl="1"/>
            <a:r>
              <a:rPr lang="en-US" sz="1600" dirty="0"/>
              <a:t>        </a:t>
            </a:r>
            <a:r>
              <a:rPr lang="fa-IR" sz="1600" dirty="0"/>
              <a:t>نابالغ</a:t>
            </a:r>
          </a:p>
          <a:p>
            <a:pPr algn="just" rtl="1"/>
            <a:r>
              <a:rPr lang="en-US" sz="1600" dirty="0"/>
              <a:t>       </a:t>
            </a:r>
            <a:r>
              <a:rPr lang="fa-IR" sz="1600" dirty="0"/>
              <a:t>(ناکارا </a:t>
            </a:r>
          </a:p>
          <a:p>
            <a:pPr algn="just" rtl="1"/>
            <a:r>
              <a:rPr lang="en-US" sz="1600" dirty="0"/>
              <a:t>       </a:t>
            </a:r>
            <a:r>
              <a:rPr lang="fa-IR" sz="1600" dirty="0"/>
              <a:t>و نامؤثر</a:t>
            </a:r>
            <a:r>
              <a:rPr lang="en-US" dirty="0"/>
              <a:t> </a:t>
            </a:r>
          </a:p>
          <a:p>
            <a:pPr algn="just" rtl="1"/>
            <a:endParaRPr lang="en-US" dirty="0"/>
          </a:p>
          <a:p>
            <a:pPr algn="just" rtl="1"/>
            <a:r>
              <a:rPr lang="en-US" dirty="0"/>
              <a:t>                       </a:t>
            </a:r>
            <a:r>
              <a:rPr lang="fa-IR" sz="1600" dirty="0"/>
              <a:t>توجیه </a:t>
            </a:r>
            <a:r>
              <a:rPr lang="en-US" sz="1600" dirty="0"/>
              <a:t>    </a:t>
            </a:r>
            <a:r>
              <a:rPr lang="fa-IR" sz="1600" dirty="0"/>
              <a:t>تضاد و چالش</a:t>
            </a:r>
            <a:r>
              <a:rPr lang="en-US" sz="1600" dirty="0"/>
              <a:t> </a:t>
            </a:r>
            <a:r>
              <a:rPr lang="fa-IR" sz="1600" dirty="0"/>
              <a:t> انسجام  فریب - اغفال </a:t>
            </a:r>
            <a:r>
              <a:rPr lang="en-US" sz="1600" dirty="0"/>
              <a:t> </a:t>
            </a:r>
            <a:r>
              <a:rPr lang="fa-IR" sz="1600" dirty="0"/>
              <a:t> هوشیار</a:t>
            </a:r>
            <a:r>
              <a:rPr lang="en-US" sz="1600" dirty="0"/>
              <a:t>     </a:t>
            </a:r>
            <a:r>
              <a:rPr lang="fa-IR" sz="1600" dirty="0"/>
              <a:t> پذیرش</a:t>
            </a:r>
            <a:r>
              <a:rPr lang="en-US" sz="1600" dirty="0"/>
              <a:t>     </a:t>
            </a:r>
            <a:r>
              <a:rPr lang="fa-IR" sz="1600" dirty="0"/>
              <a:t> </a:t>
            </a:r>
            <a:r>
              <a:rPr lang="fa-IR" dirty="0"/>
              <a:t>افول</a:t>
            </a:r>
            <a:r>
              <a:rPr lang="en-US" dirty="0"/>
              <a:t> </a:t>
            </a:r>
          </a:p>
        </p:txBody>
      </p:sp>
      <p:cxnSp>
        <p:nvCxnSpPr>
          <p:cNvPr id="8" name="Straight Connector 7"/>
          <p:cNvCxnSpPr/>
          <p:nvPr/>
        </p:nvCxnSpPr>
        <p:spPr>
          <a:xfrm>
            <a:off x="609600" y="5943600"/>
            <a:ext cx="655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524500" y="4304506"/>
            <a:ext cx="3276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34194" y="32766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34194" y="3581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34194" y="38862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34194" y="30472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343400" y="41910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325394" y="28948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324600" y="31996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325394" y="34282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324600" y="37338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324600" y="3962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324600" y="42672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324600" y="45720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324600" y="48768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6324600" y="5486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324600" y="51816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324600" y="57904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34194" y="41910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34194" y="44950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34194" y="47998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34194" y="51046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34194" y="54094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34194" y="56380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34194" y="5867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343400" y="3200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344194" y="34290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44194" y="36576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343400" y="3962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344194" y="44958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343400" y="4724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343400" y="50292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257800" y="35044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257800" y="31996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43400" y="52578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343400" y="5486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344194" y="57912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257800" y="28948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258594" y="38100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257800" y="41140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257800" y="44188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258594" y="46482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258594" y="48760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258594" y="51808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5257800" y="54856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257800" y="57912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353594" y="29718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353594" y="32766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353594" y="3581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3352800" y="3962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352800" y="41910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3352800" y="44196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352800" y="4724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352800" y="50292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3352800" y="53340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352800" y="56388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353594" y="5867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343400" y="28948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1448594" y="4724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1447800" y="50292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1447800" y="53340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1447800" y="56388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1447800" y="5867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362200" y="29710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2362200" y="32758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2362200" y="3581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2362994" y="38100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2362994" y="40386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362200" y="42672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2362200" y="45720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2362994" y="48768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362994" y="5486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2362200" y="51816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2362200" y="57912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1447800" y="3581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1447800" y="38854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1447800" y="41910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1448594" y="44950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534194" y="25146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534194" y="28194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1447800" y="2971006"/>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1447800" y="3276600"/>
            <a:ext cx="151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7773194" y="34282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7847805" y="46474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533400" y="3352800"/>
            <a:ext cx="9906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524000" y="33528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438400" y="3810000"/>
            <a:ext cx="1066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505200" y="4114800"/>
            <a:ext cx="990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495800" y="44196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410200" y="4876800"/>
            <a:ext cx="990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400800" y="5257800"/>
            <a:ext cx="7620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219200" y="933374"/>
            <a:ext cx="7315200" cy="830997"/>
          </a:xfrm>
          <a:prstGeom prst="rect">
            <a:avLst/>
          </a:prstGeom>
          <a:noFill/>
        </p:spPr>
        <p:txBody>
          <a:bodyPr wrap="square" rtlCol="0">
            <a:spAutoFit/>
          </a:bodyPr>
          <a:lstStyle/>
          <a:p>
            <a:pPr algn="r" rtl="1"/>
            <a:r>
              <a:rPr lang="fa-IR" sz="1600" dirty="0"/>
              <a:t>یک مدل آموزنده توسعه گروه در نمودار آمده است . در طول نخستین مراحل سه گانه  توسعه ، مانع عمده ، عدم اطمینان نسبت به اختیار و قدرت است و در طول سه مرحله نهایی ، مانع عمده ، عدم اطمینان نسبت به روابط میان فردی خواهد بود </a:t>
            </a:r>
          </a:p>
        </p:txBody>
      </p:sp>
      <p:sp>
        <p:nvSpPr>
          <p:cNvPr id="100" name="TextBox 99"/>
          <p:cNvSpPr txBox="1"/>
          <p:nvPr/>
        </p:nvSpPr>
        <p:spPr>
          <a:xfrm>
            <a:off x="6400800" y="5638800"/>
            <a:ext cx="685800" cy="276999"/>
          </a:xfrm>
          <a:prstGeom prst="rect">
            <a:avLst/>
          </a:prstGeom>
          <a:noFill/>
        </p:spPr>
        <p:txBody>
          <a:bodyPr wrap="square" rtlCol="0">
            <a:spAutoFit/>
          </a:bodyPr>
          <a:lstStyle/>
          <a:p>
            <a:pPr algn="ctr"/>
            <a:r>
              <a:rPr lang="fa-IR" sz="1200" dirty="0">
                <a:cs typeface="Nazanin" pitchFamily="2" charset="-78"/>
              </a:rPr>
              <a:t>1/80</a:t>
            </a:r>
            <a:endParaRPr lang="en-US" sz="1200" dirty="0">
              <a:cs typeface="Nazanin" pitchFamily="2" charset="-78"/>
            </a:endParaRPr>
          </a:p>
        </p:txBody>
      </p:sp>
      <p:sp>
        <p:nvSpPr>
          <p:cNvPr id="102" name="TextBox 101"/>
          <p:cNvSpPr txBox="1"/>
          <p:nvPr/>
        </p:nvSpPr>
        <p:spPr>
          <a:xfrm>
            <a:off x="5638800" y="5638800"/>
            <a:ext cx="533400" cy="276999"/>
          </a:xfrm>
          <a:prstGeom prst="rect">
            <a:avLst/>
          </a:prstGeom>
          <a:noFill/>
        </p:spPr>
        <p:txBody>
          <a:bodyPr wrap="square" rtlCol="0">
            <a:spAutoFit/>
          </a:bodyPr>
          <a:lstStyle/>
          <a:p>
            <a:r>
              <a:rPr lang="fa-IR" sz="1200" dirty="0">
                <a:cs typeface="Nazanin" pitchFamily="2" charset="-78"/>
              </a:rPr>
              <a:t>2/20</a:t>
            </a:r>
            <a:endParaRPr lang="en-US" sz="1200" dirty="0">
              <a:cs typeface="Nazanin" pitchFamily="2" charset="-78"/>
            </a:endParaRPr>
          </a:p>
        </p:txBody>
      </p:sp>
      <p:sp>
        <p:nvSpPr>
          <p:cNvPr id="103" name="TextBox 102"/>
          <p:cNvSpPr txBox="1"/>
          <p:nvPr/>
        </p:nvSpPr>
        <p:spPr>
          <a:xfrm>
            <a:off x="4572000" y="5638800"/>
            <a:ext cx="990600" cy="276999"/>
          </a:xfrm>
          <a:prstGeom prst="rect">
            <a:avLst/>
          </a:prstGeom>
          <a:noFill/>
        </p:spPr>
        <p:txBody>
          <a:bodyPr wrap="square" rtlCol="0">
            <a:spAutoFit/>
          </a:bodyPr>
          <a:lstStyle/>
          <a:p>
            <a:r>
              <a:rPr lang="fa-IR" sz="1200" dirty="0">
                <a:cs typeface="Nazanin" pitchFamily="2" charset="-78"/>
              </a:rPr>
              <a:t>3/80</a:t>
            </a:r>
            <a:endParaRPr lang="en-US" sz="1200" dirty="0">
              <a:cs typeface="Nazanin" pitchFamily="2" charset="-78"/>
            </a:endParaRPr>
          </a:p>
        </p:txBody>
      </p:sp>
      <p:sp>
        <p:nvSpPr>
          <p:cNvPr id="104" name="TextBox 103"/>
          <p:cNvSpPr txBox="1"/>
          <p:nvPr/>
        </p:nvSpPr>
        <p:spPr>
          <a:xfrm>
            <a:off x="3581400" y="5638800"/>
            <a:ext cx="762000" cy="276999"/>
          </a:xfrm>
          <a:prstGeom prst="rect">
            <a:avLst/>
          </a:prstGeom>
          <a:noFill/>
        </p:spPr>
        <p:txBody>
          <a:bodyPr wrap="square" rtlCol="0">
            <a:spAutoFit/>
          </a:bodyPr>
          <a:lstStyle/>
          <a:p>
            <a:r>
              <a:rPr lang="fa-IR" sz="1200" dirty="0">
                <a:cs typeface="Nazanin" pitchFamily="2" charset="-78"/>
              </a:rPr>
              <a:t>4/60</a:t>
            </a:r>
            <a:endParaRPr lang="en-US" sz="1200" dirty="0">
              <a:cs typeface="Nazanin" pitchFamily="2" charset="-78"/>
            </a:endParaRPr>
          </a:p>
        </p:txBody>
      </p:sp>
      <p:sp>
        <p:nvSpPr>
          <p:cNvPr id="105" name="TextBox 104"/>
          <p:cNvSpPr txBox="1"/>
          <p:nvPr/>
        </p:nvSpPr>
        <p:spPr>
          <a:xfrm>
            <a:off x="2667000" y="5638800"/>
            <a:ext cx="914400" cy="276999"/>
          </a:xfrm>
          <a:prstGeom prst="rect">
            <a:avLst/>
          </a:prstGeom>
          <a:noFill/>
        </p:spPr>
        <p:txBody>
          <a:bodyPr wrap="square" rtlCol="0">
            <a:spAutoFit/>
          </a:bodyPr>
          <a:lstStyle/>
          <a:p>
            <a:r>
              <a:rPr lang="fa-IR" sz="1200" dirty="0">
                <a:cs typeface="Nazanin" pitchFamily="2" charset="-78"/>
              </a:rPr>
              <a:t>4/80</a:t>
            </a:r>
            <a:endParaRPr lang="en-US" sz="1200" dirty="0">
              <a:cs typeface="Nazanin" pitchFamily="2" charset="-78"/>
            </a:endParaRPr>
          </a:p>
        </p:txBody>
      </p:sp>
      <p:sp>
        <p:nvSpPr>
          <p:cNvPr id="106" name="TextBox 105"/>
          <p:cNvSpPr txBox="1"/>
          <p:nvPr/>
        </p:nvSpPr>
        <p:spPr>
          <a:xfrm>
            <a:off x="1752600" y="5638800"/>
            <a:ext cx="685800" cy="276999"/>
          </a:xfrm>
          <a:prstGeom prst="rect">
            <a:avLst/>
          </a:prstGeom>
          <a:noFill/>
        </p:spPr>
        <p:txBody>
          <a:bodyPr wrap="square" rtlCol="0">
            <a:spAutoFit/>
          </a:bodyPr>
          <a:lstStyle/>
          <a:p>
            <a:r>
              <a:rPr lang="fa-IR" sz="1200" dirty="0">
                <a:cs typeface="Nazanin" pitchFamily="2" charset="-78"/>
              </a:rPr>
              <a:t>6/50</a:t>
            </a:r>
            <a:endParaRPr lang="en-US" sz="1200" dirty="0">
              <a:cs typeface="Nazanin" pitchFamily="2" charset="-78"/>
            </a:endParaRPr>
          </a:p>
        </p:txBody>
      </p:sp>
      <p:sp>
        <p:nvSpPr>
          <p:cNvPr id="107" name="TextBox 106"/>
          <p:cNvSpPr txBox="1"/>
          <p:nvPr/>
        </p:nvSpPr>
        <p:spPr>
          <a:xfrm>
            <a:off x="838200" y="5638800"/>
            <a:ext cx="838200" cy="276999"/>
          </a:xfrm>
          <a:prstGeom prst="rect">
            <a:avLst/>
          </a:prstGeom>
          <a:noFill/>
        </p:spPr>
        <p:txBody>
          <a:bodyPr wrap="square" rtlCol="0">
            <a:spAutoFit/>
          </a:bodyPr>
          <a:lstStyle/>
          <a:p>
            <a:r>
              <a:rPr lang="fa-IR" sz="1200" dirty="0">
                <a:cs typeface="Nazanin" pitchFamily="2" charset="-78"/>
              </a:rPr>
              <a:t>4/80</a:t>
            </a:r>
            <a:endParaRPr lang="en-US" sz="1200" dirty="0">
              <a:cs typeface="Nazanin" pitchFamily="2" charset="-78"/>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a:bodyPr>
          <a:lstStyle/>
          <a:p>
            <a:pPr algn="r" rtl="1">
              <a:buFont typeface="Wingdings" pitchFamily="2" charset="2"/>
              <a:buChar char="q"/>
            </a:pPr>
            <a:r>
              <a:rPr lang="fa-IR" sz="2800" dirty="0">
                <a:cs typeface="B Titr" pitchFamily="2" charset="-78"/>
              </a:rPr>
              <a:t>الزامهای عملی توسعه گروه</a:t>
            </a:r>
            <a:endParaRPr lang="en-US" sz="2800" dirty="0">
              <a:cs typeface="B Titr" pitchFamily="2" charset="-78"/>
            </a:endParaRPr>
          </a:p>
        </p:txBody>
      </p:sp>
      <p:sp>
        <p:nvSpPr>
          <p:cNvPr id="3" name="Content Placeholder 2"/>
          <p:cNvSpPr>
            <a:spLocks noGrp="1"/>
          </p:cNvSpPr>
          <p:nvPr>
            <p:ph idx="1"/>
          </p:nvPr>
        </p:nvSpPr>
        <p:spPr>
          <a:xfrm>
            <a:off x="457200" y="1600200"/>
            <a:ext cx="8229600" cy="4724400"/>
          </a:xfrm>
        </p:spPr>
        <p:txBody>
          <a:bodyPr>
            <a:normAutofit lnSpcReduction="10000"/>
          </a:bodyPr>
          <a:lstStyle/>
          <a:p>
            <a:pPr marL="514350" indent="-514350" algn="r" rtl="1">
              <a:buNone/>
            </a:pPr>
            <a:r>
              <a:rPr lang="fa-IR" sz="2000" b="1" dirty="0">
                <a:cs typeface="B Nazanin" pitchFamily="2" charset="-78"/>
              </a:rPr>
              <a:t>1. بازخور</a:t>
            </a:r>
          </a:p>
          <a:p>
            <a:pPr marL="514350" indent="-514350" algn="justLow" rtl="1">
              <a:buNone/>
            </a:pPr>
            <a:r>
              <a:rPr lang="fa-IR" sz="2000" dirty="0">
                <a:cs typeface="B Nazanin" pitchFamily="2" charset="-78"/>
              </a:rPr>
              <a:t>1.1- با توسعه گروه، بازخورها مشخص تر و دقیق تر می شوند.</a:t>
            </a:r>
          </a:p>
          <a:p>
            <a:pPr marL="514350" indent="-514350" algn="justLow" rtl="1">
              <a:buNone/>
            </a:pPr>
            <a:r>
              <a:rPr lang="fa-IR" sz="2000" dirty="0">
                <a:cs typeface="B Nazanin" pitchFamily="2" charset="-78"/>
              </a:rPr>
              <a:t>2.1- با توسعه و بهبود گروه در طی مراحل متوالی، بازخور افراد به یکدیگر افزایش می یابد.</a:t>
            </a:r>
          </a:p>
          <a:p>
            <a:pPr marL="514350" indent="-514350" algn="justLow" rtl="1">
              <a:buNone/>
            </a:pPr>
            <a:r>
              <a:rPr lang="fa-IR" sz="2000" dirty="0">
                <a:cs typeface="B Nazanin" pitchFamily="2" charset="-78"/>
              </a:rPr>
              <a:t>3.1- با توسعه گروه، بازخور مثبت افزایش یافته و بازخور منفی کاهش می یابد.</a:t>
            </a:r>
          </a:p>
          <a:p>
            <a:pPr marL="514350" indent="-514350" algn="justLow" rtl="1">
              <a:buNone/>
            </a:pPr>
            <a:r>
              <a:rPr lang="fa-IR" sz="2000" dirty="0">
                <a:cs typeface="B Nazanin" pitchFamily="2" charset="-78"/>
              </a:rPr>
              <a:t>4.1- با توسعه گروه، اعتبار بازخور همکاران افزایش می یابد.</a:t>
            </a:r>
          </a:p>
          <a:p>
            <a:pPr marL="514350" indent="-514350" algn="justLow" rtl="1">
              <a:buNone/>
            </a:pPr>
            <a:r>
              <a:rPr lang="fa-IR" sz="2000" b="1" dirty="0">
                <a:cs typeface="B Nazanin" pitchFamily="2" charset="-78"/>
              </a:rPr>
              <a:t>2. زمان پایانی انجام کار (مهلت مقرر): </a:t>
            </a:r>
            <a:endParaRPr lang="en-US" sz="2000" b="1" dirty="0">
              <a:cs typeface="B Nazanin" pitchFamily="2" charset="-78"/>
            </a:endParaRPr>
          </a:p>
          <a:p>
            <a:pPr marL="514350" indent="-514350" algn="justLow" rtl="1">
              <a:buNone/>
            </a:pPr>
            <a:r>
              <a:rPr lang="fa-IR" sz="2000" dirty="0">
                <a:cs typeface="B Nazanin" pitchFamily="2" charset="-78"/>
              </a:rPr>
              <a:t>هنگامی که اعضای گروه بدقت مهلتهای مقرر مهم را درک کنند، سرعت کار و زمان بندی کارهای وابسته به هم کاراتر می شوند.</a:t>
            </a:r>
          </a:p>
          <a:p>
            <a:pPr marL="514350" indent="-514350" algn="justLow" rtl="1">
              <a:buNone/>
            </a:pPr>
            <a:r>
              <a:rPr lang="fa-IR" sz="2000" b="1" dirty="0">
                <a:cs typeface="B Nazanin" pitchFamily="2" charset="-78"/>
              </a:rPr>
              <a:t>3. سبکهای رهبری: </a:t>
            </a:r>
            <a:endParaRPr lang="en-US" sz="2000" b="1" dirty="0">
              <a:cs typeface="B Nazanin" pitchFamily="2" charset="-78"/>
            </a:endParaRPr>
          </a:p>
          <a:p>
            <a:pPr marL="514350" indent="-514350" algn="justLow" rtl="1">
              <a:buNone/>
            </a:pPr>
            <a:r>
              <a:rPr lang="fa-IR" sz="2000" dirty="0">
                <a:cs typeface="B Nazanin" pitchFamily="2" charset="-78"/>
              </a:rPr>
              <a:t>به طور کلی رفتار رهبری فعال، تهاجمی، دستوری، ساختار یافته و کار محور در اوایل تاریخچه شکل گیری گروه نتایج مطلوب تری را به بارآورده است. برعکس رفتار رهبری حمایتی، دموکراتیک، غیرمتمرکز و نیز مشارکتی در مراحل بعدی چرخه حیات گروه موجب بهره وری، رضایت خاطر و خلاقیت بیشتری می شود.</a:t>
            </a:r>
            <a:endParaRPr lang="en-US" sz="2000" dirty="0">
              <a:cs typeface="B Nazanin" pitchFamily="2" charset="-78"/>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r" rtl="1">
              <a:buFont typeface="Wingdings" pitchFamily="2" charset="2"/>
              <a:buChar char="q"/>
            </a:pPr>
            <a:r>
              <a:rPr lang="fa-IR" sz="3000" dirty="0">
                <a:cs typeface="B Titr" pitchFamily="2" charset="-78"/>
              </a:rPr>
              <a:t>نقشهایی که افراد در گروه ایفا می کنند</a:t>
            </a:r>
            <a:endParaRPr lang="en-US" sz="3000" dirty="0">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8905529"/>
              </p:ext>
            </p:extLst>
          </p:nvPr>
        </p:nvGraphicFramePr>
        <p:xfrm>
          <a:off x="478435" y="879127"/>
          <a:ext cx="8458201" cy="4683473"/>
        </p:xfrm>
        <a:graphic>
          <a:graphicData uri="http://schemas.openxmlformats.org/drawingml/2006/table">
            <a:tbl>
              <a:tblPr firstRow="1" bandRow="1">
                <a:tableStyleId>{21E4AEA4-8DFA-4A89-87EB-49C32662AFE0}</a:tableStyleId>
              </a:tblPr>
              <a:tblGrid>
                <a:gridCol w="2707142">
                  <a:extLst>
                    <a:ext uri="{9D8B030D-6E8A-4147-A177-3AD203B41FA5}">
                      <a16:colId xmlns:a16="http://schemas.microsoft.com/office/drawing/2014/main" val="20000"/>
                    </a:ext>
                  </a:extLst>
                </a:gridCol>
                <a:gridCol w="3084058">
                  <a:extLst>
                    <a:ext uri="{9D8B030D-6E8A-4147-A177-3AD203B41FA5}">
                      <a16:colId xmlns:a16="http://schemas.microsoft.com/office/drawing/2014/main" val="20001"/>
                    </a:ext>
                  </a:extLst>
                </a:gridCol>
                <a:gridCol w="2667001">
                  <a:extLst>
                    <a:ext uri="{9D8B030D-6E8A-4147-A177-3AD203B41FA5}">
                      <a16:colId xmlns:a16="http://schemas.microsoft.com/office/drawing/2014/main" val="20002"/>
                    </a:ext>
                  </a:extLst>
                </a:gridCol>
              </a:tblGrid>
              <a:tr h="446753">
                <a:tc>
                  <a:txBody>
                    <a:bodyPr/>
                    <a:lstStyle/>
                    <a:p>
                      <a:pPr algn="ctr" rtl="1"/>
                      <a:r>
                        <a:rPr lang="fa-IR" spc="0" dirty="0">
                          <a:cs typeface="B Nazanin" panose="00000400000000000000" pitchFamily="2" charset="-78"/>
                        </a:rPr>
                        <a:t>نقشهای خودمحورانه</a:t>
                      </a:r>
                      <a:endParaRPr lang="en-US" spc="0" dirty="0">
                        <a:cs typeface="B Nazanin" pitchFamily="2" charset="-78"/>
                      </a:endParaRPr>
                    </a:p>
                  </a:txBody>
                  <a:tcPr/>
                </a:tc>
                <a:tc>
                  <a:txBody>
                    <a:bodyPr/>
                    <a:lstStyle/>
                    <a:p>
                      <a:pPr algn="ctr" rtl="1"/>
                      <a:r>
                        <a:rPr lang="fa-IR" spc="0" dirty="0">
                          <a:cs typeface="B Nazanin" panose="00000400000000000000" pitchFamily="2" charset="-78"/>
                        </a:rPr>
                        <a:t>نقشهای نگاهدارنده</a:t>
                      </a:r>
                      <a:endParaRPr lang="en-US" spc="0" dirty="0">
                        <a:cs typeface="B Nazanin" pitchFamily="2" charset="-78"/>
                      </a:endParaRPr>
                    </a:p>
                  </a:txBody>
                  <a:tcPr/>
                </a:tc>
                <a:tc>
                  <a:txBody>
                    <a:bodyPr/>
                    <a:lstStyle/>
                    <a:p>
                      <a:pPr algn="ctr" rtl="1"/>
                      <a:r>
                        <a:rPr lang="fa-IR" spc="0" dirty="0">
                          <a:cs typeface="B Nazanin" panose="00000400000000000000" pitchFamily="2" charset="-78"/>
                        </a:rPr>
                        <a:t>نقشهای کارگرا</a:t>
                      </a:r>
                      <a:endParaRPr lang="en-US" spc="0" dirty="0">
                        <a:cs typeface="B Nazanin" pitchFamily="2" charset="-78"/>
                      </a:endParaRPr>
                    </a:p>
                  </a:txBody>
                  <a:tcPr/>
                </a:tc>
                <a:extLst>
                  <a:ext uri="{0D108BD9-81ED-4DB2-BD59-A6C34878D82A}">
                    <a16:rowId xmlns:a16="http://schemas.microsoft.com/office/drawing/2014/main" val="10000"/>
                  </a:ext>
                </a:extLst>
              </a:tr>
              <a:tr h="4125248">
                <a:tc>
                  <a:txBody>
                    <a:bodyPr/>
                    <a:lstStyle/>
                    <a:p>
                      <a:pPr marL="342900" indent="-342900" algn="ctr" rtl="1">
                        <a:buNone/>
                      </a:pPr>
                      <a:r>
                        <a:rPr lang="fa-IR" sz="1700" spc="0" baseline="0" dirty="0"/>
                        <a:t>1. </a:t>
                      </a:r>
                      <a:r>
                        <a:rPr lang="fa-IR" sz="1700" kern="1200" spc="0" dirty="0">
                          <a:solidFill>
                            <a:schemeClr val="dk1"/>
                          </a:solidFill>
                          <a:latin typeface="+mn-lt"/>
                          <a:ea typeface="+mn-ea"/>
                          <a:cs typeface="B Nazanin" panose="00000400000000000000" pitchFamily="2" charset="-78"/>
                        </a:rPr>
                        <a:t>مهاجم: جایگاه افراد را کوچک جلوه دادن، شوخیهای نیش دار کردن.</a:t>
                      </a:r>
                    </a:p>
                    <a:p>
                      <a:pPr marL="342900" indent="-342900" algn="ctr" defTabSz="457200" rtl="1" eaLnBrk="1" latinLnBrk="0" hangingPunct="1">
                        <a:buNone/>
                      </a:pPr>
                      <a:r>
                        <a:rPr lang="fa-IR" sz="1700" kern="1200" spc="0" dirty="0">
                          <a:solidFill>
                            <a:schemeClr val="dk1"/>
                          </a:solidFill>
                          <a:latin typeface="+mn-lt"/>
                          <a:ea typeface="+mn-ea"/>
                          <a:cs typeface="B Nazanin" panose="00000400000000000000" pitchFamily="2" charset="-78"/>
                        </a:rPr>
                        <a:t>2. مانع: مخالفت و عدم توافق بدون دلیل، به دلایل شخصی به طور سرسختانه در برابر خواسته گروه مقاومت کردن.</a:t>
                      </a:r>
                    </a:p>
                    <a:p>
                      <a:pPr marL="342900" indent="-342900" algn="ctr" defTabSz="457200" rtl="1" eaLnBrk="1" latinLnBrk="0" hangingPunct="1">
                        <a:buNone/>
                      </a:pPr>
                      <a:r>
                        <a:rPr lang="fa-IR" sz="1700" spc="0" baseline="0" dirty="0"/>
                        <a:t>3. </a:t>
                      </a:r>
                      <a:r>
                        <a:rPr lang="fa-IR" sz="1700" kern="1200" spc="0" dirty="0">
                          <a:solidFill>
                            <a:schemeClr val="dk1"/>
                          </a:solidFill>
                          <a:latin typeface="+mn-lt"/>
                          <a:ea typeface="+mn-ea"/>
                          <a:cs typeface="B Nazanin" panose="00000400000000000000" pitchFamily="2" charset="-78"/>
                        </a:rPr>
                        <a:t>سلطه گر: اعمال اقتدار، کنترل گروه با چاپلوسی یا سایر شکلهای رفتار تشویقی.</a:t>
                      </a:r>
                    </a:p>
                    <a:p>
                      <a:pPr marL="342900" indent="-342900" algn="ctr" defTabSz="457200" rtl="1" eaLnBrk="1" latinLnBrk="0" hangingPunct="1">
                        <a:buNone/>
                      </a:pPr>
                      <a:r>
                        <a:rPr lang="fa-IR" sz="1700" kern="1200" spc="0" dirty="0">
                          <a:solidFill>
                            <a:schemeClr val="dk1"/>
                          </a:solidFill>
                          <a:latin typeface="+mn-lt"/>
                          <a:ea typeface="+mn-ea"/>
                          <a:cs typeface="B Nazanin" panose="00000400000000000000" pitchFamily="2" charset="-78"/>
                        </a:rPr>
                        <a:t>4. دلقک مآب: با دلقک بازی وانمود میکند که در گروه نقشی ندارد.</a:t>
                      </a:r>
                    </a:p>
                    <a:p>
                      <a:pPr marL="342900" indent="-342900" algn="ctr" defTabSz="457200" rtl="1" eaLnBrk="1" latinLnBrk="0" hangingPunct="1">
                        <a:buNone/>
                      </a:pPr>
                      <a:r>
                        <a:rPr lang="fa-IR" sz="1700" kern="1200" spc="0" dirty="0">
                          <a:solidFill>
                            <a:schemeClr val="dk1"/>
                          </a:solidFill>
                          <a:latin typeface="+mn-lt"/>
                          <a:ea typeface="+mn-ea"/>
                          <a:cs typeface="B Nazanin" panose="00000400000000000000" pitchFamily="2" charset="-78"/>
                        </a:rPr>
                        <a:t>5. اجتناب کننده: به دنبال منافع خاصی بودن که به کار مربوط نباشد، مانع مباحثه گروهی شدن.</a:t>
                      </a:r>
                      <a:endParaRPr lang="en-US" sz="1700" kern="1200" spc="0" dirty="0">
                        <a:solidFill>
                          <a:schemeClr val="dk1"/>
                        </a:solidFill>
                        <a:latin typeface="+mn-lt"/>
                        <a:ea typeface="+mn-ea"/>
                        <a:cs typeface="B Nazanin" panose="00000400000000000000" pitchFamily="2" charset="-78"/>
                      </a:endParaRPr>
                    </a:p>
                  </a:txBody>
                  <a:tcPr/>
                </a:tc>
                <a:tc>
                  <a:txBody>
                    <a:bodyPr/>
                    <a:lstStyle/>
                    <a:p>
                      <a:pPr marL="342900" indent="-342900" algn="ctr" defTabSz="457200" rtl="1" eaLnBrk="1" latinLnBrk="0" hangingPunct="1">
                        <a:buFont typeface="+mj-lt"/>
                        <a:buNone/>
                      </a:pPr>
                      <a:r>
                        <a:rPr lang="fa-IR" sz="1700" spc="0" dirty="0"/>
                        <a:t>1.</a:t>
                      </a:r>
                      <a:r>
                        <a:rPr lang="fa-IR" sz="1700" kern="1200" spc="0" dirty="0">
                          <a:solidFill>
                            <a:schemeClr val="dk1"/>
                          </a:solidFill>
                          <a:latin typeface="+mn-lt"/>
                          <a:ea typeface="+mn-ea"/>
                          <a:cs typeface="B Nazanin" panose="00000400000000000000" pitchFamily="2" charset="-78"/>
                        </a:rPr>
                        <a:t>هماهنگ کنده: در حل عدم توافقها تلاش کردن.</a:t>
                      </a:r>
                    </a:p>
                    <a:p>
                      <a:pPr marL="342900" indent="-342900" algn="ctr" defTabSz="457200" rtl="1" eaLnBrk="1" latinLnBrk="0" hangingPunct="1">
                        <a:buFont typeface="+mj-lt"/>
                        <a:buNone/>
                      </a:pPr>
                      <a:r>
                        <a:rPr lang="fa-IR" sz="1700" kern="1200" spc="0" dirty="0">
                          <a:solidFill>
                            <a:schemeClr val="dk1"/>
                          </a:solidFill>
                          <a:latin typeface="+mn-lt"/>
                          <a:ea typeface="+mn-ea"/>
                          <a:cs typeface="B Nazanin" panose="00000400000000000000" pitchFamily="2" charset="-78"/>
                        </a:rPr>
                        <a:t>2. نگهبان: تسهیل مشارکت دیگران، پیشنهاد رویه هایی که اظهارنظرهای مفید را ممکن سازد.</a:t>
                      </a:r>
                    </a:p>
                    <a:p>
                      <a:pPr marL="342900" indent="-342900" algn="ctr" defTabSz="457200" rtl="1" eaLnBrk="1" latinLnBrk="0" hangingPunct="1">
                        <a:buFont typeface="+mj-lt"/>
                        <a:buNone/>
                      </a:pPr>
                      <a:r>
                        <a:rPr lang="fa-IR" sz="1700" kern="1200" spc="0" dirty="0">
                          <a:solidFill>
                            <a:schemeClr val="dk1"/>
                          </a:solidFill>
                          <a:latin typeface="+mn-lt"/>
                          <a:ea typeface="+mn-ea"/>
                          <a:cs typeface="B Nazanin" panose="00000400000000000000" pitchFamily="2" charset="-78"/>
                        </a:rPr>
                        <a:t>3. آزمون اجماع نظرها: پرسش به منظور بررسی اینکه آیا گروه به تصمیم نزدیک شده است یا خیر؟</a:t>
                      </a:r>
                    </a:p>
                    <a:p>
                      <a:pPr marL="342900" indent="-342900" algn="ctr" defTabSz="457200" rtl="1" eaLnBrk="1" latinLnBrk="0" hangingPunct="1">
                        <a:buFont typeface="+mj-lt"/>
                        <a:buNone/>
                      </a:pPr>
                      <a:r>
                        <a:rPr lang="fa-IR" sz="1700" kern="1200" spc="0" dirty="0">
                          <a:solidFill>
                            <a:schemeClr val="dk1"/>
                          </a:solidFill>
                          <a:latin typeface="+mn-lt"/>
                          <a:ea typeface="+mn-ea"/>
                          <a:cs typeface="B Nazanin" panose="00000400000000000000" pitchFamily="2" charset="-78"/>
                        </a:rPr>
                        <a:t>4. تشویق کنده: رفتاری گرم و دوستانه با دیگران داشتن، نسبت به نظرات دیگران حساس بودن.</a:t>
                      </a:r>
                    </a:p>
                    <a:p>
                      <a:pPr marL="342900" indent="-342900" algn="ctr" defTabSz="457200" rtl="1" eaLnBrk="1" latinLnBrk="0" hangingPunct="1">
                        <a:buFont typeface="+mj-lt"/>
                        <a:buNone/>
                      </a:pPr>
                      <a:r>
                        <a:rPr lang="fa-IR" sz="1700" kern="1200" spc="0" dirty="0">
                          <a:solidFill>
                            <a:schemeClr val="dk1"/>
                          </a:solidFill>
                          <a:latin typeface="+mn-lt"/>
                          <a:ea typeface="+mn-ea"/>
                          <a:cs typeface="B Nazanin" panose="00000400000000000000" pitchFamily="2" charset="-78"/>
                        </a:rPr>
                        <a:t>5. مصالحه کننده:  هنگامی که فکر یا موضع او مخالف با دیگران است با پیشنهاد متعادلتر و قبول بخشی از مواضع دیگران اختلاف را حل میکند.</a:t>
                      </a:r>
                    </a:p>
                    <a:p>
                      <a:pPr marL="342900" indent="-342900" algn="ctr" rtl="1">
                        <a:buFont typeface="+mj-lt"/>
                        <a:buNone/>
                      </a:pPr>
                      <a:endParaRPr lang="en-US" sz="1700" spc="0" dirty="0">
                        <a:cs typeface="B Nazanin" pitchFamily="2" charset="-78"/>
                      </a:endParaRPr>
                    </a:p>
                  </a:txBody>
                  <a:tcPr/>
                </a:tc>
                <a:tc>
                  <a:txBody>
                    <a:bodyPr/>
                    <a:lstStyle/>
                    <a:p>
                      <a:pPr marL="342900" indent="-342900" algn="ctr" rtl="1">
                        <a:buNone/>
                      </a:pPr>
                      <a:r>
                        <a:rPr lang="fa-IR" sz="1700" spc="0" dirty="0">
                          <a:cs typeface="B Nazanin" panose="00000400000000000000" pitchFamily="2" charset="-78"/>
                        </a:rPr>
                        <a:t>مبتکر: طرح کار یا فعالیت دادن، مسائل گروه را تعریف و تبیین کردن</a:t>
                      </a:r>
                    </a:p>
                    <a:p>
                      <a:pPr marL="342900" indent="-342900" algn="ctr" rtl="1">
                        <a:buNone/>
                      </a:pPr>
                      <a:r>
                        <a:rPr lang="fa-IR" sz="1700" spc="0" dirty="0">
                          <a:cs typeface="B Nazanin" panose="00000400000000000000" pitchFamily="2" charset="-78"/>
                        </a:rPr>
                        <a:t>2. آگاهی دهنده: بیان واقعیتها، بیان عقیده.</a:t>
                      </a:r>
                    </a:p>
                    <a:p>
                      <a:pPr marL="342900" indent="-342900" algn="ctr" rtl="1">
                        <a:buNone/>
                      </a:pPr>
                      <a:r>
                        <a:rPr lang="fa-IR" sz="1700" spc="0" dirty="0">
                          <a:cs typeface="B Nazanin" panose="00000400000000000000" pitchFamily="2" charset="-78"/>
                        </a:rPr>
                        <a:t>3. روشنگر: فکرها و پیشنهادها را تعبیر</a:t>
                      </a:r>
                      <a:r>
                        <a:rPr lang="fa-IR" sz="1700" spc="0" baseline="0" dirty="0">
                          <a:cs typeface="B Nazanin" panose="00000400000000000000" pitchFamily="2" charset="-78"/>
                        </a:rPr>
                        <a:t> و تفسیرکردن، مباحث را برای گروه شکافتن.</a:t>
                      </a:r>
                    </a:p>
                    <a:p>
                      <a:pPr marL="342900" indent="-342900" algn="ctr" rtl="1">
                        <a:buNone/>
                      </a:pPr>
                      <a:r>
                        <a:rPr lang="fa-IR" sz="1700" spc="0" baseline="0" dirty="0">
                          <a:cs typeface="B Nazanin" panose="00000400000000000000" pitchFamily="2" charset="-78"/>
                        </a:rPr>
                        <a:t>4. جمع بندی کننده: فکرهای مرتبط باهم را ترکیب کردن، بیان دوباره پیشنهادها.</a:t>
                      </a:r>
                    </a:p>
                    <a:p>
                      <a:pPr marL="342900" indent="-342900" algn="ctr" rtl="1">
                        <a:buNone/>
                      </a:pPr>
                      <a:r>
                        <a:rPr lang="fa-IR" sz="1700" spc="0" baseline="0" dirty="0">
                          <a:cs typeface="B Nazanin" panose="00000400000000000000" pitchFamily="2" charset="-78"/>
                        </a:rPr>
                        <a:t>5. واقع نگر: تحلیل جدی یک فکر، آزمون فکر با اطلاعات واقعی به منظور بررسی عملی بودن آن.</a:t>
                      </a:r>
                      <a:endParaRPr lang="en-US" sz="1700" spc="0" dirty="0">
                        <a:cs typeface="B Nazanin" pitchFamily="2" charset="-78"/>
                      </a:endParaRP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609600" y="5562600"/>
            <a:ext cx="8229600" cy="646331"/>
          </a:xfrm>
          <a:prstGeom prst="rect">
            <a:avLst/>
          </a:prstGeom>
          <a:noFill/>
        </p:spPr>
        <p:txBody>
          <a:bodyPr wrap="square" rtlCol="0">
            <a:spAutoFit/>
          </a:bodyPr>
          <a:lstStyle/>
          <a:p>
            <a:pPr algn="just" rtl="1"/>
            <a:r>
              <a:rPr lang="fa-IR" dirty="0">
                <a:cs typeface="B Nazanin" panose="00000400000000000000" pitchFamily="2" charset="-78"/>
              </a:rPr>
              <a:t>در واقع می بایست در گروه ها بدنبال نقشه ها کارکردی مفید افراد در گروه باشیم زیرا نقش های غیر کارکردی و نامفید و نقش های خود محور به فعالیت های که موجب از هم گسیختگی یا نا بودی گروه می شود ختم خواهد شد .</a:t>
            </a:r>
            <a:endParaRPr lang="en-US" dirty="0">
              <a:cs typeface="B Nazanin" panose="00000400000000000000" pitchFamily="2" charset="-78"/>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636" y="447968"/>
            <a:ext cx="6589199" cy="823690"/>
          </a:xfrm>
        </p:spPr>
        <p:txBody>
          <a:bodyPr>
            <a:normAutofit/>
          </a:bodyPr>
          <a:lstStyle/>
          <a:p>
            <a:pPr algn="r" rtl="1">
              <a:buFont typeface="Wingdings" pitchFamily="2" charset="2"/>
              <a:buChar char="q"/>
            </a:pPr>
            <a:r>
              <a:rPr lang="fa-IR" sz="2400" dirty="0">
                <a:cs typeface="B Titr" pitchFamily="2" charset="-78"/>
              </a:rPr>
              <a:t>سازگاری فن آوری و ساختار</a:t>
            </a:r>
            <a:endParaRPr lang="en-US" sz="2400" dirty="0">
              <a:cs typeface="B Titr" pitchFamily="2" charset="-78"/>
            </a:endParaRPr>
          </a:p>
        </p:txBody>
      </p:sp>
      <p:sp>
        <p:nvSpPr>
          <p:cNvPr id="3" name="Content Placeholder 2"/>
          <p:cNvSpPr>
            <a:spLocks noGrp="1"/>
          </p:cNvSpPr>
          <p:nvPr>
            <p:ph idx="1"/>
          </p:nvPr>
        </p:nvSpPr>
        <p:spPr>
          <a:xfrm>
            <a:off x="373311" y="1737794"/>
            <a:ext cx="2459595" cy="4403411"/>
          </a:xfrm>
        </p:spPr>
        <p:txBody>
          <a:bodyPr>
            <a:normAutofit/>
          </a:bodyPr>
          <a:lstStyle/>
          <a:p>
            <a:pPr algn="r" rtl="1">
              <a:buNone/>
            </a:pPr>
            <a:r>
              <a:rPr lang="fa-IR" dirty="0">
                <a:cs typeface="B Nazanin" pitchFamily="2" charset="-78"/>
              </a:rPr>
              <a:t>دیدگاههای گسترده مدیران</a:t>
            </a:r>
          </a:p>
          <a:p>
            <a:pPr algn="r" rtl="1">
              <a:buNone/>
            </a:pPr>
            <a:r>
              <a:rPr lang="en-US" dirty="0">
                <a:cs typeface="B Nazanin" pitchFamily="2" charset="-78"/>
              </a:rPr>
              <a:t> </a:t>
            </a:r>
            <a:r>
              <a:rPr lang="fa-IR" dirty="0">
                <a:cs typeface="B Nazanin" pitchFamily="2" charset="-78"/>
              </a:rPr>
              <a:t>سطوح عالی برای انطباق با</a:t>
            </a:r>
          </a:p>
          <a:p>
            <a:pPr marL="0" indent="0" algn="r" rtl="1">
              <a:buNone/>
            </a:pPr>
            <a:r>
              <a:rPr lang="fa-IR" dirty="0">
                <a:cs typeface="B Nazanin" pitchFamily="2" charset="-78"/>
              </a:rPr>
              <a:t>پیچیدگی مسأله لازم است</a:t>
            </a:r>
            <a:r>
              <a:rPr lang="en-US" sz="3200" dirty="0">
                <a:cs typeface="B Nazanin" pitchFamily="2" charset="-78"/>
              </a:rPr>
              <a:t>  </a:t>
            </a:r>
            <a:endParaRPr lang="fa-IR" sz="3200" dirty="0">
              <a:cs typeface="B Nazanin" pitchFamily="2" charset="-78"/>
            </a:endParaRPr>
          </a:p>
          <a:p>
            <a:pPr marL="0" indent="0" algn="r" rtl="1">
              <a:buNone/>
            </a:pPr>
            <a:endParaRPr lang="fa-IR" sz="3200" dirty="0">
              <a:cs typeface="B Nazanin" pitchFamily="2" charset="-78"/>
            </a:endParaRPr>
          </a:p>
          <a:p>
            <a:pPr marL="0" indent="0" algn="r" rtl="1">
              <a:lnSpc>
                <a:spcPct val="150000"/>
              </a:lnSpc>
              <a:buNone/>
            </a:pPr>
            <a:r>
              <a:rPr lang="fa-IR" sz="1800" dirty="0">
                <a:cs typeface="B Nazanin" pitchFamily="2" charset="-78"/>
              </a:rPr>
              <a:t>ارتباطات زیاد میان                                                                                                                  همکاران برای حل کارآی                                                                                                                  مسائل پیش بینی نشده                                                                                                                   مورد نیاز است.                      </a:t>
            </a:r>
            <a:r>
              <a:rPr lang="fa-IR" sz="600" dirty="0">
                <a:cs typeface="B Nazanin" pitchFamily="2" charset="-78"/>
              </a:rPr>
              <a:t>                                                                                             </a:t>
            </a:r>
            <a:endParaRPr lang="en-US" sz="600" dirty="0">
              <a:cs typeface="B Nazanin" pitchFamily="2" charset="-78"/>
            </a:endParaRPr>
          </a:p>
        </p:txBody>
      </p:sp>
      <p:grpSp>
        <p:nvGrpSpPr>
          <p:cNvPr id="11" name="Group 10">
            <a:extLst>
              <a:ext uri="{FF2B5EF4-FFF2-40B4-BE49-F238E27FC236}">
                <a16:creationId xmlns:a16="http://schemas.microsoft.com/office/drawing/2014/main" id="{83E33A08-7CA5-4DA3-8F29-6BD1FF4DB490}"/>
              </a:ext>
            </a:extLst>
          </p:cNvPr>
          <p:cNvGrpSpPr/>
          <p:nvPr/>
        </p:nvGrpSpPr>
        <p:grpSpPr>
          <a:xfrm>
            <a:off x="2451688" y="1294116"/>
            <a:ext cx="6191470" cy="3863742"/>
            <a:chOff x="1847848" y="1450278"/>
            <a:chExt cx="7181847" cy="3959923"/>
          </a:xfrm>
        </p:grpSpPr>
        <p:cxnSp>
          <p:nvCxnSpPr>
            <p:cNvPr id="5" name="Straight Arrow Connector 4"/>
            <p:cNvCxnSpPr>
              <a:cxnSpLocks/>
            </p:cNvCxnSpPr>
            <p:nvPr/>
          </p:nvCxnSpPr>
          <p:spPr>
            <a:xfrm flipH="1" flipV="1">
              <a:off x="6324599" y="2628900"/>
              <a:ext cx="838201"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6324600" y="4305299"/>
              <a:ext cx="838200" cy="533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952999" y="2324100"/>
              <a:ext cx="1371600" cy="609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rPr>
                <a:t>پیچیده</a:t>
              </a:r>
              <a:endParaRPr lang="en-US" sz="1600" dirty="0">
                <a:solidFill>
                  <a:schemeClr val="tx1"/>
                </a:solidFill>
              </a:endParaRPr>
            </a:p>
          </p:txBody>
        </p:sp>
        <p:sp>
          <p:nvSpPr>
            <p:cNvPr id="9" name="Rectangle 8"/>
            <p:cNvSpPr/>
            <p:nvPr/>
          </p:nvSpPr>
          <p:spPr>
            <a:xfrm>
              <a:off x="4952998" y="4481511"/>
              <a:ext cx="1358899" cy="609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rPr>
                <a:t>غیرقابل پیش بینی</a:t>
              </a:r>
              <a:endParaRPr lang="en-US" sz="1600" dirty="0">
                <a:solidFill>
                  <a:schemeClr val="tx1"/>
                </a:solidFill>
              </a:endParaRPr>
            </a:p>
          </p:txBody>
        </p:sp>
        <p:cxnSp>
          <p:nvCxnSpPr>
            <p:cNvPr id="23" name="Straight Arrow Connector 22"/>
            <p:cNvCxnSpPr>
              <a:cxnSpLocks/>
            </p:cNvCxnSpPr>
            <p:nvPr/>
          </p:nvCxnSpPr>
          <p:spPr>
            <a:xfrm flipH="1">
              <a:off x="4419600" y="2627311"/>
              <a:ext cx="5333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H="1">
              <a:off x="4533898" y="4831557"/>
              <a:ext cx="419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362200" y="2032000"/>
              <a:ext cx="2057399" cy="1143000"/>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rPr>
                <a:t>تفکیک عمودی زیاد</a:t>
              </a:r>
            </a:p>
            <a:p>
              <a:pPr algn="ctr"/>
              <a:r>
                <a:rPr lang="fa-IR" sz="1600" dirty="0">
                  <a:solidFill>
                    <a:schemeClr val="tx1"/>
                  </a:solidFill>
                </a:rPr>
                <a:t>(سطوح متعدد سلسله مراتب)</a:t>
              </a:r>
              <a:endParaRPr lang="en-US" sz="1600" dirty="0">
                <a:solidFill>
                  <a:schemeClr val="tx1"/>
                </a:solidFill>
              </a:endParaRPr>
            </a:p>
          </p:txBody>
        </p:sp>
        <p:sp>
          <p:nvSpPr>
            <p:cNvPr id="26" name="Rectangle 25"/>
            <p:cNvSpPr/>
            <p:nvPr/>
          </p:nvSpPr>
          <p:spPr>
            <a:xfrm>
              <a:off x="2362200" y="4267201"/>
              <a:ext cx="2158996" cy="1143000"/>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rPr>
                <a:t>تفکیک افقی زیاد زیاد</a:t>
              </a:r>
            </a:p>
            <a:p>
              <a:pPr algn="ctr"/>
              <a:r>
                <a:rPr lang="fa-IR" sz="1600" dirty="0">
                  <a:solidFill>
                    <a:schemeClr val="tx1"/>
                  </a:solidFill>
                </a:rPr>
                <a:t>(طبقات زیاد شغلی در یک سطح)</a:t>
              </a:r>
              <a:endParaRPr lang="en-US" sz="1600" dirty="0">
                <a:solidFill>
                  <a:schemeClr val="tx1"/>
                </a:solidFill>
              </a:endParaRPr>
            </a:p>
          </p:txBody>
        </p:sp>
        <p:sp>
          <p:nvSpPr>
            <p:cNvPr id="12" name="Content Placeholder 2">
              <a:extLst>
                <a:ext uri="{FF2B5EF4-FFF2-40B4-BE49-F238E27FC236}">
                  <a16:creationId xmlns:a16="http://schemas.microsoft.com/office/drawing/2014/main" id="{3A93BFAE-713F-465A-8941-553A8BFE09D8}"/>
                </a:ext>
              </a:extLst>
            </p:cNvPr>
            <p:cNvSpPr txBox="1">
              <a:spLocks/>
            </p:cNvSpPr>
            <p:nvPr/>
          </p:nvSpPr>
          <p:spPr>
            <a:xfrm>
              <a:off x="6934197" y="3390900"/>
              <a:ext cx="2095498" cy="11430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rtl="1">
                <a:buFont typeface="Wingdings 3" charset="2"/>
                <a:buNone/>
              </a:pPr>
              <a:r>
                <a:rPr lang="fa-IR" sz="1600" b="1" dirty="0">
                  <a:cs typeface="B Nazanin" pitchFamily="2" charset="-78"/>
                </a:rPr>
                <a:t>فن آوری</a:t>
              </a:r>
            </a:p>
            <a:p>
              <a:pPr algn="ctr" rtl="1">
                <a:buFont typeface="Wingdings 3" charset="2"/>
                <a:buNone/>
              </a:pPr>
              <a:r>
                <a:rPr lang="fa-IR" sz="1600" b="1" dirty="0">
                  <a:cs typeface="B Nazanin" pitchFamily="2" charset="-78"/>
                </a:rPr>
                <a:t>(وضعیت حل مسأله)</a:t>
              </a:r>
              <a:endParaRPr lang="en-US" sz="1600" b="1" dirty="0">
                <a:cs typeface="B Nazanin" pitchFamily="2" charset="-78"/>
              </a:endParaRPr>
            </a:p>
            <a:p>
              <a:pPr algn="ctr" rtl="1">
                <a:buFont typeface="Wingdings 3" charset="2"/>
                <a:buNone/>
              </a:pPr>
              <a:r>
                <a:rPr lang="fa-IR" sz="1200" b="1" dirty="0">
                  <a:cs typeface="B Nazanin" pitchFamily="2" charset="-78"/>
                </a:rPr>
                <a:t>                                                                                                                                 </a:t>
              </a:r>
              <a:endParaRPr lang="en-US" sz="1200" b="1" dirty="0">
                <a:cs typeface="B Nazanin" pitchFamily="2" charset="-78"/>
              </a:endParaRPr>
            </a:p>
          </p:txBody>
        </p:sp>
        <p:sp>
          <p:nvSpPr>
            <p:cNvPr id="16" name="Content Placeholder 2">
              <a:extLst>
                <a:ext uri="{FF2B5EF4-FFF2-40B4-BE49-F238E27FC236}">
                  <a16:creationId xmlns:a16="http://schemas.microsoft.com/office/drawing/2014/main" id="{A9B48F27-798F-49CD-AC0F-94C97B929E5E}"/>
                </a:ext>
              </a:extLst>
            </p:cNvPr>
            <p:cNvSpPr txBox="1">
              <a:spLocks/>
            </p:cNvSpPr>
            <p:nvPr/>
          </p:nvSpPr>
          <p:spPr>
            <a:xfrm>
              <a:off x="1847848" y="1450278"/>
              <a:ext cx="2895600" cy="6096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rtl="1">
                <a:buFont typeface="Wingdings 3" charset="2"/>
                <a:buNone/>
              </a:pPr>
              <a:r>
                <a:rPr lang="fa-IR" sz="1400" dirty="0"/>
                <a:t>ساختار مناسب گروه</a:t>
              </a:r>
              <a:endParaRPr lang="en-US" sz="1400" dirty="0">
                <a:cs typeface="B Nazanin" pitchFamily="2" charset="-78"/>
              </a:endParaRPr>
            </a:p>
          </p:txBody>
        </p:sp>
      </p:grpSp>
      <p:sp>
        <p:nvSpPr>
          <p:cNvPr id="15" name="TextBox 14"/>
          <p:cNvSpPr txBox="1"/>
          <p:nvPr/>
        </p:nvSpPr>
        <p:spPr>
          <a:xfrm>
            <a:off x="1066800" y="1219200"/>
            <a:ext cx="838200" cy="381000"/>
          </a:xfrm>
          <a:prstGeom prst="rect">
            <a:avLst/>
          </a:prstGeom>
          <a:noFill/>
        </p:spPr>
        <p:txBody>
          <a:bodyPr wrap="square" rtlCol="0">
            <a:spAutoFit/>
          </a:bodyPr>
          <a:lstStyle/>
          <a:p>
            <a:r>
              <a:rPr lang="fa-IR" dirty="0">
                <a:cs typeface="Nazanin" pitchFamily="2" charset="-78"/>
              </a:rPr>
              <a:t>چرا ؟ </a:t>
            </a:r>
            <a:endParaRPr lang="en-US" dirty="0">
              <a:cs typeface="Nazanin" pitchFamily="2" charset="-78"/>
            </a:endParaRPr>
          </a:p>
        </p:txBody>
      </p:sp>
      <p:sp>
        <p:nvSpPr>
          <p:cNvPr id="17" name="TextBox 16"/>
          <p:cNvSpPr txBox="1"/>
          <p:nvPr/>
        </p:nvSpPr>
        <p:spPr>
          <a:xfrm>
            <a:off x="1066800" y="3276600"/>
            <a:ext cx="914400" cy="369332"/>
          </a:xfrm>
          <a:prstGeom prst="rect">
            <a:avLst/>
          </a:prstGeom>
          <a:noFill/>
        </p:spPr>
        <p:txBody>
          <a:bodyPr wrap="square" rtlCol="0">
            <a:spAutoFit/>
          </a:bodyPr>
          <a:lstStyle/>
          <a:p>
            <a:r>
              <a:rPr lang="fa-IR" dirty="0">
                <a:cs typeface="Nazanin" pitchFamily="2" charset="-78"/>
              </a:rPr>
              <a:t>چرا ؟ </a:t>
            </a:r>
            <a:endParaRPr lang="en-US" dirty="0">
              <a:cs typeface="Nazanin" pitchFamily="2" charset="-78"/>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1143000"/>
          </a:xfrm>
        </p:spPr>
        <p:txBody>
          <a:bodyPr>
            <a:normAutofit/>
          </a:bodyPr>
          <a:lstStyle/>
          <a:p>
            <a:pPr algn="r" rtl="1">
              <a:buFont typeface="Wingdings" pitchFamily="2" charset="2"/>
              <a:buChar char="q"/>
            </a:pPr>
            <a:r>
              <a:rPr lang="fa-IR" sz="2300" dirty="0">
                <a:cs typeface="B Titr" pitchFamily="2" charset="-78"/>
              </a:rPr>
              <a:t>مدل اقتضایی تعیین افراد گروههای کار: استفاده اثربخش از استعدادهای موجود</a:t>
            </a:r>
            <a:endParaRPr lang="en-US" sz="2300" dirty="0">
              <a:cs typeface="B Titr" pitchFamily="2" charset="-78"/>
            </a:endParaRPr>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457200" y="1828800"/>
            <a:ext cx="8229600" cy="4419600"/>
          </a:xfrm>
          <a:prstGeom prst="rect">
            <a:avLst/>
          </a:prstGeom>
          <a:solidFill>
            <a:srgbClr val="C1E0BC"/>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 name="Rectangle 5"/>
          <p:cNvSpPr/>
          <p:nvPr/>
        </p:nvSpPr>
        <p:spPr>
          <a:xfrm>
            <a:off x="7162800" y="3276599"/>
            <a:ext cx="1442242" cy="10652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a:t>تصمیم درباره به کارگماری افراد</a:t>
            </a:r>
            <a:endParaRPr lang="en-US" dirty="0"/>
          </a:p>
        </p:txBody>
      </p:sp>
      <p:cxnSp>
        <p:nvCxnSpPr>
          <p:cNvPr id="8" name="Straight Connector 7"/>
          <p:cNvCxnSpPr>
            <a:cxnSpLocks/>
            <a:stCxn id="6" idx="1"/>
          </p:cNvCxnSpPr>
          <p:nvPr/>
        </p:nvCxnSpPr>
        <p:spPr>
          <a:xfrm flipH="1" flipV="1">
            <a:off x="6628606" y="3808411"/>
            <a:ext cx="5341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019800" y="37338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6019800" y="3124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6019801" y="4343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724400" y="2667000"/>
            <a:ext cx="129460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a:t>پخش استعدادها</a:t>
            </a:r>
            <a:endParaRPr lang="en-US" dirty="0"/>
          </a:p>
        </p:txBody>
      </p:sp>
      <p:sp>
        <p:nvSpPr>
          <p:cNvPr id="18" name="Rectangle 17"/>
          <p:cNvSpPr/>
          <p:nvPr/>
        </p:nvSpPr>
        <p:spPr>
          <a:xfrm>
            <a:off x="4724400" y="3886200"/>
            <a:ext cx="1293018"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a:t>متمرکز کردن استعدادها</a:t>
            </a:r>
            <a:endParaRPr lang="en-US" dirty="0"/>
          </a:p>
        </p:txBody>
      </p:sp>
      <p:cxnSp>
        <p:nvCxnSpPr>
          <p:cNvPr id="20" name="Straight Arrow Connector 19"/>
          <p:cNvCxnSpPr/>
          <p:nvPr/>
        </p:nvCxnSpPr>
        <p:spPr>
          <a:xfrm rot="10800000">
            <a:off x="4037121" y="3124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4034880" y="434181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66764" y="2590800"/>
            <a:ext cx="3268115"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r" rtl="1"/>
            <a:r>
              <a:rPr lang="fa-IR" sz="1600" dirty="0"/>
              <a:t>1. بهبود عملکرد تمام گروه های کار</a:t>
            </a:r>
          </a:p>
          <a:p>
            <a:pPr marL="342900" indent="-342900" algn="r" rtl="1"/>
            <a:r>
              <a:rPr lang="fa-IR" sz="1600" dirty="0"/>
              <a:t>2. آموزش و بهبود استعدادهای جدید</a:t>
            </a:r>
            <a:endParaRPr lang="en-US" sz="1600" dirty="0"/>
          </a:p>
        </p:txBody>
      </p:sp>
      <p:sp>
        <p:nvSpPr>
          <p:cNvPr id="24" name="Rectangle 23"/>
          <p:cNvSpPr/>
          <p:nvPr/>
        </p:nvSpPr>
        <p:spPr>
          <a:xfrm>
            <a:off x="766764" y="3886200"/>
            <a:ext cx="3268115"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rtl="1"/>
            <a:r>
              <a:rPr lang="fa-IR" sz="1600" dirty="0"/>
              <a:t>به حداکثررساندن عملکرد بهترین گروهها</a:t>
            </a:r>
            <a:endParaRPr lang="en-US" sz="1600" dirty="0"/>
          </a:p>
        </p:txBody>
      </p:sp>
      <p:sp>
        <p:nvSpPr>
          <p:cNvPr id="19" name="TextBox 18"/>
          <p:cNvSpPr txBox="1"/>
          <p:nvPr/>
        </p:nvSpPr>
        <p:spPr>
          <a:xfrm>
            <a:off x="1524000" y="2057400"/>
            <a:ext cx="1828800" cy="461665"/>
          </a:xfrm>
          <a:prstGeom prst="rect">
            <a:avLst/>
          </a:prstGeom>
          <a:noFill/>
        </p:spPr>
        <p:txBody>
          <a:bodyPr wrap="square" rtlCol="0">
            <a:spAutoFit/>
          </a:bodyPr>
          <a:lstStyle/>
          <a:p>
            <a:r>
              <a:rPr lang="fa-IR" sz="2400" dirty="0">
                <a:cs typeface="Nazanin" pitchFamily="2" charset="-78"/>
              </a:rPr>
              <a:t>هدف ها </a:t>
            </a:r>
            <a:endParaRPr lang="en-US" sz="2400" dirty="0">
              <a:cs typeface="Nazanin" pitchFamily="2" charset="-78"/>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pPr algn="r" rtl="1">
              <a:buFont typeface="Wingdings" pitchFamily="2" charset="2"/>
              <a:buChar char="q"/>
            </a:pPr>
            <a:r>
              <a:rPr lang="fa-IR" sz="3000" dirty="0">
                <a:cs typeface="B Titr" pitchFamily="2" charset="-78"/>
              </a:rPr>
              <a:t>تهدیدات نسبت به اثربخش گروه</a:t>
            </a:r>
            <a:br>
              <a:rPr lang="fa-IR" sz="3000" dirty="0">
                <a:cs typeface="B Titr" pitchFamily="2" charset="-78"/>
              </a:rPr>
            </a:br>
            <a:br>
              <a:rPr lang="en-US" sz="3000" dirty="0">
                <a:cs typeface="B Titr" pitchFamily="2" charset="-78"/>
              </a:rPr>
            </a:br>
            <a:endParaRPr lang="en-US" sz="3000" dirty="0">
              <a:cs typeface="B Titr" pitchFamily="2" charset="-78"/>
            </a:endParaRPr>
          </a:p>
        </p:txBody>
      </p:sp>
      <p:sp>
        <p:nvSpPr>
          <p:cNvPr id="3" name="Content Placeholder 2"/>
          <p:cNvSpPr>
            <a:spLocks noGrp="1"/>
          </p:cNvSpPr>
          <p:nvPr>
            <p:ph idx="1"/>
          </p:nvPr>
        </p:nvSpPr>
        <p:spPr/>
        <p:txBody>
          <a:bodyPr/>
          <a:lstStyle/>
          <a:p>
            <a:pPr marL="514350" indent="-514350" algn="justLow" rtl="1">
              <a:lnSpc>
                <a:spcPct val="150000"/>
              </a:lnSpc>
              <a:buFont typeface="Wingdings" pitchFamily="2" charset="2"/>
              <a:buChar char="v"/>
            </a:pPr>
            <a:r>
              <a:rPr lang="fa-IR" dirty="0">
                <a:cs typeface="B Nazanin" pitchFamily="2" charset="-78"/>
              </a:rPr>
              <a:t>اثر فشار گروه: فشار گروه بر اعضا، می تواند موجب اطاعت کورکورانه شود.</a:t>
            </a:r>
          </a:p>
          <a:p>
            <a:pPr marL="514350" indent="-514350" algn="justLow" rtl="1">
              <a:lnSpc>
                <a:spcPct val="150000"/>
              </a:lnSpc>
              <a:buFont typeface="Wingdings" pitchFamily="2" charset="2"/>
              <a:buChar char="v"/>
            </a:pPr>
            <a:r>
              <a:rPr lang="fa-IR" dirty="0">
                <a:cs typeface="B Nazanin" pitchFamily="2" charset="-78"/>
              </a:rPr>
              <a:t>2. گروه فکری: هنگامی که آدمها به طور عمیق گرفتار گروه منسجمی شوند استقلال رأی خود را از دست می دهند و گروه اندیشی رخ می دهد.</a:t>
            </a:r>
          </a:p>
          <a:p>
            <a:pPr marL="514350" indent="-514350" algn="justLow" rtl="1">
              <a:lnSpc>
                <a:spcPct val="150000"/>
              </a:lnSpc>
              <a:buFont typeface="Wingdings" pitchFamily="2" charset="2"/>
              <a:buChar char="v"/>
            </a:pPr>
            <a:r>
              <a:rPr lang="fa-IR" dirty="0">
                <a:cs typeface="B Nazanin" pitchFamily="2" charset="-78"/>
              </a:rPr>
              <a:t>3. از زیر کار شانه خالی کردن: به کاهش تمایل به تلاش در افراد گروه با افزایش تعداد اعضای گروه گفته می شود.</a:t>
            </a:r>
            <a:endParaRPr lang="en-US" dirty="0">
              <a:cs typeface="B Nazanin"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9E57F8E-9E99-4365-B2D7-A92ECD0C7055}"/>
              </a:ext>
            </a:extLst>
          </p:cNvPr>
          <p:cNvGrpSpPr/>
          <p:nvPr/>
        </p:nvGrpSpPr>
        <p:grpSpPr>
          <a:xfrm>
            <a:off x="492623" y="2490955"/>
            <a:ext cx="1031377" cy="2855338"/>
            <a:chOff x="1371600" y="1891099"/>
            <a:chExt cx="1118113" cy="2855338"/>
          </a:xfrm>
        </p:grpSpPr>
        <p:sp>
          <p:nvSpPr>
            <p:cNvPr id="29" name="Rectangle 28">
              <a:extLst>
                <a:ext uri="{FF2B5EF4-FFF2-40B4-BE49-F238E27FC236}">
                  <a16:creationId xmlns:a16="http://schemas.microsoft.com/office/drawing/2014/main" id="{571E66BB-B4F6-402C-B275-A3A7B27EB24F}"/>
                </a:ext>
              </a:extLst>
            </p:cNvPr>
            <p:cNvSpPr/>
            <p:nvPr/>
          </p:nvSpPr>
          <p:spPr>
            <a:xfrm>
              <a:off x="1544383" y="1891099"/>
              <a:ext cx="777527" cy="2855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TextBox 30">
              <a:extLst>
                <a:ext uri="{FF2B5EF4-FFF2-40B4-BE49-F238E27FC236}">
                  <a16:creationId xmlns:a16="http://schemas.microsoft.com/office/drawing/2014/main" id="{60D85EA5-5F12-4914-BBED-5610093A1FD4}"/>
                </a:ext>
              </a:extLst>
            </p:cNvPr>
            <p:cNvSpPr txBox="1"/>
            <p:nvPr/>
          </p:nvSpPr>
          <p:spPr>
            <a:xfrm>
              <a:off x="1371600" y="2603476"/>
              <a:ext cx="1118113" cy="1015663"/>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افزایش اثربخشی سازمانی</a:t>
              </a:r>
            </a:p>
          </p:txBody>
        </p:sp>
      </p:grpSp>
      <p:sp>
        <p:nvSpPr>
          <p:cNvPr id="32" name="Arrow: Left 31">
            <a:extLst>
              <a:ext uri="{FF2B5EF4-FFF2-40B4-BE49-F238E27FC236}">
                <a16:creationId xmlns:a16="http://schemas.microsoft.com/office/drawing/2014/main" id="{D8184C04-75D8-40F6-AFBD-F8C613F4A39D}"/>
              </a:ext>
            </a:extLst>
          </p:cNvPr>
          <p:cNvSpPr/>
          <p:nvPr/>
        </p:nvSpPr>
        <p:spPr>
          <a:xfrm>
            <a:off x="1371600" y="3474952"/>
            <a:ext cx="286670" cy="609600"/>
          </a:xfrm>
          <a:prstGeom prst="left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Arrow: Left 32">
            <a:extLst>
              <a:ext uri="{FF2B5EF4-FFF2-40B4-BE49-F238E27FC236}">
                <a16:creationId xmlns:a16="http://schemas.microsoft.com/office/drawing/2014/main" id="{1F13FD52-6153-4881-A09F-8E13EFD104A8}"/>
              </a:ext>
            </a:extLst>
          </p:cNvPr>
          <p:cNvSpPr/>
          <p:nvPr/>
        </p:nvSpPr>
        <p:spPr>
          <a:xfrm>
            <a:off x="7638130" y="3474952"/>
            <a:ext cx="286670" cy="609600"/>
          </a:xfrm>
          <a:prstGeom prst="left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58" name="Group 57">
            <a:extLst>
              <a:ext uri="{FF2B5EF4-FFF2-40B4-BE49-F238E27FC236}">
                <a16:creationId xmlns:a16="http://schemas.microsoft.com/office/drawing/2014/main" id="{3145C3BB-FF41-4B5C-9FC8-E840306378A5}"/>
              </a:ext>
            </a:extLst>
          </p:cNvPr>
          <p:cNvGrpSpPr/>
          <p:nvPr/>
        </p:nvGrpSpPr>
        <p:grpSpPr>
          <a:xfrm>
            <a:off x="1679476" y="2554862"/>
            <a:ext cx="1139924" cy="2855338"/>
            <a:chOff x="1447800" y="2109954"/>
            <a:chExt cx="1139924" cy="2855338"/>
          </a:xfrm>
        </p:grpSpPr>
        <p:grpSp>
          <p:nvGrpSpPr>
            <p:cNvPr id="27" name="Group 26">
              <a:extLst>
                <a:ext uri="{FF2B5EF4-FFF2-40B4-BE49-F238E27FC236}">
                  <a16:creationId xmlns:a16="http://schemas.microsoft.com/office/drawing/2014/main" id="{44A90084-575C-4D49-9C21-8375D92B26F3}"/>
                </a:ext>
              </a:extLst>
            </p:cNvPr>
            <p:cNvGrpSpPr/>
            <p:nvPr/>
          </p:nvGrpSpPr>
          <p:grpSpPr>
            <a:xfrm>
              <a:off x="1447800" y="2109954"/>
              <a:ext cx="1139924" cy="2855338"/>
              <a:chOff x="1392804" y="1867453"/>
              <a:chExt cx="1139924" cy="2855338"/>
            </a:xfrm>
          </p:grpSpPr>
          <p:sp>
            <p:nvSpPr>
              <p:cNvPr id="7" name="Rectangle 6">
                <a:extLst>
                  <a:ext uri="{FF2B5EF4-FFF2-40B4-BE49-F238E27FC236}">
                    <a16:creationId xmlns:a16="http://schemas.microsoft.com/office/drawing/2014/main" id="{4E84EADC-1FF7-4616-9B19-45DE0A26805B}"/>
                  </a:ext>
                </a:extLst>
              </p:cNvPr>
              <p:cNvSpPr/>
              <p:nvPr/>
            </p:nvSpPr>
            <p:spPr>
              <a:xfrm>
                <a:off x="1432658" y="1867453"/>
                <a:ext cx="1053063" cy="2855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TextBox 20">
                <a:extLst>
                  <a:ext uri="{FF2B5EF4-FFF2-40B4-BE49-F238E27FC236}">
                    <a16:creationId xmlns:a16="http://schemas.microsoft.com/office/drawing/2014/main" id="{95C658EE-4060-4F92-8ED1-8D72548B7E8B}"/>
                  </a:ext>
                </a:extLst>
              </p:cNvPr>
              <p:cNvSpPr txBox="1"/>
              <p:nvPr/>
            </p:nvSpPr>
            <p:spPr>
              <a:xfrm>
                <a:off x="1392804" y="1891099"/>
                <a:ext cx="1118113" cy="646331"/>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پویاییهای سازمانی</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endParaRPr>
              </a:p>
            </p:txBody>
          </p:sp>
          <p:sp>
            <p:nvSpPr>
              <p:cNvPr id="22" name="TextBox 21">
                <a:extLst>
                  <a:ext uri="{FF2B5EF4-FFF2-40B4-BE49-F238E27FC236}">
                    <a16:creationId xmlns:a16="http://schemas.microsoft.com/office/drawing/2014/main" id="{3262F9C8-A2D5-45B5-9DAA-3AD8F4A3FC23}"/>
                  </a:ext>
                </a:extLst>
              </p:cNvPr>
              <p:cNvSpPr txBox="1"/>
              <p:nvPr/>
            </p:nvSpPr>
            <p:spPr>
              <a:xfrm>
                <a:off x="1414615" y="2823168"/>
                <a:ext cx="1118113" cy="1754326"/>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13. مدیریت بهره وری فرد و سازمان</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14. مدیریت تحول سازمانی</a:t>
                </a:r>
              </a:p>
            </p:txBody>
          </p:sp>
        </p:grpSp>
        <p:cxnSp>
          <p:nvCxnSpPr>
            <p:cNvPr id="35" name="Straight Connector 34">
              <a:extLst>
                <a:ext uri="{FF2B5EF4-FFF2-40B4-BE49-F238E27FC236}">
                  <a16:creationId xmlns:a16="http://schemas.microsoft.com/office/drawing/2014/main" id="{66CA020B-3C6D-4524-87C7-CA5642367F6B}"/>
                </a:ext>
              </a:extLst>
            </p:cNvPr>
            <p:cNvCxnSpPr>
              <a:cxnSpLocks/>
            </p:cNvCxnSpPr>
            <p:nvPr/>
          </p:nvCxnSpPr>
          <p:spPr>
            <a:xfrm>
              <a:off x="1487654" y="2822332"/>
              <a:ext cx="1053063" cy="0"/>
            </a:xfrm>
            <a:prstGeom prst="line">
              <a:avLst/>
            </a:prstGeom>
          </p:spPr>
          <p:style>
            <a:lnRef idx="3">
              <a:schemeClr val="dk1"/>
            </a:lnRef>
            <a:fillRef idx="0">
              <a:schemeClr val="dk1"/>
            </a:fillRef>
            <a:effectRef idx="2">
              <a:schemeClr val="dk1"/>
            </a:effectRef>
            <a:fontRef idx="minor">
              <a:schemeClr val="tx1"/>
            </a:fontRef>
          </p:style>
        </p:cxnSp>
      </p:grpSp>
      <p:grpSp>
        <p:nvGrpSpPr>
          <p:cNvPr id="56" name="Group 55">
            <a:extLst>
              <a:ext uri="{FF2B5EF4-FFF2-40B4-BE49-F238E27FC236}">
                <a16:creationId xmlns:a16="http://schemas.microsoft.com/office/drawing/2014/main" id="{00ED4A7D-5F94-48D7-BF73-0D4FFB91F96B}"/>
              </a:ext>
            </a:extLst>
          </p:cNvPr>
          <p:cNvGrpSpPr/>
          <p:nvPr/>
        </p:nvGrpSpPr>
        <p:grpSpPr>
          <a:xfrm>
            <a:off x="4419600" y="2057400"/>
            <a:ext cx="1563942" cy="3657600"/>
            <a:chOff x="4419600" y="1676400"/>
            <a:chExt cx="1563942" cy="3657600"/>
          </a:xfrm>
        </p:grpSpPr>
        <p:grpSp>
          <p:nvGrpSpPr>
            <p:cNvPr id="25" name="Group 24">
              <a:extLst>
                <a:ext uri="{FF2B5EF4-FFF2-40B4-BE49-F238E27FC236}">
                  <a16:creationId xmlns:a16="http://schemas.microsoft.com/office/drawing/2014/main" id="{A2EBA3BC-2069-4281-82EE-0B075013A5EE}"/>
                </a:ext>
              </a:extLst>
            </p:cNvPr>
            <p:cNvGrpSpPr/>
            <p:nvPr/>
          </p:nvGrpSpPr>
          <p:grpSpPr>
            <a:xfrm>
              <a:off x="4419600" y="1676400"/>
              <a:ext cx="1563942" cy="3657600"/>
              <a:chOff x="4361528" y="1700980"/>
              <a:chExt cx="1563942" cy="3657600"/>
            </a:xfrm>
          </p:grpSpPr>
          <p:sp>
            <p:nvSpPr>
              <p:cNvPr id="15" name="Rectangle 14">
                <a:extLst>
                  <a:ext uri="{FF2B5EF4-FFF2-40B4-BE49-F238E27FC236}">
                    <a16:creationId xmlns:a16="http://schemas.microsoft.com/office/drawing/2014/main" id="{316C4FB5-EC82-42A3-8CD3-EEBEDCC3C6DA}"/>
                  </a:ext>
                </a:extLst>
              </p:cNvPr>
              <p:cNvSpPr/>
              <p:nvPr/>
            </p:nvSpPr>
            <p:spPr>
              <a:xfrm>
                <a:off x="4437732" y="1700980"/>
                <a:ext cx="1391568"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6" name="TextBox 15">
                <a:extLst>
                  <a:ext uri="{FF2B5EF4-FFF2-40B4-BE49-F238E27FC236}">
                    <a16:creationId xmlns:a16="http://schemas.microsoft.com/office/drawing/2014/main" id="{A13DDB70-BB07-4670-AF18-9F0F6F77D31E}"/>
                  </a:ext>
                </a:extLst>
              </p:cNvPr>
              <p:cNvSpPr txBox="1"/>
              <p:nvPr/>
            </p:nvSpPr>
            <p:spPr>
              <a:xfrm>
                <a:off x="4457700" y="1784555"/>
                <a:ext cx="1371599" cy="369332"/>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مسائل گروهی</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endParaRPr>
              </a:p>
            </p:txBody>
          </p:sp>
          <p:sp>
            <p:nvSpPr>
              <p:cNvPr id="17" name="TextBox 16">
                <a:extLst>
                  <a:ext uri="{FF2B5EF4-FFF2-40B4-BE49-F238E27FC236}">
                    <a16:creationId xmlns:a16="http://schemas.microsoft.com/office/drawing/2014/main" id="{51F1A683-4A9B-48CC-88A4-605BA688FC04}"/>
                  </a:ext>
                </a:extLst>
              </p:cNvPr>
              <p:cNvSpPr txBox="1"/>
              <p:nvPr/>
            </p:nvSpPr>
            <p:spPr>
              <a:xfrm>
                <a:off x="4361528" y="2823168"/>
                <a:ext cx="1563942" cy="1200329"/>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9. ویژگی های اساسی</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10. پویایی گروهی و میان گروهی</a:t>
                </a:r>
              </a:p>
            </p:txBody>
          </p:sp>
        </p:grpSp>
        <p:cxnSp>
          <p:nvCxnSpPr>
            <p:cNvPr id="40" name="Straight Connector 39">
              <a:extLst>
                <a:ext uri="{FF2B5EF4-FFF2-40B4-BE49-F238E27FC236}">
                  <a16:creationId xmlns:a16="http://schemas.microsoft.com/office/drawing/2014/main" id="{A19370A3-B3D8-431B-9648-40A6B077EFD3}"/>
                </a:ext>
              </a:extLst>
            </p:cNvPr>
            <p:cNvCxnSpPr>
              <a:cxnSpLocks/>
            </p:cNvCxnSpPr>
            <p:nvPr/>
          </p:nvCxnSpPr>
          <p:spPr>
            <a:xfrm>
              <a:off x="4495800" y="2201010"/>
              <a:ext cx="1391571" cy="0"/>
            </a:xfrm>
            <a:prstGeom prst="line">
              <a:avLst/>
            </a:prstGeom>
          </p:spPr>
          <p:style>
            <a:lnRef idx="3">
              <a:schemeClr val="dk1"/>
            </a:lnRef>
            <a:fillRef idx="0">
              <a:schemeClr val="dk1"/>
            </a:fillRef>
            <a:effectRef idx="2">
              <a:schemeClr val="dk1"/>
            </a:effectRef>
            <a:fontRef idx="minor">
              <a:schemeClr val="tx1"/>
            </a:fontRef>
          </p:style>
        </p:cxnSp>
      </p:grpSp>
      <p:grpSp>
        <p:nvGrpSpPr>
          <p:cNvPr id="55" name="Group 54">
            <a:extLst>
              <a:ext uri="{FF2B5EF4-FFF2-40B4-BE49-F238E27FC236}">
                <a16:creationId xmlns:a16="http://schemas.microsoft.com/office/drawing/2014/main" id="{15C10886-3759-4D87-A261-6C0D0D2D5D8E}"/>
              </a:ext>
            </a:extLst>
          </p:cNvPr>
          <p:cNvGrpSpPr/>
          <p:nvPr/>
        </p:nvGrpSpPr>
        <p:grpSpPr>
          <a:xfrm>
            <a:off x="6172200" y="2047568"/>
            <a:ext cx="1563942" cy="3657600"/>
            <a:chOff x="6172200" y="1666568"/>
            <a:chExt cx="1563942" cy="3657600"/>
          </a:xfrm>
        </p:grpSpPr>
        <p:grpSp>
          <p:nvGrpSpPr>
            <p:cNvPr id="24" name="Group 23">
              <a:extLst>
                <a:ext uri="{FF2B5EF4-FFF2-40B4-BE49-F238E27FC236}">
                  <a16:creationId xmlns:a16="http://schemas.microsoft.com/office/drawing/2014/main" id="{3EA17A76-2612-4E05-949B-61239A653ED3}"/>
                </a:ext>
              </a:extLst>
            </p:cNvPr>
            <p:cNvGrpSpPr/>
            <p:nvPr/>
          </p:nvGrpSpPr>
          <p:grpSpPr>
            <a:xfrm>
              <a:off x="6172200" y="1666568"/>
              <a:ext cx="1563942" cy="3657600"/>
              <a:chOff x="6096000" y="1686232"/>
              <a:chExt cx="1563942" cy="3657600"/>
            </a:xfrm>
          </p:grpSpPr>
          <p:sp>
            <p:nvSpPr>
              <p:cNvPr id="3" name="Rectangle 2">
                <a:extLst>
                  <a:ext uri="{FF2B5EF4-FFF2-40B4-BE49-F238E27FC236}">
                    <a16:creationId xmlns:a16="http://schemas.microsoft.com/office/drawing/2014/main" id="{E30A346E-2CF9-4424-9192-AF2479C23EE1}"/>
                  </a:ext>
                </a:extLst>
              </p:cNvPr>
              <p:cNvSpPr/>
              <p:nvPr/>
            </p:nvSpPr>
            <p:spPr>
              <a:xfrm>
                <a:off x="6162061" y="1686232"/>
                <a:ext cx="1403554"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TextBox 11">
                <a:extLst>
                  <a:ext uri="{FF2B5EF4-FFF2-40B4-BE49-F238E27FC236}">
                    <a16:creationId xmlns:a16="http://schemas.microsoft.com/office/drawing/2014/main" id="{F3153641-5AD2-4FB9-92DA-C53E60B3E46B}"/>
                  </a:ext>
                </a:extLst>
              </p:cNvPr>
              <p:cNvSpPr txBox="1"/>
              <p:nvPr/>
            </p:nvSpPr>
            <p:spPr>
              <a:xfrm>
                <a:off x="6096000" y="2734776"/>
                <a:ext cx="1563942" cy="2031325"/>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3. ادارک</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4.فراگرد</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5. انگیزش و رفتار</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6. هدفگذاری</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7. تحلیل مراوده ای</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8. ارزشها و نگرش شغلی</a:t>
                </a:r>
              </a:p>
            </p:txBody>
          </p:sp>
          <p:sp>
            <p:nvSpPr>
              <p:cNvPr id="13" name="TextBox 12">
                <a:extLst>
                  <a:ext uri="{FF2B5EF4-FFF2-40B4-BE49-F238E27FC236}">
                    <a16:creationId xmlns:a16="http://schemas.microsoft.com/office/drawing/2014/main" id="{19ED42A3-A65D-4AE1-B96D-A5DA25B340E1}"/>
                  </a:ext>
                </a:extLst>
              </p:cNvPr>
              <p:cNvSpPr txBox="1"/>
              <p:nvPr/>
            </p:nvSpPr>
            <p:spPr>
              <a:xfrm>
                <a:off x="6172200" y="1783932"/>
                <a:ext cx="1371599" cy="369332"/>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مسائل فردی</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endParaRPr>
              </a:p>
            </p:txBody>
          </p:sp>
        </p:grpSp>
        <p:cxnSp>
          <p:nvCxnSpPr>
            <p:cNvPr id="41" name="Straight Connector 40">
              <a:extLst>
                <a:ext uri="{FF2B5EF4-FFF2-40B4-BE49-F238E27FC236}">
                  <a16:creationId xmlns:a16="http://schemas.microsoft.com/office/drawing/2014/main" id="{BD7E5E7B-C50F-4EE4-B693-218CA38BDCBD}"/>
                </a:ext>
              </a:extLst>
            </p:cNvPr>
            <p:cNvCxnSpPr>
              <a:cxnSpLocks/>
            </p:cNvCxnSpPr>
            <p:nvPr/>
          </p:nvCxnSpPr>
          <p:spPr>
            <a:xfrm>
              <a:off x="6248400" y="2182324"/>
              <a:ext cx="1393415" cy="0"/>
            </a:xfrm>
            <a:prstGeom prst="line">
              <a:avLst/>
            </a:prstGeom>
          </p:spPr>
          <p:style>
            <a:lnRef idx="3">
              <a:schemeClr val="dk1"/>
            </a:lnRef>
            <a:fillRef idx="0">
              <a:schemeClr val="dk1"/>
            </a:fillRef>
            <a:effectRef idx="2">
              <a:schemeClr val="dk1"/>
            </a:effectRef>
            <a:fontRef idx="minor">
              <a:schemeClr val="tx1"/>
            </a:fontRef>
          </p:style>
        </p:cxnSp>
      </p:grpSp>
      <p:grpSp>
        <p:nvGrpSpPr>
          <p:cNvPr id="57" name="Group 56">
            <a:extLst>
              <a:ext uri="{FF2B5EF4-FFF2-40B4-BE49-F238E27FC236}">
                <a16:creationId xmlns:a16="http://schemas.microsoft.com/office/drawing/2014/main" id="{23958CAB-4EC3-442E-8B61-52CB7B435BC6}"/>
              </a:ext>
            </a:extLst>
          </p:cNvPr>
          <p:cNvGrpSpPr/>
          <p:nvPr/>
        </p:nvGrpSpPr>
        <p:grpSpPr>
          <a:xfrm>
            <a:off x="2779458" y="2057400"/>
            <a:ext cx="1563942" cy="3657600"/>
            <a:chOff x="2779458" y="1676400"/>
            <a:chExt cx="1563942" cy="3657600"/>
          </a:xfrm>
        </p:grpSpPr>
        <p:grpSp>
          <p:nvGrpSpPr>
            <p:cNvPr id="26" name="Group 25">
              <a:extLst>
                <a:ext uri="{FF2B5EF4-FFF2-40B4-BE49-F238E27FC236}">
                  <a16:creationId xmlns:a16="http://schemas.microsoft.com/office/drawing/2014/main" id="{42A8FBD5-D3A5-4799-A3EB-4BF6FE0B6119}"/>
                </a:ext>
              </a:extLst>
            </p:cNvPr>
            <p:cNvGrpSpPr/>
            <p:nvPr/>
          </p:nvGrpSpPr>
          <p:grpSpPr>
            <a:xfrm>
              <a:off x="2779458" y="1676400"/>
              <a:ext cx="1563942" cy="3657600"/>
              <a:chOff x="2703258" y="1721584"/>
              <a:chExt cx="1563942" cy="3657600"/>
            </a:xfrm>
          </p:grpSpPr>
          <p:sp>
            <p:nvSpPr>
              <p:cNvPr id="18" name="Rectangle 17">
                <a:extLst>
                  <a:ext uri="{FF2B5EF4-FFF2-40B4-BE49-F238E27FC236}">
                    <a16:creationId xmlns:a16="http://schemas.microsoft.com/office/drawing/2014/main" id="{F65368DA-98C0-4E4D-B890-1B95FFCD0955}"/>
                  </a:ext>
                </a:extLst>
              </p:cNvPr>
              <p:cNvSpPr/>
              <p:nvPr/>
            </p:nvSpPr>
            <p:spPr>
              <a:xfrm>
                <a:off x="2816324" y="1721584"/>
                <a:ext cx="1324594"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9" name="TextBox 18">
                <a:extLst>
                  <a:ext uri="{FF2B5EF4-FFF2-40B4-BE49-F238E27FC236}">
                    <a16:creationId xmlns:a16="http://schemas.microsoft.com/office/drawing/2014/main" id="{40269844-1A46-4838-81E9-5BBAE3B82398}"/>
                  </a:ext>
                </a:extLst>
              </p:cNvPr>
              <p:cNvSpPr txBox="1"/>
              <p:nvPr/>
            </p:nvSpPr>
            <p:spPr>
              <a:xfrm>
                <a:off x="2743199" y="1804531"/>
                <a:ext cx="1477916" cy="369332"/>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مسائل سازمانی</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endParaRPr>
              </a:p>
            </p:txBody>
          </p:sp>
          <p:sp>
            <p:nvSpPr>
              <p:cNvPr id="20" name="TextBox 19">
                <a:extLst>
                  <a:ext uri="{FF2B5EF4-FFF2-40B4-BE49-F238E27FC236}">
                    <a16:creationId xmlns:a16="http://schemas.microsoft.com/office/drawing/2014/main" id="{D256F220-0258-4695-B11C-9403ACC524DD}"/>
                  </a:ext>
                </a:extLst>
              </p:cNvPr>
              <p:cNvSpPr txBox="1"/>
              <p:nvPr/>
            </p:nvSpPr>
            <p:spPr>
              <a:xfrm>
                <a:off x="2703258" y="2835202"/>
                <a:ext cx="1563942" cy="646331"/>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11. ارتباطات</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12. رهبری</a:t>
                </a:r>
              </a:p>
            </p:txBody>
          </p:sp>
        </p:grpSp>
        <p:cxnSp>
          <p:nvCxnSpPr>
            <p:cNvPr id="42" name="Straight Connector 41">
              <a:extLst>
                <a:ext uri="{FF2B5EF4-FFF2-40B4-BE49-F238E27FC236}">
                  <a16:creationId xmlns:a16="http://schemas.microsoft.com/office/drawing/2014/main" id="{3A390E24-1B96-4203-A7A8-1423A2722078}"/>
                </a:ext>
              </a:extLst>
            </p:cNvPr>
            <p:cNvCxnSpPr>
              <a:cxnSpLocks/>
            </p:cNvCxnSpPr>
            <p:nvPr/>
          </p:nvCxnSpPr>
          <p:spPr>
            <a:xfrm>
              <a:off x="2892524" y="2209800"/>
              <a:ext cx="1324594" cy="0"/>
            </a:xfrm>
            <a:prstGeom prst="line">
              <a:avLst/>
            </a:prstGeom>
          </p:spPr>
          <p:style>
            <a:lnRef idx="3">
              <a:schemeClr val="dk1"/>
            </a:lnRef>
            <a:fillRef idx="0">
              <a:schemeClr val="dk1"/>
            </a:fillRef>
            <a:effectRef idx="2">
              <a:schemeClr val="dk1"/>
            </a:effectRef>
            <a:fontRef idx="minor">
              <a:schemeClr val="tx1"/>
            </a:fontRef>
          </p:style>
        </p:cxnSp>
      </p:grpSp>
      <p:grpSp>
        <p:nvGrpSpPr>
          <p:cNvPr id="54" name="Group 53">
            <a:extLst>
              <a:ext uri="{FF2B5EF4-FFF2-40B4-BE49-F238E27FC236}">
                <a16:creationId xmlns:a16="http://schemas.microsoft.com/office/drawing/2014/main" id="{00DBBEE2-3D5A-4F1E-B35B-ADACC8690B9C}"/>
              </a:ext>
            </a:extLst>
          </p:cNvPr>
          <p:cNvGrpSpPr/>
          <p:nvPr/>
        </p:nvGrpSpPr>
        <p:grpSpPr>
          <a:xfrm>
            <a:off x="7924800" y="2490954"/>
            <a:ext cx="914400" cy="2855337"/>
            <a:chOff x="8001000" y="2109954"/>
            <a:chExt cx="914400" cy="2855337"/>
          </a:xfrm>
        </p:grpSpPr>
        <p:grpSp>
          <p:nvGrpSpPr>
            <p:cNvPr id="23" name="Group 22">
              <a:extLst>
                <a:ext uri="{FF2B5EF4-FFF2-40B4-BE49-F238E27FC236}">
                  <a16:creationId xmlns:a16="http://schemas.microsoft.com/office/drawing/2014/main" id="{A1BAC818-21DA-44FD-B00C-B2174038DD5F}"/>
                </a:ext>
              </a:extLst>
            </p:cNvPr>
            <p:cNvGrpSpPr/>
            <p:nvPr/>
          </p:nvGrpSpPr>
          <p:grpSpPr>
            <a:xfrm>
              <a:off x="8001000" y="2109954"/>
              <a:ext cx="914400" cy="2855337"/>
              <a:chOff x="7762568" y="1676400"/>
              <a:chExt cx="914400" cy="2689592"/>
            </a:xfrm>
          </p:grpSpPr>
          <p:sp>
            <p:nvSpPr>
              <p:cNvPr id="2" name="Rectangle 1">
                <a:extLst>
                  <a:ext uri="{FF2B5EF4-FFF2-40B4-BE49-F238E27FC236}">
                    <a16:creationId xmlns:a16="http://schemas.microsoft.com/office/drawing/2014/main" id="{C827C7C1-5345-4ADC-ADE2-CEF8FCE25B2F}"/>
                  </a:ext>
                </a:extLst>
              </p:cNvPr>
              <p:cNvSpPr/>
              <p:nvPr/>
            </p:nvSpPr>
            <p:spPr>
              <a:xfrm>
                <a:off x="7828934" y="1676400"/>
                <a:ext cx="781665" cy="2689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7FF9F831-4471-4BAF-B365-EAF875DD5110}"/>
                  </a:ext>
                </a:extLst>
              </p:cNvPr>
              <p:cNvSpPr txBox="1"/>
              <p:nvPr/>
            </p:nvSpPr>
            <p:spPr>
              <a:xfrm>
                <a:off x="7762568" y="1698673"/>
                <a:ext cx="838201" cy="608813"/>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رفتار سازمانی</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endParaRPr>
              </a:p>
            </p:txBody>
          </p:sp>
          <p:sp>
            <p:nvSpPr>
              <p:cNvPr id="10" name="TextBox 9">
                <a:extLst>
                  <a:ext uri="{FF2B5EF4-FFF2-40B4-BE49-F238E27FC236}">
                    <a16:creationId xmlns:a16="http://schemas.microsoft.com/office/drawing/2014/main" id="{690C8F7B-590F-458C-96D4-29E0F5F61244}"/>
                  </a:ext>
                </a:extLst>
              </p:cNvPr>
              <p:cNvSpPr txBox="1"/>
              <p:nvPr/>
            </p:nvSpPr>
            <p:spPr>
              <a:xfrm>
                <a:off x="7838767" y="2734776"/>
                <a:ext cx="838201" cy="1631216"/>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1.رفتار سازمانی</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2.معنی و مفهوم کار</a:t>
                </a: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endParaRPr>
              </a:p>
            </p:txBody>
          </p:sp>
        </p:grpSp>
        <p:cxnSp>
          <p:nvCxnSpPr>
            <p:cNvPr id="47" name="Straight Connector 46">
              <a:extLst>
                <a:ext uri="{FF2B5EF4-FFF2-40B4-BE49-F238E27FC236}">
                  <a16:creationId xmlns:a16="http://schemas.microsoft.com/office/drawing/2014/main" id="{0EC92DBF-8F2D-416F-966B-A70D9AF677BF}"/>
                </a:ext>
              </a:extLst>
            </p:cNvPr>
            <p:cNvCxnSpPr>
              <a:cxnSpLocks/>
            </p:cNvCxnSpPr>
            <p:nvPr/>
          </p:nvCxnSpPr>
          <p:spPr>
            <a:xfrm>
              <a:off x="8077199" y="2828726"/>
              <a:ext cx="771832" cy="0"/>
            </a:xfrm>
            <a:prstGeom prst="line">
              <a:avLst/>
            </a:prstGeom>
          </p:spPr>
          <p:style>
            <a:lnRef idx="3">
              <a:schemeClr val="dk1"/>
            </a:lnRef>
            <a:fillRef idx="0">
              <a:schemeClr val="dk1"/>
            </a:fillRef>
            <a:effectRef idx="2">
              <a:schemeClr val="dk1"/>
            </a:effectRef>
            <a:fontRef idx="minor">
              <a:schemeClr val="tx1"/>
            </a:fontRef>
          </p:style>
        </p:cxnSp>
      </p:grpSp>
      <p:sp>
        <p:nvSpPr>
          <p:cNvPr id="59" name="TextBox 58">
            <a:extLst>
              <a:ext uri="{FF2B5EF4-FFF2-40B4-BE49-F238E27FC236}">
                <a16:creationId xmlns:a16="http://schemas.microsoft.com/office/drawing/2014/main" id="{8144D630-3408-4018-A1C3-4AC4560B9D69}"/>
              </a:ext>
            </a:extLst>
          </p:cNvPr>
          <p:cNvSpPr txBox="1"/>
          <p:nvPr/>
        </p:nvSpPr>
        <p:spPr>
          <a:xfrm>
            <a:off x="1447800" y="6019800"/>
            <a:ext cx="6400800" cy="461665"/>
          </a:xfrm>
          <a:prstGeom prst="rect">
            <a:avLst/>
          </a:prstGeom>
          <a:solidFill>
            <a:srgbClr val="C8F0D5"/>
          </a:solidFill>
          <a:ln>
            <a:solidFill>
              <a:srgbClr val="1B2D1B"/>
            </a:solidFill>
          </a:ln>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رفتار سازمانی و روش تشخیص</a:t>
            </a:r>
            <a:endPar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endParaRPr>
          </a:p>
        </p:txBody>
      </p:sp>
      <p:sp>
        <p:nvSpPr>
          <p:cNvPr id="4" name="Arrow: Down 3">
            <a:extLst>
              <a:ext uri="{FF2B5EF4-FFF2-40B4-BE49-F238E27FC236}">
                <a16:creationId xmlns:a16="http://schemas.microsoft.com/office/drawing/2014/main" id="{1582B50A-73FF-483C-9792-A6298EA37D9D}"/>
              </a:ext>
            </a:extLst>
          </p:cNvPr>
          <p:cNvSpPr/>
          <p:nvPr/>
        </p:nvSpPr>
        <p:spPr>
          <a:xfrm>
            <a:off x="1705349" y="900263"/>
            <a:ext cx="1060893" cy="1640786"/>
          </a:xfrm>
          <a:prstGeom prst="downArrow">
            <a:avLst>
              <a:gd name="adj1" fmla="val 83364"/>
              <a:gd name="adj2" fmla="val 52780"/>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5E1E14E2-829D-4F55-A99E-EB3676C5D029}"/>
              </a:ext>
            </a:extLst>
          </p:cNvPr>
          <p:cNvSpPr txBox="1"/>
          <p:nvPr/>
        </p:nvSpPr>
        <p:spPr>
          <a:xfrm>
            <a:off x="1745565" y="1219200"/>
            <a:ext cx="98045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Bnazanin"/>
                <a:ea typeface="+mn-ea"/>
                <a:cs typeface="Tahoma" panose="020B0604030504040204" pitchFamily="34" charset="0"/>
              </a:rPr>
              <a:t>اقدام مدیریت</a:t>
            </a:r>
            <a:endParaRPr kumimoji="0" lang="en-US" sz="1800" b="1" i="0" u="none" strike="noStrike" kern="1200" cap="none" spc="0" normalizeH="0" baseline="0" noProof="0" dirty="0">
              <a:ln>
                <a:noFill/>
              </a:ln>
              <a:solidFill>
                <a:prstClr val="black"/>
              </a:solidFill>
              <a:effectLst/>
              <a:uLnTx/>
              <a:uFillTx/>
              <a:latin typeface="Bnazanin"/>
              <a:ea typeface="+mn-ea"/>
              <a:cs typeface="+mn-cs"/>
            </a:endParaRPr>
          </a:p>
        </p:txBody>
      </p:sp>
      <p:cxnSp>
        <p:nvCxnSpPr>
          <p:cNvPr id="43" name="Connector: Elbow 42">
            <a:extLst>
              <a:ext uri="{FF2B5EF4-FFF2-40B4-BE49-F238E27FC236}">
                <a16:creationId xmlns:a16="http://schemas.microsoft.com/office/drawing/2014/main" id="{6F69C357-1DE5-4B56-8C3A-0B00D836834F}"/>
              </a:ext>
            </a:extLst>
          </p:cNvPr>
          <p:cNvCxnSpPr>
            <a:cxnSpLocks/>
          </p:cNvCxnSpPr>
          <p:nvPr/>
        </p:nvCxnSpPr>
        <p:spPr>
          <a:xfrm rot="10800000">
            <a:off x="2667001" y="900264"/>
            <a:ext cx="4953005" cy="1147311"/>
          </a:xfrm>
          <a:prstGeom prst="bentConnector3">
            <a:avLst>
              <a:gd name="adj1" fmla="val -27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0" name="Connector: Elbow 59">
            <a:extLst>
              <a:ext uri="{FF2B5EF4-FFF2-40B4-BE49-F238E27FC236}">
                <a16:creationId xmlns:a16="http://schemas.microsoft.com/office/drawing/2014/main" id="{71BAEC2B-F8AA-4636-B14E-0FB609C6F80C}"/>
              </a:ext>
            </a:extLst>
          </p:cNvPr>
          <p:cNvCxnSpPr>
            <a:cxnSpLocks/>
          </p:cNvCxnSpPr>
          <p:nvPr/>
        </p:nvCxnSpPr>
        <p:spPr>
          <a:xfrm rot="10800000">
            <a:off x="2678728" y="1331170"/>
            <a:ext cx="4638314" cy="716398"/>
          </a:xfrm>
          <a:prstGeom prst="bentConnector3">
            <a:avLst>
              <a:gd name="adj1" fmla="val -57"/>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3" name="Connector: Elbow 72">
            <a:extLst>
              <a:ext uri="{FF2B5EF4-FFF2-40B4-BE49-F238E27FC236}">
                <a16:creationId xmlns:a16="http://schemas.microsoft.com/office/drawing/2014/main" id="{87BE44F9-34F0-422F-AC1C-A078AE3CB35C}"/>
              </a:ext>
            </a:extLst>
          </p:cNvPr>
          <p:cNvCxnSpPr>
            <a:stCxn id="3" idx="0"/>
          </p:cNvCxnSpPr>
          <p:nvPr/>
        </p:nvCxnSpPr>
        <p:spPr>
          <a:xfrm rot="16200000" flipV="1">
            <a:off x="4640064" y="-252407"/>
            <a:ext cx="326912" cy="42730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9CE8DBA-4A0D-472D-88FA-F0127ECB40DB}"/>
              </a:ext>
            </a:extLst>
          </p:cNvPr>
          <p:cNvSpPr txBox="1"/>
          <p:nvPr/>
        </p:nvSpPr>
        <p:spPr>
          <a:xfrm>
            <a:off x="6894257" y="521287"/>
            <a:ext cx="725742" cy="372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srgbClr val="E833BF">
                    <a:lumMod val="75000"/>
                  </a:srgbClr>
                </a:solidFill>
                <a:effectLst/>
                <a:uLnTx/>
                <a:uFillTx/>
                <a:latin typeface="Bnazanin"/>
                <a:ea typeface="+mn-ea"/>
                <a:cs typeface="Tahoma" panose="020B0604030504040204" pitchFamily="34" charset="0"/>
              </a:rPr>
              <a:t>تجویز</a:t>
            </a:r>
            <a:endParaRPr kumimoji="0" lang="en-US" sz="1800" b="0" i="0" u="none" strike="noStrike" kern="1200" cap="none" spc="0" normalizeH="0" baseline="0" noProof="0" dirty="0">
              <a:ln>
                <a:noFill/>
              </a:ln>
              <a:solidFill>
                <a:srgbClr val="E833BF">
                  <a:lumMod val="75000"/>
                </a:srgbClr>
              </a:solidFill>
              <a:effectLst/>
              <a:uLnTx/>
              <a:uFillTx/>
              <a:latin typeface="Bnazanin"/>
              <a:ea typeface="+mn-ea"/>
              <a:cs typeface="+mn-cs"/>
            </a:endParaRPr>
          </a:p>
        </p:txBody>
      </p:sp>
      <p:sp>
        <p:nvSpPr>
          <p:cNvPr id="79" name="TextBox 78">
            <a:extLst>
              <a:ext uri="{FF2B5EF4-FFF2-40B4-BE49-F238E27FC236}">
                <a16:creationId xmlns:a16="http://schemas.microsoft.com/office/drawing/2014/main" id="{61ADE92C-B0D3-4F80-83BD-3F2F25049379}"/>
              </a:ext>
            </a:extLst>
          </p:cNvPr>
          <p:cNvSpPr txBox="1"/>
          <p:nvPr/>
        </p:nvSpPr>
        <p:spPr>
          <a:xfrm>
            <a:off x="6256149" y="996371"/>
            <a:ext cx="106089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srgbClr val="0070C0"/>
                </a:solidFill>
                <a:effectLst/>
                <a:uLnTx/>
                <a:uFillTx/>
                <a:latin typeface="Bnazanin"/>
                <a:ea typeface="+mn-ea"/>
                <a:cs typeface="Tahoma" panose="020B0604030504040204" pitchFamily="34" charset="0"/>
              </a:rPr>
              <a:t>تشخیص</a:t>
            </a:r>
            <a:endParaRPr kumimoji="0" lang="en-US" sz="1600" b="0" i="0" u="none" strike="noStrike" kern="1200" cap="none" spc="0" normalizeH="0" baseline="0" noProof="0" dirty="0">
              <a:ln>
                <a:noFill/>
              </a:ln>
              <a:solidFill>
                <a:srgbClr val="0070C0"/>
              </a:solidFill>
              <a:effectLst/>
              <a:uLnTx/>
              <a:uFillTx/>
              <a:latin typeface="Bnazanin"/>
              <a:ea typeface="+mn-ea"/>
              <a:cs typeface="+mn-cs"/>
            </a:endParaRPr>
          </a:p>
        </p:txBody>
      </p:sp>
      <p:sp>
        <p:nvSpPr>
          <p:cNvPr id="80" name="TextBox 79">
            <a:extLst>
              <a:ext uri="{FF2B5EF4-FFF2-40B4-BE49-F238E27FC236}">
                <a16:creationId xmlns:a16="http://schemas.microsoft.com/office/drawing/2014/main" id="{74D0273C-2ED4-4C78-BB58-D00F5BD3A4B3}"/>
              </a:ext>
            </a:extLst>
          </p:cNvPr>
          <p:cNvSpPr txBox="1"/>
          <p:nvPr/>
        </p:nvSpPr>
        <p:spPr>
          <a:xfrm>
            <a:off x="5746845" y="1414046"/>
            <a:ext cx="106089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Bnazanin"/>
                <a:ea typeface="+mn-ea"/>
                <a:cs typeface="Tahoma" panose="020B0604030504040204" pitchFamily="34" charset="0"/>
              </a:rPr>
              <a:t>توصیف</a:t>
            </a:r>
            <a:endParaRPr kumimoji="0" lang="en-US" sz="1600" b="0" i="0" u="none" strike="noStrike" kern="1200" cap="none" spc="0" normalizeH="0" baseline="0" noProof="0" dirty="0">
              <a:ln>
                <a:noFill/>
              </a:ln>
              <a:solidFill>
                <a:prstClr val="black"/>
              </a:solidFill>
              <a:effectLst/>
              <a:uLnTx/>
              <a:uFillTx/>
              <a:latin typeface="Bnazanin"/>
              <a:ea typeface="+mn-ea"/>
              <a:cs typeface="+mn-cs"/>
            </a:endParaRPr>
          </a:p>
        </p:txBody>
      </p:sp>
      <p:cxnSp>
        <p:nvCxnSpPr>
          <p:cNvPr id="83" name="Straight Connector 82">
            <a:extLst>
              <a:ext uri="{FF2B5EF4-FFF2-40B4-BE49-F238E27FC236}">
                <a16:creationId xmlns:a16="http://schemas.microsoft.com/office/drawing/2014/main" id="{DF1815EA-DAB9-40B7-9655-328898CBEEEE}"/>
              </a:ext>
            </a:extLst>
          </p:cNvPr>
          <p:cNvCxnSpPr/>
          <p:nvPr/>
        </p:nvCxnSpPr>
        <p:spPr>
          <a:xfrm flipV="1">
            <a:off x="5638800" y="893725"/>
            <a:ext cx="0" cy="1163675"/>
          </a:xfrm>
          <a:prstGeom prst="line">
            <a:avLst/>
          </a:prstGeom>
        </p:spPr>
        <p:style>
          <a:lnRef idx="3">
            <a:schemeClr val="accent5"/>
          </a:lnRef>
          <a:fillRef idx="0">
            <a:schemeClr val="accent5"/>
          </a:fillRef>
          <a:effectRef idx="2">
            <a:schemeClr val="accent5"/>
          </a:effectRef>
          <a:fontRef idx="minor">
            <a:schemeClr val="tx1"/>
          </a:fontRef>
        </p:style>
      </p:cxnSp>
      <p:cxnSp>
        <p:nvCxnSpPr>
          <p:cNvPr id="85" name="Straight Connector 84">
            <a:extLst>
              <a:ext uri="{FF2B5EF4-FFF2-40B4-BE49-F238E27FC236}">
                <a16:creationId xmlns:a16="http://schemas.microsoft.com/office/drawing/2014/main" id="{1EACB62B-7F30-43FA-8A49-7AE526D36955}"/>
              </a:ext>
            </a:extLst>
          </p:cNvPr>
          <p:cNvCxnSpPr>
            <a:stCxn id="15" idx="0"/>
          </p:cNvCxnSpPr>
          <p:nvPr/>
        </p:nvCxnSpPr>
        <p:spPr>
          <a:xfrm flipH="1" flipV="1">
            <a:off x="5181600" y="1331169"/>
            <a:ext cx="9988" cy="726231"/>
          </a:xfrm>
          <a:prstGeom prst="line">
            <a:avLst/>
          </a:prstGeom>
        </p:spPr>
        <p:style>
          <a:lnRef idx="3">
            <a:schemeClr val="accent2"/>
          </a:lnRef>
          <a:fillRef idx="0">
            <a:schemeClr val="accent2"/>
          </a:fillRef>
          <a:effectRef idx="2">
            <a:schemeClr val="accent2"/>
          </a:effectRef>
          <a:fontRef idx="minor">
            <a:schemeClr val="tx1"/>
          </a:fontRef>
        </p:style>
      </p:cxnSp>
      <p:cxnSp>
        <p:nvCxnSpPr>
          <p:cNvPr id="87" name="Straight Connector 86">
            <a:extLst>
              <a:ext uri="{FF2B5EF4-FFF2-40B4-BE49-F238E27FC236}">
                <a16:creationId xmlns:a16="http://schemas.microsoft.com/office/drawing/2014/main" id="{28F3617C-E92A-4CE0-A387-B6902AECE322}"/>
              </a:ext>
            </a:extLst>
          </p:cNvPr>
          <p:cNvCxnSpPr/>
          <p:nvPr/>
        </p:nvCxnSpPr>
        <p:spPr>
          <a:xfrm flipV="1">
            <a:off x="4834466" y="1720655"/>
            <a:ext cx="0" cy="336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971FA1D-7C30-4B0D-809A-E2AFD10CCB7A}"/>
              </a:ext>
            </a:extLst>
          </p:cNvPr>
          <p:cNvCxnSpPr/>
          <p:nvPr/>
        </p:nvCxnSpPr>
        <p:spPr>
          <a:xfrm flipV="1">
            <a:off x="3962400" y="900263"/>
            <a:ext cx="0" cy="1157137"/>
          </a:xfrm>
          <a:prstGeom prst="line">
            <a:avLst/>
          </a:prstGeom>
        </p:spPr>
        <p:style>
          <a:lnRef idx="3">
            <a:schemeClr val="accent5"/>
          </a:lnRef>
          <a:fillRef idx="0">
            <a:schemeClr val="accent5"/>
          </a:fillRef>
          <a:effectRef idx="2">
            <a:schemeClr val="accent5"/>
          </a:effectRef>
          <a:fontRef idx="minor">
            <a:schemeClr val="tx1"/>
          </a:fontRef>
        </p:style>
      </p:cxnSp>
      <p:cxnSp>
        <p:nvCxnSpPr>
          <p:cNvPr id="95" name="Straight Connector 94">
            <a:extLst>
              <a:ext uri="{FF2B5EF4-FFF2-40B4-BE49-F238E27FC236}">
                <a16:creationId xmlns:a16="http://schemas.microsoft.com/office/drawing/2014/main" id="{1B671B80-E67C-4193-A045-463E72FD0207}"/>
              </a:ext>
            </a:extLst>
          </p:cNvPr>
          <p:cNvCxnSpPr>
            <a:cxnSpLocks/>
            <a:endCxn id="18" idx="0"/>
          </p:cNvCxnSpPr>
          <p:nvPr/>
        </p:nvCxnSpPr>
        <p:spPr>
          <a:xfrm>
            <a:off x="3535423" y="1334925"/>
            <a:ext cx="19398" cy="722475"/>
          </a:xfrm>
          <a:prstGeom prst="line">
            <a:avLst/>
          </a:prstGeom>
        </p:spPr>
        <p:style>
          <a:lnRef idx="3">
            <a:schemeClr val="accent2"/>
          </a:lnRef>
          <a:fillRef idx="0">
            <a:schemeClr val="accent2"/>
          </a:fillRef>
          <a:effectRef idx="2">
            <a:schemeClr val="accent2"/>
          </a:effectRef>
          <a:fontRef idx="minor">
            <a:schemeClr val="tx1"/>
          </a:fontRef>
        </p:style>
      </p:cxnSp>
      <p:cxnSp>
        <p:nvCxnSpPr>
          <p:cNvPr id="97" name="Straight Connector 96">
            <a:extLst>
              <a:ext uri="{FF2B5EF4-FFF2-40B4-BE49-F238E27FC236}">
                <a16:creationId xmlns:a16="http://schemas.microsoft.com/office/drawing/2014/main" id="{11C4F7D2-7A7B-4E90-A303-EAF3E775C07F}"/>
              </a:ext>
            </a:extLst>
          </p:cNvPr>
          <p:cNvCxnSpPr>
            <a:cxnSpLocks/>
          </p:cNvCxnSpPr>
          <p:nvPr/>
        </p:nvCxnSpPr>
        <p:spPr>
          <a:xfrm>
            <a:off x="3124200" y="1720655"/>
            <a:ext cx="0" cy="3367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69020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Font typeface="Wingdings" pitchFamily="2" charset="2"/>
              <a:buChar char="q"/>
            </a:pPr>
            <a:r>
              <a:rPr lang="fa-IR" sz="3500" dirty="0">
                <a:cs typeface="B Titr" pitchFamily="2" charset="-78"/>
              </a:rPr>
              <a:t>گروه اندیشی</a:t>
            </a:r>
            <a:endParaRPr lang="en-US" sz="3500" dirty="0">
              <a:cs typeface="B Titr" pitchFamily="2" charset="-78"/>
            </a:endParaRPr>
          </a:p>
        </p:txBody>
      </p:sp>
      <p:sp>
        <p:nvSpPr>
          <p:cNvPr id="3" name="Content Placeholder 2"/>
          <p:cNvSpPr>
            <a:spLocks noGrp="1"/>
          </p:cNvSpPr>
          <p:nvPr>
            <p:ph idx="1"/>
          </p:nvPr>
        </p:nvSpPr>
        <p:spPr/>
        <p:txBody>
          <a:bodyPr/>
          <a:lstStyle/>
          <a:p>
            <a:pPr algn="justLow" rtl="1">
              <a:lnSpc>
                <a:spcPct val="150000"/>
              </a:lnSpc>
              <a:buFont typeface="Wingdings" pitchFamily="2" charset="2"/>
              <a:buChar char="v"/>
            </a:pPr>
            <a:r>
              <a:rPr lang="fa-IR" sz="2400" dirty="0">
                <a:cs typeface="B Nazanin" pitchFamily="2" charset="-78"/>
              </a:rPr>
              <a:t>هنگامی که آدمها به طور عمیق گرفتار گروه منسجمی شوند و اعضای گروه برای به دست آوردن وحدت نظر بکوشند نظر گروه اندیشی پدید می آید و گروه انگیزه ارزیابی واقعی گزینه های گوناگون را از دست می دهد. در واقع گروه اندیشی از انحراف در کارایی ذهن، آزمون واقعیت و قضاوت اخلاقی حکایت می کند که ناشی از فشار درون گروهی است</a:t>
            </a:r>
            <a:r>
              <a:rPr lang="fa-IR" dirty="0"/>
              <a:t>.</a:t>
            </a:r>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r" rtl="1">
              <a:buFont typeface="Wingdings" pitchFamily="2" charset="2"/>
              <a:buChar char="q"/>
            </a:pPr>
            <a:r>
              <a:rPr lang="fa-IR" sz="3000" dirty="0">
                <a:cs typeface="B Titr" pitchFamily="2" charset="-78"/>
              </a:rPr>
              <a:t>علائم گروه اندیشی و نقصان های تصمیم گیری</a:t>
            </a:r>
            <a:br>
              <a:rPr lang="fa-IR" sz="3000" dirty="0">
                <a:cs typeface="B Titr" pitchFamily="2" charset="-78"/>
              </a:rPr>
            </a:br>
            <a:endParaRPr lang="en-US" sz="3000" dirty="0">
              <a:cs typeface="B Titr" pitchFamily="2" charset="-78"/>
            </a:endParaRPr>
          </a:p>
        </p:txBody>
      </p:sp>
      <p:graphicFrame>
        <p:nvGraphicFramePr>
          <p:cNvPr id="4" name="Content Placeholder 3"/>
          <p:cNvGraphicFramePr>
            <a:graphicFrameLocks noGrp="1"/>
          </p:cNvGraphicFramePr>
          <p:nvPr>
            <p:ph idx="1"/>
          </p:nvPr>
        </p:nvGraphicFramePr>
        <p:xfrm>
          <a:off x="457200" y="1341120"/>
          <a:ext cx="8229600" cy="2225040"/>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1112837">
                <a:tc>
                  <a:txBody>
                    <a:bodyPr/>
                    <a:lstStyle/>
                    <a:p>
                      <a:pPr algn="justLow" rtl="1"/>
                      <a:r>
                        <a:rPr lang="fa-IR" sz="1400" dirty="0"/>
                        <a:t>پندار</a:t>
                      </a:r>
                      <a:r>
                        <a:rPr lang="fa-IR" sz="1400" baseline="0" dirty="0"/>
                        <a:t> نادرستی که خوش بینی و مخاطره پذیری زیادی را موجب می شود.</a:t>
                      </a:r>
                    </a:p>
                    <a:p>
                      <a:pPr algn="justLow" rtl="1"/>
                      <a:r>
                        <a:rPr lang="fa-IR" sz="1400" baseline="0" dirty="0"/>
                        <a:t>باوری که گروه را به نادیده انگاشتن مضامین اخلاقی ترغیب می کند.</a:t>
                      </a:r>
                    </a:p>
                    <a:p>
                      <a:pPr algn="justLow" rtl="1"/>
                      <a:r>
                        <a:rPr lang="fa-IR" sz="1400" baseline="0" dirty="0"/>
                        <a:t>حمایت از مفروضات مورد علایق فرد.</a:t>
                      </a:r>
                    </a:p>
                    <a:p>
                      <a:pPr algn="justLow" rtl="1"/>
                      <a:r>
                        <a:rPr lang="fa-IR" sz="1400" baseline="0" dirty="0"/>
                        <a:t>موجب می شود گروه توان مخالفین خود را دست کم بگیرد.</a:t>
                      </a:r>
                    </a:p>
                    <a:p>
                      <a:pPr algn="justLow" rtl="1"/>
                      <a:r>
                        <a:rPr lang="fa-IR" sz="1400" baseline="0" dirty="0"/>
                        <a:t>بحث جدی درباره مسائل گروهی را در نطفه خفه می کند.</a:t>
                      </a:r>
                    </a:p>
                    <a:p>
                      <a:pPr algn="justLow" rtl="1"/>
                      <a:r>
                        <a:rPr lang="fa-IR" sz="1400" baseline="0" dirty="0"/>
                        <a:t>سکوت برخی از اعضا به معنی رضایت آنان تلقی میشود.</a:t>
                      </a:r>
                    </a:p>
                    <a:p>
                      <a:pPr algn="justLow" rtl="1"/>
                      <a:r>
                        <a:rPr lang="fa-IR" sz="1400" dirty="0"/>
                        <a:t>وفاداری کسی که نظری مخالف نظر</a:t>
                      </a:r>
                      <a:r>
                        <a:rPr lang="fa-IR" sz="1400" baseline="0" dirty="0"/>
                        <a:t> گروه دارد زیر سوال می رود و به خیانت نسبت به </a:t>
                      </a:r>
                    </a:p>
                    <a:p>
                      <a:pPr algn="justLow" rtl="1"/>
                      <a:r>
                        <a:rPr lang="fa-IR" sz="1400" baseline="0" dirty="0"/>
                        <a:t>گروه متهم می شود.</a:t>
                      </a:r>
                    </a:p>
                    <a:p>
                      <a:pPr algn="justLow" rtl="1"/>
                      <a:r>
                        <a:rPr lang="fa-IR" sz="1400" dirty="0"/>
                        <a:t>افراد حاضر به شنیدن اطلاعات ناسازگار با باورهای خود نیستند.</a:t>
                      </a:r>
                      <a:endParaRPr lang="en-US" sz="1400" dirty="0"/>
                    </a:p>
                  </a:txBody>
                  <a:tcPr/>
                </a:tc>
                <a:tc>
                  <a:txBody>
                    <a:bodyPr/>
                    <a:lstStyle/>
                    <a:p>
                      <a:pPr marL="342900" indent="-342900" algn="r" rtl="1">
                        <a:buNone/>
                      </a:pPr>
                      <a:r>
                        <a:rPr lang="fa-IR" sz="1400" dirty="0">
                          <a:cs typeface="B Nazanin" pitchFamily="2" charset="-78"/>
                        </a:rPr>
                        <a:t>1. ضربه نا پذیری</a:t>
                      </a:r>
                      <a:endParaRPr lang="en-US" sz="1400" dirty="0">
                        <a:cs typeface="B Nazanin" pitchFamily="2" charset="-78"/>
                      </a:endParaRPr>
                    </a:p>
                    <a:p>
                      <a:pPr marL="342900" indent="-342900" algn="r" rtl="1">
                        <a:buNone/>
                      </a:pPr>
                      <a:r>
                        <a:rPr lang="fa-IR" sz="1400" dirty="0">
                          <a:cs typeface="B Nazanin" pitchFamily="2" charset="-78"/>
                        </a:rPr>
                        <a:t>2. اخلاق ذاتی</a:t>
                      </a:r>
                    </a:p>
                    <a:p>
                      <a:pPr marL="342900" indent="-342900" algn="r" rtl="1">
                        <a:buNone/>
                      </a:pPr>
                      <a:r>
                        <a:rPr lang="fa-IR" sz="1400" dirty="0">
                          <a:cs typeface="B Nazanin" pitchFamily="2" charset="-78"/>
                        </a:rPr>
                        <a:t>3. دلیل تراشی</a:t>
                      </a:r>
                    </a:p>
                    <a:p>
                      <a:pPr marL="342900" indent="-342900" algn="r" rtl="1">
                        <a:buNone/>
                      </a:pPr>
                      <a:r>
                        <a:rPr lang="fa-IR" sz="1400" dirty="0">
                          <a:cs typeface="B Nazanin" pitchFamily="2" charset="-78"/>
                        </a:rPr>
                        <a:t>4. دیدگاههای کلیشه ای نیبت به مخالفین</a:t>
                      </a:r>
                    </a:p>
                    <a:p>
                      <a:pPr marL="342900" indent="-342900" algn="r" rtl="1">
                        <a:buNone/>
                      </a:pPr>
                      <a:r>
                        <a:rPr lang="fa-IR" sz="1400" dirty="0">
                          <a:cs typeface="B Nazanin" pitchFamily="2" charset="-78"/>
                        </a:rPr>
                        <a:t>5. خودسانسوری</a:t>
                      </a:r>
                    </a:p>
                    <a:p>
                      <a:pPr marL="342900" indent="-342900" algn="r" rtl="1">
                        <a:buNone/>
                      </a:pPr>
                      <a:r>
                        <a:rPr lang="fa-IR" sz="1400" dirty="0">
                          <a:cs typeface="B Nazanin" pitchFamily="2" charset="-78"/>
                        </a:rPr>
                        <a:t>6. پندار یکدلی</a:t>
                      </a:r>
                    </a:p>
                    <a:p>
                      <a:pPr marL="342900" indent="-342900" algn="r" rtl="1">
                        <a:buNone/>
                      </a:pPr>
                      <a:r>
                        <a:rPr lang="fa-IR" sz="1400" dirty="0">
                          <a:cs typeface="B Nazanin" pitchFamily="2" charset="-78"/>
                        </a:rPr>
                        <a:t>7. فشار دوستان</a:t>
                      </a:r>
                    </a:p>
                    <a:p>
                      <a:pPr marL="342900" indent="-342900" algn="r" rtl="1">
                        <a:buNone/>
                      </a:pPr>
                      <a:endParaRPr lang="fa-IR" sz="1400" dirty="0">
                        <a:cs typeface="B Nazanin" pitchFamily="2" charset="-78"/>
                      </a:endParaRPr>
                    </a:p>
                    <a:p>
                      <a:pPr marL="342900" indent="-342900" algn="r" rtl="1">
                        <a:buNone/>
                      </a:pPr>
                      <a:r>
                        <a:rPr lang="fa-IR" sz="1400" dirty="0">
                          <a:cs typeface="B Nazanin" pitchFamily="2" charset="-78"/>
                        </a:rPr>
                        <a:t>8. بستن ذهن</a:t>
                      </a:r>
                      <a:endParaRPr lang="en-US" sz="1400" dirty="0">
                        <a:cs typeface="B Nazanin" pitchFamily="2" charset="-78"/>
                      </a:endParaRPr>
                    </a:p>
                  </a:txBody>
                  <a:tcPr/>
                </a:tc>
                <a:extLst>
                  <a:ext uri="{0D108BD9-81ED-4DB2-BD59-A6C34878D82A}">
                    <a16:rowId xmlns:a16="http://schemas.microsoft.com/office/drawing/2014/main" val="10000"/>
                  </a:ext>
                </a:extLst>
              </a:tr>
            </a:tbl>
          </a:graphicData>
        </a:graphic>
      </p:graphicFrame>
      <p:sp>
        <p:nvSpPr>
          <p:cNvPr id="5" name="Down Arrow 4"/>
          <p:cNvSpPr/>
          <p:nvPr/>
        </p:nvSpPr>
        <p:spPr>
          <a:xfrm>
            <a:off x="3733800" y="3657600"/>
            <a:ext cx="1752600" cy="730624"/>
          </a:xfrm>
          <a:prstGeom prst="downArrow">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36466236"/>
              </p:ext>
            </p:extLst>
          </p:nvPr>
        </p:nvGraphicFramePr>
        <p:xfrm>
          <a:off x="457200" y="4470400"/>
          <a:ext cx="8305800" cy="2108200"/>
        </p:xfrm>
        <a:graphic>
          <a:graphicData uri="http://schemas.openxmlformats.org/drawingml/2006/table">
            <a:tbl>
              <a:tblPr firstRow="1" bandRow="1">
                <a:tableStyleId>{5940675A-B579-460E-94D1-54222C63F5DA}</a:tableStyleId>
              </a:tblPr>
              <a:tblGrid>
                <a:gridCol w="8305800">
                  <a:extLst>
                    <a:ext uri="{9D8B030D-6E8A-4147-A177-3AD203B41FA5}">
                      <a16:colId xmlns:a16="http://schemas.microsoft.com/office/drawing/2014/main" val="20000"/>
                    </a:ext>
                  </a:extLst>
                </a:gridCol>
              </a:tblGrid>
              <a:tr h="370840">
                <a:tc>
                  <a:txBody>
                    <a:bodyPr/>
                    <a:lstStyle/>
                    <a:p>
                      <a:pPr algn="ctr" rtl="1"/>
                      <a:r>
                        <a:rPr lang="fa-IR" b="1" dirty="0">
                          <a:cs typeface="B Nazanin" pitchFamily="2" charset="-78"/>
                        </a:rPr>
                        <a:t>نقصان</a:t>
                      </a:r>
                      <a:r>
                        <a:rPr lang="fa-IR" b="1" baseline="0" dirty="0">
                          <a:cs typeface="B Nazanin" pitchFamily="2" charset="-78"/>
                        </a:rPr>
                        <a:t> های تصمیم گیری</a:t>
                      </a:r>
                      <a:endParaRPr lang="en-US" b="1" dirty="0">
                        <a:cs typeface="B Nazanin" pitchFamily="2" charset="-78"/>
                      </a:endParaRPr>
                    </a:p>
                  </a:txBody>
                  <a:tcPr/>
                </a:tc>
                <a:extLst>
                  <a:ext uri="{0D108BD9-81ED-4DB2-BD59-A6C34878D82A}">
                    <a16:rowId xmlns:a16="http://schemas.microsoft.com/office/drawing/2014/main" val="10000"/>
                  </a:ext>
                </a:extLst>
              </a:tr>
              <a:tr h="370840">
                <a:tc>
                  <a:txBody>
                    <a:bodyPr/>
                    <a:lstStyle/>
                    <a:p>
                      <a:pPr marL="342900" indent="-342900" algn="r" rtl="1">
                        <a:buNone/>
                      </a:pPr>
                      <a:r>
                        <a:rPr lang="fa-IR" dirty="0">
                          <a:cs typeface="B Nazanin" pitchFamily="2" charset="-78"/>
                        </a:rPr>
                        <a:t>1. گزینه های محدودی را مورد بررسی قرار می دهند.</a:t>
                      </a:r>
                    </a:p>
                    <a:p>
                      <a:pPr marL="342900" indent="-342900" algn="r" rtl="1">
                        <a:buNone/>
                      </a:pPr>
                      <a:r>
                        <a:rPr lang="fa-IR" dirty="0">
                          <a:cs typeface="B Nazanin" pitchFamily="2" charset="-78"/>
                        </a:rPr>
                        <a:t>2. گزینه های ترجیحی خود را مورد تجدید نظر قرار نمی دهند.</a:t>
                      </a:r>
                    </a:p>
                    <a:p>
                      <a:pPr marL="342900" indent="-342900" algn="r" rtl="1">
                        <a:buNone/>
                      </a:pPr>
                      <a:r>
                        <a:rPr lang="fa-IR" dirty="0">
                          <a:cs typeface="B Nazanin" pitchFamily="2" charset="-78"/>
                        </a:rPr>
                        <a:t>3.</a:t>
                      </a:r>
                      <a:r>
                        <a:rPr lang="fa-IR" baseline="0" dirty="0">
                          <a:cs typeface="B Nazanin" pitchFamily="2" charset="-78"/>
                        </a:rPr>
                        <a:t> گزینه های مطرود خود را مورد تجدید نظر قرار نمی دهند.</a:t>
                      </a:r>
                    </a:p>
                    <a:p>
                      <a:pPr marL="342900" indent="-342900" algn="r" rtl="1">
                        <a:buNone/>
                      </a:pPr>
                      <a:r>
                        <a:rPr lang="fa-IR" baseline="0" dirty="0">
                          <a:cs typeface="B Nazanin" pitchFamily="2" charset="-78"/>
                        </a:rPr>
                        <a:t>4. رأی و نظر کارشناسی را رد می کنند.</a:t>
                      </a:r>
                    </a:p>
                    <a:p>
                      <a:pPr marL="342900" indent="-342900" algn="r" rtl="1">
                        <a:buNone/>
                      </a:pPr>
                      <a:r>
                        <a:rPr lang="fa-IR" baseline="0" dirty="0">
                          <a:cs typeface="B Nazanin" pitchFamily="2" charset="-78"/>
                        </a:rPr>
                        <a:t>5. نسبت به اطلاعات جدید متعصبانه برخورد می کنند یعنی تنها اطلاعات سازگار مؤید نظر خود را برمی گزینند</a:t>
                      </a:r>
                    </a:p>
                    <a:p>
                      <a:pPr marL="342900" indent="-342900" algn="r" rtl="1">
                        <a:buNone/>
                      </a:pPr>
                      <a:r>
                        <a:rPr lang="fa-IR" baseline="0" dirty="0">
                          <a:cs typeface="B Nazanin" pitchFamily="2" charset="-78"/>
                        </a:rPr>
                        <a:t>6. هیچگونه برنامه اقتضایی ندارند.</a:t>
                      </a:r>
                      <a:endParaRPr lang="en-US" dirty="0">
                        <a:cs typeface="B Nazanin" pitchFamily="2" charset="-78"/>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r" rtl="1">
              <a:buFont typeface="Wingdings" pitchFamily="2" charset="2"/>
              <a:buChar char="q"/>
            </a:pPr>
            <a:r>
              <a:rPr lang="fa-IR" sz="3000" dirty="0">
                <a:cs typeface="B Titr" pitchFamily="2" charset="-78"/>
              </a:rPr>
              <a:t>نظریه طفره رفتن اجتماعی و پژوهش </a:t>
            </a:r>
            <a:endParaRPr lang="en-US" sz="3000" dirty="0">
              <a:cs typeface="B Titr" pitchFamily="2" charset="-78"/>
            </a:endParaRPr>
          </a:p>
        </p:txBody>
      </p:sp>
      <p:sp>
        <p:nvSpPr>
          <p:cNvPr id="3" name="Content Placeholder 2"/>
          <p:cNvSpPr>
            <a:spLocks noGrp="1"/>
          </p:cNvSpPr>
          <p:nvPr>
            <p:ph idx="1"/>
          </p:nvPr>
        </p:nvSpPr>
        <p:spPr>
          <a:xfrm>
            <a:off x="609600" y="1371600"/>
            <a:ext cx="8077200" cy="4389120"/>
          </a:xfrm>
        </p:spPr>
        <p:txBody>
          <a:bodyPr>
            <a:normAutofit fontScale="92500" lnSpcReduction="10000"/>
          </a:bodyPr>
          <a:lstStyle/>
          <a:p>
            <a:pPr algn="justLow" rtl="1">
              <a:lnSpc>
                <a:spcPct val="150000"/>
              </a:lnSpc>
              <a:buNone/>
            </a:pPr>
            <a:r>
              <a:rPr lang="fa-IR" sz="2400" dirty="0">
                <a:cs typeface="B Nazanin" pitchFamily="2" charset="-78"/>
              </a:rPr>
              <a:t>دلایل نظری پدیده طفره رفتن اجتماعی عبارت اند از:</a:t>
            </a:r>
          </a:p>
          <a:p>
            <a:pPr marL="514350" indent="-514350" algn="justLow" rtl="1">
              <a:lnSpc>
                <a:spcPct val="150000"/>
              </a:lnSpc>
              <a:buNone/>
            </a:pPr>
            <a:r>
              <a:rPr lang="fa-IR" sz="2400" b="1" dirty="0">
                <a:solidFill>
                  <a:schemeClr val="accent6">
                    <a:lumMod val="75000"/>
                  </a:schemeClr>
                </a:solidFill>
                <a:cs typeface="B Nazanin" pitchFamily="2" charset="-78"/>
              </a:rPr>
              <a:t>1. عدالت در تلاش: </a:t>
            </a:r>
            <a:r>
              <a:rPr lang="fa-IR" sz="2400" dirty="0">
                <a:cs typeface="B Nazanin" pitchFamily="2" charset="-78"/>
              </a:rPr>
              <a:t>همه از انجام کار طفره می روند چرا من طفره نروم.</a:t>
            </a:r>
          </a:p>
          <a:p>
            <a:pPr marL="514350" indent="-514350" algn="justLow" rtl="1">
              <a:lnSpc>
                <a:spcPct val="150000"/>
              </a:lnSpc>
              <a:buNone/>
            </a:pPr>
            <a:r>
              <a:rPr lang="fa-IR" sz="2400" b="1" dirty="0">
                <a:solidFill>
                  <a:schemeClr val="accent6">
                    <a:lumMod val="75000"/>
                  </a:schemeClr>
                </a:solidFill>
                <a:cs typeface="B Nazanin" pitchFamily="2" charset="-78"/>
              </a:rPr>
              <a:t>2. عدم پاسخگویی فردی: </a:t>
            </a:r>
            <a:r>
              <a:rPr lang="fa-IR" sz="2400" dirty="0">
                <a:cs typeface="B Nazanin" pitchFamily="2" charset="-78"/>
              </a:rPr>
              <a:t>هر کسی با خود می گوید من در جمعیت گم هستم ینابراین چه کسی دقت می کند و اهمیت میدهد که کار بکنم یا کار نکنم.</a:t>
            </a:r>
          </a:p>
          <a:p>
            <a:pPr marL="514350" indent="-514350" algn="justLow" rtl="1">
              <a:lnSpc>
                <a:spcPct val="150000"/>
              </a:lnSpc>
              <a:buNone/>
            </a:pPr>
            <a:r>
              <a:rPr lang="fa-IR" sz="2400" b="1" dirty="0">
                <a:solidFill>
                  <a:schemeClr val="accent6">
                    <a:lumMod val="75000"/>
                  </a:schemeClr>
                </a:solidFill>
                <a:cs typeface="B Nazanin" pitchFamily="2" charset="-78"/>
              </a:rPr>
              <a:t>3. عدم انگیزش به دلیل پاداش مشترک:</a:t>
            </a:r>
            <a:r>
              <a:rPr lang="fa-IR" sz="2400" b="1" dirty="0">
                <a:cs typeface="B Nazanin" pitchFamily="2" charset="-78"/>
              </a:rPr>
              <a:t> </a:t>
            </a:r>
            <a:r>
              <a:rPr lang="fa-IR" sz="2400" dirty="0">
                <a:cs typeface="B Nazanin" pitchFamily="2" charset="-78"/>
              </a:rPr>
              <a:t>هر عضو گروه با خود می گوید هنگامی که همه به طور یکسان پاداش دریافت می کنند چرا سخت تر از دیگران کار کنم.</a:t>
            </a:r>
          </a:p>
          <a:p>
            <a:pPr marL="514350" indent="-514350" algn="justLow" rtl="1">
              <a:lnSpc>
                <a:spcPct val="150000"/>
              </a:lnSpc>
              <a:buNone/>
            </a:pPr>
            <a:r>
              <a:rPr lang="fa-IR" sz="2400" b="1" dirty="0">
                <a:solidFill>
                  <a:schemeClr val="accent6">
                    <a:lumMod val="75000"/>
                  </a:schemeClr>
                </a:solidFill>
                <a:cs typeface="B Nazanin" pitchFamily="2" charset="-78"/>
              </a:rPr>
              <a:t>4. عدم هماهنگی: </a:t>
            </a:r>
            <a:r>
              <a:rPr lang="fa-IR" sz="2400" dirty="0">
                <a:cs typeface="B Nazanin" pitchFamily="2" charset="-78"/>
              </a:rPr>
              <a:t>هنگامی که تعداد زیادی یک کار انجام می دهند دست و پای  یکدیگر را میبندند.</a:t>
            </a:r>
            <a:endParaRPr lang="en-US" sz="2400" dirty="0">
              <a:cs typeface="B Nazanin" pitchFamily="2" charset="-78"/>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09600"/>
            <a:ext cx="7162801" cy="6019800"/>
          </a:xfrm>
        </p:spPr>
        <p:txBody>
          <a:bodyPr>
            <a:normAutofit/>
          </a:bodyPr>
          <a:lstStyle/>
          <a:p>
            <a:pPr algn="just" rtl="1"/>
            <a:r>
              <a:rPr lang="fa-IR" dirty="0">
                <a:cs typeface="B Nazanin" panose="00000400000000000000" pitchFamily="2" charset="-78"/>
              </a:rPr>
              <a:t>در پایان این فصل باید اشاره کرد که هزاره سوم میلادی و یا سال های 1400 به بعد ، هزاره و صد ها و دهه های شبکه ای است نظام جهانی در حال تبدیل شدن به یک شبکه است.</a:t>
            </a:r>
          </a:p>
          <a:p>
            <a:pPr algn="just" rtl="1"/>
            <a:r>
              <a:rPr lang="fa-IR" dirty="0">
                <a:cs typeface="B Nazanin" panose="00000400000000000000" pitchFamily="2" charset="-78"/>
              </a:rPr>
              <a:t>جامع بشری در هر صورت خود را در اختیار توسعه و پیشرفت فوق سریع شبکه های اجتماعی قرارداده و ساعات متعددی از اوقات افراد صرف این شبکه ها شده و تاثیر تلویزیون در قرن گذشته را با شدت بیشتری بر جامع بشری گذاشته است . در محیط های کسب و کار تشکیل شبکه های متعدد رسمی و غیر رسمی میان کارکنان و مدیران و همچنین شرکاء و از همه مهم تر مشتری ها باعث شده که مدیران موفق را بر آن دارد که از این ظرفیت به نفع منافع سازمان کمال بهره برداری را بعمل آوردند .</a:t>
            </a:r>
          </a:p>
          <a:p>
            <a:pPr algn="just" rtl="1"/>
            <a:r>
              <a:rPr lang="fa-IR" dirty="0">
                <a:cs typeface="B Nazanin" panose="00000400000000000000" pitchFamily="2" charset="-78"/>
              </a:rPr>
              <a:t>لذا بر مدیران است که با مدیریت هرچه بیشتر بر این دست آورد هزاره سوم بتوانند رفتار مناسب سازمانی را با مشرکت همه ظرفیتها. در رشد و ارتقاء سازمان خود بعمل آورند .</a:t>
            </a:r>
          </a:p>
          <a:p>
            <a:pPr algn="just" rtl="1">
              <a:buNone/>
            </a:pPr>
            <a:r>
              <a:rPr lang="fa-IR" b="1" dirty="0">
                <a:cs typeface="B Nazanin" panose="00000400000000000000" pitchFamily="2" charset="-78"/>
              </a:rPr>
              <a:t>تحلیل شبکه های اجتماعی </a:t>
            </a:r>
          </a:p>
          <a:p>
            <a:pPr algn="just" rtl="1"/>
            <a:r>
              <a:rPr lang="fa-IR" dirty="0">
                <a:cs typeface="B Nazanin" panose="00000400000000000000" pitchFamily="2" charset="-78"/>
              </a:rPr>
              <a:t>در تحلیل شبکه ، سازمان بعنوان گروه هایی از افراد دیده می شود که بوسیله ارتباط های متنوعی کالا ها ، خدمات ، اطلاعات ، نفوذ و عواطف و احساسات را منتقل می کند </a:t>
            </a:r>
          </a:p>
          <a:p>
            <a:pPr algn="just" rtl="1">
              <a:buNone/>
            </a:pPr>
            <a:r>
              <a:rPr lang="fa-IR" b="1" dirty="0">
                <a:cs typeface="B Nazanin" panose="00000400000000000000" pitchFamily="2" charset="-78"/>
              </a:rPr>
              <a:t>کار کرد های شبکه اجتماعی </a:t>
            </a:r>
          </a:p>
          <a:p>
            <a:pPr algn="just" rtl="1">
              <a:buNone/>
            </a:pPr>
            <a:r>
              <a:rPr lang="fa-IR" dirty="0">
                <a:cs typeface="B Nazanin" panose="00000400000000000000" pitchFamily="2" charset="-78"/>
              </a:rPr>
              <a:t>افراد با توجه به تعداد و ماهیت تعاملات اجتماعی با دیگران وظایف مختلفی بر عهده می گیرند </a:t>
            </a:r>
            <a:endParaRPr lang="en-US" dirty="0">
              <a:cs typeface="B Nazanin" panose="00000400000000000000" pitchFamily="2" charset="-78"/>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990600"/>
            <a:ext cx="6858000" cy="5377822"/>
          </a:xfrm>
        </p:spPr>
        <p:txBody>
          <a:bodyPr/>
          <a:lstStyle/>
          <a:p>
            <a:pPr algn="r" rtl="1"/>
            <a:r>
              <a:rPr lang="fa-IR" dirty="0">
                <a:cs typeface="B Nazanin" panose="00000400000000000000" pitchFamily="2" charset="-78"/>
              </a:rPr>
              <a:t>این وظایف می تواند از افراد به عنوان </a:t>
            </a:r>
          </a:p>
          <a:p>
            <a:pPr algn="r" rtl="1"/>
            <a:r>
              <a:rPr lang="fa-IR" dirty="0">
                <a:cs typeface="B Nazanin" panose="00000400000000000000" pitchFamily="2" charset="-78"/>
              </a:rPr>
              <a:t>1 – ستاره ، فردی که بیشترین ارتباط ها را درون شبکه دارد . </a:t>
            </a:r>
          </a:p>
          <a:p>
            <a:pPr algn="r" rtl="1"/>
            <a:r>
              <a:rPr lang="fa-IR" dirty="0">
                <a:cs typeface="B Nazanin" panose="00000400000000000000" pitchFamily="2" charset="-78"/>
              </a:rPr>
              <a:t>2 – رابط ، فردی که دو گروه یا بیشتر را بدون تعلق به هر یک به هم مرتبط می سازد .</a:t>
            </a:r>
          </a:p>
          <a:p>
            <a:pPr algn="r" rtl="1"/>
            <a:r>
              <a:rPr lang="fa-IR" dirty="0">
                <a:cs typeface="B Nazanin" panose="00000400000000000000" pitchFamily="2" charset="-78"/>
              </a:rPr>
              <a:t>3 – پنل ، فردی که بعنوان سنجاق اتصال با تعلق داشتن به دو گروه خدمت می کند </a:t>
            </a:r>
          </a:p>
          <a:p>
            <a:pPr algn="r" rtl="1"/>
            <a:r>
              <a:rPr lang="fa-IR" dirty="0">
                <a:cs typeface="B Nazanin" panose="00000400000000000000" pitchFamily="2" charset="-78"/>
              </a:rPr>
              <a:t>4 – نگه بان ، فردی که شبکه خود را با بیرون مرتبط می سازد </a:t>
            </a:r>
          </a:p>
          <a:p>
            <a:pPr algn="r" rtl="1"/>
            <a:r>
              <a:rPr lang="fa-IR" dirty="0">
                <a:cs typeface="B Nazanin" panose="00000400000000000000" pitchFamily="2" charset="-78"/>
              </a:rPr>
              <a:t> 5 – منفک شده ، فردی که دیگر با شبکه ارتباط ندارد .</a:t>
            </a:r>
            <a:endParaRPr lang="en-US" dirty="0">
              <a:cs typeface="B Nazanin" panose="00000400000000000000" pitchFamily="2" charset="-78"/>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007" y="1540189"/>
            <a:ext cx="6591985" cy="3777622"/>
          </a:xfrm>
        </p:spPr>
        <p:txBody>
          <a:bodyPr>
            <a:normAutofit/>
          </a:bodyPr>
          <a:lstStyle/>
          <a:p>
            <a:pPr marL="0" indent="0" algn="ctr">
              <a:lnSpc>
                <a:spcPct val="150000"/>
              </a:lnSpc>
              <a:buNone/>
            </a:pPr>
            <a:r>
              <a:rPr lang="fa-IR" sz="4000" dirty="0">
                <a:cs typeface="B Titr" panose="00000700000000000000" pitchFamily="2" charset="-78"/>
              </a:rPr>
              <a:t>فصل یازدهم:فراگرد ارتباطات</a:t>
            </a:r>
            <a:endParaRPr lang="en-US" sz="4000" dirty="0">
              <a:cs typeface="B Titr" panose="00000700000000000000" pitchFamily="2" charset="-78"/>
            </a:endParaRPr>
          </a:p>
          <a:p>
            <a:pPr marL="0" indent="0" algn="ctr">
              <a:lnSpc>
                <a:spcPct val="150000"/>
              </a:lnSpc>
              <a:buNone/>
            </a:pPr>
            <a:r>
              <a:rPr lang="fa-IR" sz="3600" dirty="0">
                <a:cs typeface="B Titr" panose="00000700000000000000" pitchFamily="2" charset="-78"/>
              </a:rPr>
              <a:t>صفحه 245 الی282</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066800"/>
            <a:ext cx="6591985" cy="3777622"/>
          </a:xfrm>
        </p:spPr>
        <p:txBody>
          <a:bodyPr>
            <a:normAutofit/>
          </a:bodyPr>
          <a:lstStyle/>
          <a:p>
            <a:pPr algn="r" rtl="1">
              <a:buFont typeface="Wingdings" panose="05000000000000000000" pitchFamily="2" charset="2"/>
              <a:buChar char="q"/>
            </a:pPr>
            <a:r>
              <a:rPr lang="fa-IR" dirty="0">
                <a:cs typeface="B Titr" panose="00000700000000000000" pitchFamily="2" charset="-78"/>
              </a:rPr>
              <a:t>ماهیت ارتباطات</a:t>
            </a:r>
          </a:p>
          <a:p>
            <a:pPr algn="justLow" rtl="1">
              <a:lnSpc>
                <a:spcPct val="150000"/>
              </a:lnSpc>
              <a:buFont typeface="Wingdings" panose="05000000000000000000" pitchFamily="2" charset="2"/>
              <a:buChar char="v"/>
            </a:pPr>
            <a:r>
              <a:rPr lang="fa-IR" dirty="0">
                <a:cs typeface="B Nazanin" panose="00000400000000000000" pitchFamily="2" charset="-78"/>
              </a:rPr>
              <a:t>بیشتر وقت مدیران در ارتباط با دیگران می گذرد و این ارتباطات آنها را برای تحقق هدفهایشان هماهنگ می سازد. بررسیهای انجام شده بیانگر این است که مدیران در عمل، ارتباطات گفتاری را بر ارتباطات نوشتاری ترجیح داده و بیشتر می پسندند.</a:t>
            </a:r>
          </a:p>
          <a:p>
            <a:pPr algn="justLow" rtl="1">
              <a:lnSpc>
                <a:spcPct val="150000"/>
              </a:lnSpc>
              <a:buFont typeface="Wingdings" panose="05000000000000000000" pitchFamily="2" charset="2"/>
              <a:buChar char="v"/>
            </a:pPr>
            <a:r>
              <a:rPr lang="fa-IR" dirty="0">
                <a:cs typeface="B Nazanin" panose="00000400000000000000" pitchFamily="2" charset="-78"/>
              </a:rPr>
              <a:t>آشکار است که نوع و سطح مدیریت و حوزه عملکرد مدیران در چگونگی ارتباطات آنان بی تأثیر نیست و بدین سبب، نمی توان قانون مطلقی را برای چگونگی ارتباط مدیران با دیگران مطرح ساخت.</a:t>
            </a:r>
          </a:p>
        </p:txBody>
      </p:sp>
    </p:spTree>
    <p:extLst>
      <p:ext uri="{BB962C8B-B14F-4D97-AF65-F5344CB8AC3E}">
        <p14:creationId xmlns:p14="http://schemas.microsoft.com/office/powerpoint/2010/main" val="17567353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990600"/>
            <a:ext cx="6781800" cy="5454022"/>
          </a:xfrm>
        </p:spPr>
        <p:txBody>
          <a:bodyPr/>
          <a:lstStyle/>
          <a:p>
            <a:pPr algn="r" rtl="1"/>
            <a:r>
              <a:rPr lang="fa-IR" dirty="0">
                <a:cs typeface="B Nazanin" panose="00000400000000000000" pitchFamily="2" charset="-78"/>
              </a:rPr>
              <a:t>ماهیت انسان :</a:t>
            </a:r>
          </a:p>
          <a:p>
            <a:pPr algn="r" rtl="1"/>
            <a:r>
              <a:rPr lang="fa-IR" dirty="0">
                <a:cs typeface="B Nazanin" panose="00000400000000000000" pitchFamily="2" charset="-78"/>
              </a:rPr>
              <a:t> انسان موجودی اجتماعی است و آدمی به برقراری رابطه و ایجاد ارتباط با گروه های گوناگون اجتماعی با توجه به ساخت روانی ، شرایط تربیتی و چگونگی محیط در سلسله ای ارتباطی از جنبه های نوع و چگونگی رفتار ها. می تواند وضعیتی متفاوت داشته باشد .</a:t>
            </a:r>
          </a:p>
          <a:p>
            <a:pPr algn="r" rtl="1"/>
            <a:r>
              <a:rPr lang="fa-IR" dirty="0">
                <a:cs typeface="B Nazanin" panose="00000400000000000000" pitchFamily="2" charset="-78"/>
              </a:rPr>
              <a:t>در جامع بشری و در عصر ارتباطات و نظام شبکه سالاری هم افراد به تولید کنند اطلاعات و انتقال دهنده این اطلاعات  به دیگران تبدیل شده اند </a:t>
            </a:r>
          </a:p>
          <a:p>
            <a:pPr algn="r" rtl="1"/>
            <a:r>
              <a:rPr lang="fa-IR" dirty="0">
                <a:cs typeface="B Nazanin" panose="00000400000000000000" pitchFamily="2" charset="-78"/>
              </a:rPr>
              <a:t>چگونگی و نوع در ارتباط قرار گرفتن انسان ها ، همان شیوه زندگی و فرهنگ آنان است .</a:t>
            </a:r>
          </a:p>
          <a:p>
            <a:pPr algn="r" rtl="1"/>
            <a:r>
              <a:rPr lang="fa-IR" dirty="0">
                <a:cs typeface="B Nazanin" panose="00000400000000000000" pitchFamily="2" charset="-78"/>
              </a:rPr>
              <a:t>بصورت کلی ریشه بسیاری از مشکلات فردی ، سازمانی و اجتماعی را می توان در کمبود ارتباطات موثر ، نقش سیستم ارتباطی یا به طور کلی سوء تعبیر و تفسیر های ارتباطی جست و جو کرد . </a:t>
            </a:r>
          </a:p>
          <a:p>
            <a:pPr algn="r" rtl="1"/>
            <a:r>
              <a:rPr lang="fa-IR" dirty="0">
                <a:cs typeface="B Nazanin" panose="00000400000000000000" pitchFamily="2" charset="-78"/>
              </a:rPr>
              <a:t>البته ارتباط موثر هدف نیست بلکه باید وسیله ای برای کسب هدف تلقی شود .</a:t>
            </a:r>
            <a:endParaRPr lang="en-US" dirty="0">
              <a:cs typeface="B Nazanin" panose="00000400000000000000" pitchFamily="2" charset="-78"/>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990600"/>
            <a:ext cx="6591985" cy="3777622"/>
          </a:xfrm>
        </p:spPr>
        <p:txBody>
          <a:bodyPr/>
          <a:lstStyle/>
          <a:p>
            <a:pPr algn="justLow" rtl="1">
              <a:lnSpc>
                <a:spcPct val="150000"/>
              </a:lnSpc>
              <a:buFont typeface="Wingdings" panose="05000000000000000000" pitchFamily="2" charset="2"/>
              <a:buChar char="q"/>
            </a:pPr>
            <a:r>
              <a:rPr lang="fa-IR" b="1" dirty="0">
                <a:cs typeface="B Titr" panose="00000700000000000000" pitchFamily="2" charset="-78"/>
              </a:rPr>
              <a:t>روشهای ارتباطات</a:t>
            </a:r>
          </a:p>
          <a:p>
            <a:pPr algn="justLow" rtl="1">
              <a:lnSpc>
                <a:spcPct val="150000"/>
              </a:lnSpc>
              <a:buFont typeface="Wingdings" panose="05000000000000000000" pitchFamily="2" charset="2"/>
              <a:buChar char="v"/>
            </a:pPr>
            <a:r>
              <a:rPr lang="fa-IR" dirty="0">
                <a:cs typeface="B Nazanin" panose="00000400000000000000" pitchFamily="2" charset="-78"/>
              </a:rPr>
              <a:t>آشکار است که زبان گفتاری یا نوشتاری، ابزار متداول برای ارتباطات است. آنچه را گاهی نادیده می انگاریم این است که زبان ممکن است با سایر اشکال ارتباطی، که کمتر آشکارند، تکمیل گردد. برای مثال تصور کنید که حالات جسمانی گوینده، چه چیزی را می تواند برای شنونده آشکار سازد. نه تنها حالات جسمانی و حرکت دست، بلکه تغییرات آهنگ صدا نیز ممکن است پیش از واژه ها، واقعیتهایی را برای شنونده آشکار سازد.</a:t>
            </a:r>
          </a:p>
        </p:txBody>
      </p:sp>
    </p:spTree>
    <p:extLst>
      <p:ext uri="{BB962C8B-B14F-4D97-AF65-F5344CB8AC3E}">
        <p14:creationId xmlns:p14="http://schemas.microsoft.com/office/powerpoint/2010/main" val="425746770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3645"/>
            <a:ext cx="8229600" cy="5010955"/>
          </a:xfrm>
        </p:spPr>
        <p:txBody>
          <a:bodyPr>
            <a:normAutofit/>
          </a:bodyPr>
          <a:lstStyle/>
          <a:p>
            <a:pPr algn="r" rtl="1">
              <a:lnSpc>
                <a:spcPct val="160000"/>
              </a:lnSpc>
              <a:buFont typeface="Wingdings" panose="05000000000000000000" pitchFamily="2" charset="2"/>
              <a:buChar char="q"/>
            </a:pPr>
            <a:r>
              <a:rPr lang="fa-IR" sz="2800" dirty="0">
                <a:cs typeface="B Titr" panose="00000700000000000000" pitchFamily="2" charset="-78"/>
              </a:rPr>
              <a:t>اهمیت ارتباطات ، </a:t>
            </a:r>
            <a:r>
              <a:rPr lang="fa-IR" sz="2000" dirty="0">
                <a:cs typeface="B Titr" panose="00000700000000000000" pitchFamily="2" charset="-78"/>
              </a:rPr>
              <a:t>رابطه مستقیم میان سود آوری و توانایی در برقراری ارتباطات با کارکنان وجود دارد . و بهره وری خوب با ارتباطات خوب رابطه تنگاتنگ دارد. </a:t>
            </a:r>
            <a:endParaRPr lang="fa-IR" sz="2800" dirty="0">
              <a:cs typeface="B Titr" panose="00000700000000000000" pitchFamily="2" charset="-78"/>
            </a:endParaRPr>
          </a:p>
          <a:p>
            <a:pPr algn="justLow" rtl="1">
              <a:lnSpc>
                <a:spcPct val="160000"/>
              </a:lnSpc>
              <a:buFont typeface="Wingdings" panose="05000000000000000000" pitchFamily="2" charset="2"/>
              <a:buChar char="v"/>
            </a:pPr>
            <a:r>
              <a:rPr lang="fa-IR" dirty="0">
                <a:cs typeface="B Nazanin" panose="00000400000000000000" pitchFamily="2" charset="-78"/>
              </a:rPr>
              <a:t>مهارت در ارتباطات گفتاری و نوشتاری، نه تنها برای کسب شغل بلکه در عملکرد مؤثر در کار نیز حیاتی و دارای اهمیت بسیار است. می توان گفت که برای مدیران به دلایل زیر، ارتباطات مؤثر اهمیت دارد:</a:t>
            </a:r>
          </a:p>
          <a:p>
            <a:pPr algn="justLow" rtl="1">
              <a:lnSpc>
                <a:spcPct val="160000"/>
              </a:lnSpc>
              <a:buFont typeface="Wingdings" panose="05000000000000000000" pitchFamily="2" charset="2"/>
              <a:buChar char="§"/>
            </a:pPr>
            <a:r>
              <a:rPr lang="fa-IR" dirty="0">
                <a:cs typeface="B Nazanin" panose="00000400000000000000" pitchFamily="2" charset="-78"/>
              </a:rPr>
              <a:t>1. ارتباطات فراگردی است که وظایف برنامه ریزی، سازماندهی، هدایت، رهبری و کنترل مدیریت توسط آن انجام می شود.</a:t>
            </a:r>
          </a:p>
          <a:p>
            <a:pPr algn="justLow" rtl="1">
              <a:lnSpc>
                <a:spcPct val="160000"/>
              </a:lnSpc>
              <a:buFont typeface="Wingdings" panose="05000000000000000000" pitchFamily="2" charset="2"/>
              <a:buChar char="§"/>
            </a:pPr>
            <a:r>
              <a:rPr lang="fa-IR" dirty="0">
                <a:cs typeface="B Nazanin" panose="00000400000000000000" pitchFamily="2" charset="-78"/>
              </a:rPr>
              <a:t>2. ارتباطات فعالیتی است که مدیران برای هماهنگ کردن و متناسب نمودن وقت خود از آن بهره می گیرند.</a:t>
            </a:r>
          </a:p>
        </p:txBody>
      </p:sp>
    </p:spTree>
    <p:extLst>
      <p:ext uri="{BB962C8B-B14F-4D97-AF65-F5344CB8AC3E}">
        <p14:creationId xmlns:p14="http://schemas.microsoft.com/office/powerpoint/2010/main" val="1620676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86800" cy="4525963"/>
          </a:xfrm>
        </p:spPr>
        <p:txBody>
          <a:bodyPr>
            <a:normAutofit/>
          </a:bodyPr>
          <a:lstStyle/>
          <a:p>
            <a:pPr algn="ctr" rtl="1">
              <a:lnSpc>
                <a:spcPct val="200000"/>
              </a:lnSpc>
              <a:buNone/>
            </a:pPr>
            <a:r>
              <a:rPr lang="fa-IR" sz="4000" dirty="0">
                <a:cs typeface="B Titr" pitchFamily="2" charset="-78"/>
              </a:rPr>
              <a:t>فصل دوم: معنی و مفهوم کار</a:t>
            </a:r>
            <a:endParaRPr lang="en-US" sz="4000" dirty="0">
              <a:cs typeface="B Titr" pitchFamily="2" charset="-78"/>
            </a:endParaRPr>
          </a:p>
          <a:p>
            <a:pPr algn="ctr" rtl="1">
              <a:lnSpc>
                <a:spcPct val="200000"/>
              </a:lnSpc>
              <a:buNone/>
            </a:pPr>
            <a:r>
              <a:rPr lang="fa-IR" sz="3500" dirty="0">
                <a:cs typeface="B Titr" pitchFamily="2" charset="-78"/>
              </a:rPr>
              <a:t>صفحه 25 الی 37</a:t>
            </a:r>
            <a:endParaRPr lang="en-US" sz="3500" dirty="0">
              <a:cs typeface="B Titr" pitchFamily="2" charset="-78"/>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017"/>
            <a:ext cx="8229600" cy="1143000"/>
          </a:xfrm>
        </p:spPr>
        <p:txBody>
          <a:bodyPr>
            <a:normAutofit/>
          </a:bodyPr>
          <a:lstStyle/>
          <a:p>
            <a:pPr marL="685800" indent="-685800" algn="r" rtl="1">
              <a:buFont typeface="Wingdings" panose="05000000000000000000" pitchFamily="2" charset="2"/>
              <a:buChar char="q"/>
            </a:pPr>
            <a:r>
              <a:rPr lang="fa-IR" sz="2600" dirty="0">
                <a:solidFill>
                  <a:schemeClr val="tx1"/>
                </a:solidFill>
                <a:cs typeface="B Titr" panose="00000700000000000000" pitchFamily="2" charset="-78"/>
              </a:rPr>
              <a:t>فراگرد ارتباطات و منشأهای احتمالی اختلال</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29072014"/>
              </p:ext>
            </p:extLst>
          </p:nvPr>
        </p:nvGraphicFramePr>
        <p:xfrm>
          <a:off x="7134898" y="1626066"/>
          <a:ext cx="1918949" cy="1876984"/>
        </p:xfrm>
        <a:graphic>
          <a:graphicData uri="http://schemas.openxmlformats.org/drawingml/2006/table">
            <a:tbl>
              <a:tblPr rtl="1" firstRow="1" bandRow="1">
                <a:tableStyleId>{F5AB1C69-6EDB-4FF4-983F-18BD219EF322}</a:tableStyleId>
              </a:tblPr>
              <a:tblGrid>
                <a:gridCol w="864257">
                  <a:extLst>
                    <a:ext uri="{9D8B030D-6E8A-4147-A177-3AD203B41FA5}">
                      <a16:colId xmlns:a16="http://schemas.microsoft.com/office/drawing/2014/main" val="20000"/>
                    </a:ext>
                  </a:extLst>
                </a:gridCol>
                <a:gridCol w="1054692">
                  <a:extLst>
                    <a:ext uri="{9D8B030D-6E8A-4147-A177-3AD203B41FA5}">
                      <a16:colId xmlns:a16="http://schemas.microsoft.com/office/drawing/2014/main" val="20001"/>
                    </a:ext>
                  </a:extLst>
                </a:gridCol>
              </a:tblGrid>
              <a:tr h="938492">
                <a:tc gridSpan="2">
                  <a:txBody>
                    <a:bodyPr/>
                    <a:lstStyle/>
                    <a:p>
                      <a:pPr algn="ctr" rtl="1"/>
                      <a:endParaRPr lang="fa-IR" sz="1800" b="1" kern="1200" dirty="0">
                        <a:solidFill>
                          <a:schemeClr val="lt1"/>
                        </a:solidFill>
                      </a:endParaRPr>
                    </a:p>
                    <a:p>
                      <a:pPr algn="ctr" rtl="1"/>
                      <a:r>
                        <a:rPr lang="fa-IR" sz="1800" b="1" kern="1200" dirty="0">
                          <a:solidFill>
                            <a:schemeClr val="lt1"/>
                          </a:solidFill>
                        </a:rPr>
                        <a:t>فرستنده</a:t>
                      </a:r>
                      <a:endParaRPr lang="fa-IR" sz="1800" b="1" kern="1200" dirty="0">
                        <a:solidFill>
                          <a:schemeClr val="lt1"/>
                        </a:solidFill>
                        <a:latin typeface="+mn-lt"/>
                        <a:ea typeface="+mn-ea"/>
                        <a:cs typeface="+mn-cs"/>
                      </a:endParaRPr>
                    </a:p>
                  </a:txBody>
                  <a:tcPr/>
                </a:tc>
                <a:tc hMerge="1">
                  <a:txBody>
                    <a:bodyPr/>
                    <a:lstStyle/>
                    <a:p>
                      <a:pPr rtl="1"/>
                      <a:endParaRPr lang="fa-IR"/>
                    </a:p>
                  </a:txBody>
                  <a:tcPr/>
                </a:tc>
                <a:extLst>
                  <a:ext uri="{0D108BD9-81ED-4DB2-BD59-A6C34878D82A}">
                    <a16:rowId xmlns:a16="http://schemas.microsoft.com/office/drawing/2014/main" val="10000"/>
                  </a:ext>
                </a:extLst>
              </a:tr>
              <a:tr h="938492">
                <a:tc>
                  <a:txBody>
                    <a:bodyPr/>
                    <a:lstStyle/>
                    <a:p>
                      <a:pPr rtl="1"/>
                      <a:r>
                        <a:rPr lang="fa-IR" b="1" dirty="0"/>
                        <a:t>معنی موردنظر</a:t>
                      </a:r>
                      <a:endParaRPr lang="fa-IR" b="1" dirty="0">
                        <a:cs typeface="B Nazanin" panose="00000400000000000000" pitchFamily="2" charset="-78"/>
                      </a:endParaRPr>
                    </a:p>
                  </a:txBody>
                  <a:tcPr/>
                </a:tc>
                <a:tc>
                  <a:txBody>
                    <a:bodyPr/>
                    <a:lstStyle/>
                    <a:p>
                      <a:pPr rtl="1"/>
                      <a:r>
                        <a:rPr lang="fa-IR" b="1" dirty="0"/>
                        <a:t>به رمز</a:t>
                      </a:r>
                      <a:r>
                        <a:rPr lang="fa-IR" b="1" baseline="0" dirty="0"/>
                        <a:t> در می آورد</a:t>
                      </a:r>
                      <a:endParaRPr lang="fa-IR" b="1" dirty="0">
                        <a:cs typeface="B Nazanin" panose="00000400000000000000" pitchFamily="2" charset="-78"/>
                      </a:endParaRPr>
                    </a:p>
                  </a:txBody>
                  <a:tcPr/>
                </a:tc>
                <a:extLst>
                  <a:ext uri="{0D108BD9-81ED-4DB2-BD59-A6C34878D82A}">
                    <a16:rowId xmlns:a16="http://schemas.microsoft.com/office/drawing/2014/main" val="10001"/>
                  </a:ext>
                </a:extLst>
              </a:tr>
            </a:tbl>
          </a:graphicData>
        </a:graphic>
      </p:graphicFrame>
      <p:cxnSp>
        <p:nvCxnSpPr>
          <p:cNvPr id="11" name="Straight Connector 10"/>
          <p:cNvCxnSpPr/>
          <p:nvPr/>
        </p:nvCxnSpPr>
        <p:spPr>
          <a:xfrm>
            <a:off x="5666706" y="2524256"/>
            <a:ext cx="1468192" cy="12879"/>
          </a:xfrm>
          <a:prstGeom prst="line">
            <a:avLst/>
          </a:prstGeom>
        </p:spPr>
        <p:style>
          <a:lnRef idx="3">
            <a:schemeClr val="dk1"/>
          </a:lnRef>
          <a:fillRef idx="0">
            <a:schemeClr val="dk1"/>
          </a:fillRef>
          <a:effectRef idx="2">
            <a:schemeClr val="dk1"/>
          </a:effectRef>
          <a:fontRef idx="minor">
            <a:schemeClr val="tx1"/>
          </a:fontRef>
        </p:style>
      </p:cxnSp>
      <p:sp>
        <p:nvSpPr>
          <p:cNvPr id="16" name="Rectangle 15"/>
          <p:cNvSpPr/>
          <p:nvPr/>
        </p:nvSpPr>
        <p:spPr>
          <a:xfrm>
            <a:off x="5795492" y="1815918"/>
            <a:ext cx="1294333" cy="528034"/>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rtl="1"/>
            <a:r>
              <a:rPr lang="fa-IR" b="1" dirty="0">
                <a:cs typeface="B Nazanin" panose="00000400000000000000" pitchFamily="2" charset="-78"/>
              </a:rPr>
              <a:t>می فرستد</a:t>
            </a:r>
          </a:p>
        </p:txBody>
      </p:sp>
      <p:sp>
        <p:nvSpPr>
          <p:cNvPr id="17" name="Rectangle 16"/>
          <p:cNvSpPr/>
          <p:nvPr/>
        </p:nvSpPr>
        <p:spPr>
          <a:xfrm>
            <a:off x="4719033" y="1996271"/>
            <a:ext cx="914400" cy="1017431"/>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fa-IR" sz="2000" b="1" dirty="0">
                <a:cs typeface="B Nazanin" panose="00000400000000000000" pitchFamily="2" charset="-78"/>
              </a:rPr>
              <a:t>پیام</a:t>
            </a:r>
          </a:p>
        </p:txBody>
      </p:sp>
      <p:sp>
        <p:nvSpPr>
          <p:cNvPr id="18" name="Rectangle 17"/>
          <p:cNvSpPr/>
          <p:nvPr/>
        </p:nvSpPr>
        <p:spPr>
          <a:xfrm>
            <a:off x="3245479" y="1852406"/>
            <a:ext cx="1440282" cy="528034"/>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r" rtl="1"/>
            <a:r>
              <a:rPr lang="fa-IR" b="1" dirty="0">
                <a:cs typeface="B Nazanin" panose="00000400000000000000" pitchFamily="2" charset="-78"/>
              </a:rPr>
              <a:t>دریافت می کند</a:t>
            </a:r>
          </a:p>
        </p:txBody>
      </p:sp>
      <p:cxnSp>
        <p:nvCxnSpPr>
          <p:cNvPr id="20" name="Straight Arrow Connector 19"/>
          <p:cNvCxnSpPr>
            <a:cxnSpLocks/>
            <a:stCxn id="17" idx="1"/>
            <a:endCxn id="23" idx="3"/>
          </p:cNvCxnSpPr>
          <p:nvPr/>
        </p:nvCxnSpPr>
        <p:spPr>
          <a:xfrm flipH="1">
            <a:off x="3245479" y="2504987"/>
            <a:ext cx="1473554" cy="193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23" name="Content Placeholder 8"/>
          <p:cNvGraphicFramePr>
            <a:graphicFrameLocks/>
          </p:cNvGraphicFramePr>
          <p:nvPr>
            <p:extLst>
              <p:ext uri="{D42A27DB-BD31-4B8C-83A1-F6EECF244321}">
                <p14:modId xmlns:p14="http://schemas.microsoft.com/office/powerpoint/2010/main" val="2825057808"/>
              </p:ext>
            </p:extLst>
          </p:nvPr>
        </p:nvGraphicFramePr>
        <p:xfrm>
          <a:off x="228600" y="1584821"/>
          <a:ext cx="3016879" cy="1879130"/>
        </p:xfrm>
        <a:graphic>
          <a:graphicData uri="http://schemas.openxmlformats.org/drawingml/2006/table">
            <a:tbl>
              <a:tblPr rtl="1" firstRow="1" bandRow="1">
                <a:tableStyleId>{F5AB1C69-6EDB-4FF4-983F-18BD219EF322}</a:tableStyleId>
              </a:tblPr>
              <a:tblGrid>
                <a:gridCol w="1457653">
                  <a:extLst>
                    <a:ext uri="{9D8B030D-6E8A-4147-A177-3AD203B41FA5}">
                      <a16:colId xmlns:a16="http://schemas.microsoft.com/office/drawing/2014/main" val="20000"/>
                    </a:ext>
                  </a:extLst>
                </a:gridCol>
                <a:gridCol w="1559226">
                  <a:extLst>
                    <a:ext uri="{9D8B030D-6E8A-4147-A177-3AD203B41FA5}">
                      <a16:colId xmlns:a16="http://schemas.microsoft.com/office/drawing/2014/main" val="20001"/>
                    </a:ext>
                  </a:extLst>
                </a:gridCol>
              </a:tblGrid>
              <a:tr h="939565">
                <a:tc gridSpan="2">
                  <a:txBody>
                    <a:bodyPr/>
                    <a:lstStyle/>
                    <a:p>
                      <a:pPr algn="ctr" rtl="1"/>
                      <a:endParaRPr lang="fa-IR" b="1" dirty="0"/>
                    </a:p>
                    <a:p>
                      <a:pPr algn="ctr" rtl="1"/>
                      <a:r>
                        <a:rPr lang="fa-IR" b="1" dirty="0"/>
                        <a:t>دریافت کننده</a:t>
                      </a:r>
                      <a:endParaRPr lang="fa-IR" b="1" dirty="0">
                        <a:cs typeface="B Nazanin" panose="00000400000000000000" pitchFamily="2" charset="-78"/>
                      </a:endParaRPr>
                    </a:p>
                  </a:txBody>
                  <a:tcPr/>
                </a:tc>
                <a:tc hMerge="1">
                  <a:txBody>
                    <a:bodyPr/>
                    <a:lstStyle/>
                    <a:p>
                      <a:pPr rtl="1"/>
                      <a:endParaRPr lang="fa-IR"/>
                    </a:p>
                  </a:txBody>
                  <a:tcPr/>
                </a:tc>
                <a:extLst>
                  <a:ext uri="{0D108BD9-81ED-4DB2-BD59-A6C34878D82A}">
                    <a16:rowId xmlns:a16="http://schemas.microsoft.com/office/drawing/2014/main" val="10000"/>
                  </a:ext>
                </a:extLst>
              </a:tr>
              <a:tr h="939565">
                <a:tc>
                  <a:txBody>
                    <a:bodyPr/>
                    <a:lstStyle/>
                    <a:p>
                      <a:pPr algn="ctr" rtl="1"/>
                      <a:r>
                        <a:rPr lang="fa-IR" b="1" dirty="0"/>
                        <a:t>کشف رمز</a:t>
                      </a:r>
                      <a:r>
                        <a:rPr lang="fa-IR" b="1" baseline="0" dirty="0"/>
                        <a:t> می کند</a:t>
                      </a:r>
                      <a:endParaRPr lang="fa-IR" b="1" dirty="0">
                        <a:cs typeface="B Nazanin" panose="00000400000000000000" pitchFamily="2" charset="-78"/>
                      </a:endParaRPr>
                    </a:p>
                  </a:txBody>
                  <a:tcPr/>
                </a:tc>
                <a:tc>
                  <a:txBody>
                    <a:bodyPr/>
                    <a:lstStyle/>
                    <a:p>
                      <a:pPr algn="ctr" rtl="1"/>
                      <a:r>
                        <a:rPr lang="fa-IR" b="1" dirty="0"/>
                        <a:t>معنی را درک می کند</a:t>
                      </a:r>
                      <a:endParaRPr lang="fa-IR" b="1" dirty="0">
                        <a:cs typeface="B Nazanin" panose="00000400000000000000" pitchFamily="2" charset="-78"/>
                      </a:endParaRPr>
                    </a:p>
                  </a:txBody>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755566811"/>
              </p:ext>
            </p:extLst>
          </p:nvPr>
        </p:nvGraphicFramePr>
        <p:xfrm>
          <a:off x="3245479" y="4226165"/>
          <a:ext cx="2999702" cy="2558815"/>
        </p:xfrm>
        <a:graphic>
          <a:graphicData uri="http://schemas.openxmlformats.org/drawingml/2006/table">
            <a:tbl>
              <a:tblPr rtl="1" firstRow="1" bandRow="1">
                <a:tableStyleId>{21E4AEA4-8DFA-4A89-87EB-49C32662AFE0}</a:tableStyleId>
              </a:tblPr>
              <a:tblGrid>
                <a:gridCol w="2999702">
                  <a:extLst>
                    <a:ext uri="{9D8B030D-6E8A-4147-A177-3AD203B41FA5}">
                      <a16:colId xmlns:a16="http://schemas.microsoft.com/office/drawing/2014/main" val="20000"/>
                    </a:ext>
                  </a:extLst>
                </a:gridCol>
              </a:tblGrid>
              <a:tr h="908154">
                <a:tc>
                  <a:txBody>
                    <a:bodyPr/>
                    <a:lstStyle/>
                    <a:p>
                      <a:pPr algn="ctr" rtl="1"/>
                      <a:r>
                        <a:rPr lang="fa-IR" sz="1800" b="1" dirty="0"/>
                        <a:t>اختلال</a:t>
                      </a:r>
                      <a:endParaRPr lang="fa-IR" sz="1800" b="1" dirty="0">
                        <a:cs typeface="B Nazanin" panose="00000400000000000000" pitchFamily="2" charset="-78"/>
                      </a:endParaRPr>
                    </a:p>
                  </a:txBody>
                  <a:tcPr anchor="ctr"/>
                </a:tc>
                <a:extLst>
                  <a:ext uri="{0D108BD9-81ED-4DB2-BD59-A6C34878D82A}">
                    <a16:rowId xmlns:a16="http://schemas.microsoft.com/office/drawing/2014/main" val="10000"/>
                  </a:ext>
                </a:extLst>
              </a:tr>
              <a:tr h="1650661">
                <a:tc>
                  <a:txBody>
                    <a:bodyPr/>
                    <a:lstStyle/>
                    <a:p>
                      <a:pPr marL="0" indent="0" algn="ctr" rtl="1">
                        <a:buNone/>
                      </a:pPr>
                      <a:r>
                        <a:rPr lang="fa-IR" sz="1800" b="1" dirty="0"/>
                        <a:t>1. گسیختهای فیزیکی</a:t>
                      </a:r>
                    </a:p>
                    <a:p>
                      <a:pPr marL="0" indent="0" algn="ctr" rtl="1">
                        <a:buNone/>
                      </a:pPr>
                      <a:r>
                        <a:rPr lang="fa-IR" sz="1800" b="1" dirty="0"/>
                        <a:t>2. مسائل معانی و بیان</a:t>
                      </a:r>
                    </a:p>
                    <a:p>
                      <a:pPr marL="0" indent="0" algn="ctr" rtl="1">
                        <a:buNone/>
                      </a:pPr>
                      <a:r>
                        <a:rPr lang="fa-IR" sz="1800" b="1" dirty="0"/>
                        <a:t>3. تفاوتهای فرهنگی</a:t>
                      </a:r>
                    </a:p>
                    <a:p>
                      <a:pPr marL="0" indent="0" algn="ctr" rtl="1">
                        <a:buNone/>
                      </a:pPr>
                      <a:r>
                        <a:rPr lang="fa-IR" sz="1800" b="1" dirty="0"/>
                        <a:t>4. فقدان بازخور</a:t>
                      </a:r>
                    </a:p>
                    <a:p>
                      <a:pPr marL="0" indent="0" algn="ctr" rtl="1">
                        <a:buNone/>
                      </a:pPr>
                      <a:r>
                        <a:rPr lang="fa-IR" sz="1800" b="1" dirty="0"/>
                        <a:t>5. آثار وجهه</a:t>
                      </a:r>
                      <a:r>
                        <a:rPr lang="fa-IR" sz="1800" b="1" baseline="0" dirty="0"/>
                        <a:t> و اعتبار</a:t>
                      </a:r>
                      <a:endParaRPr lang="fa-IR" sz="1800" b="1" dirty="0">
                        <a:cs typeface="B Nazanin" panose="00000400000000000000" pitchFamily="2" charset="-78"/>
                      </a:endParaRPr>
                    </a:p>
                  </a:txBody>
                  <a:tcPr anchor="ctr"/>
                </a:tc>
                <a:extLst>
                  <a:ext uri="{0D108BD9-81ED-4DB2-BD59-A6C34878D82A}">
                    <a16:rowId xmlns:a16="http://schemas.microsoft.com/office/drawing/2014/main" val="10001"/>
                  </a:ext>
                </a:extLst>
              </a:tr>
            </a:tbl>
          </a:graphicData>
        </a:graphic>
      </p:graphicFrame>
      <p:cxnSp>
        <p:nvCxnSpPr>
          <p:cNvPr id="31" name="Straight Connector 30"/>
          <p:cNvCxnSpPr/>
          <p:nvPr/>
        </p:nvCxnSpPr>
        <p:spPr>
          <a:xfrm>
            <a:off x="2292433" y="3915174"/>
            <a:ext cx="5898530" cy="0"/>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H="1" flipV="1">
            <a:off x="8190963" y="3515934"/>
            <a:ext cx="1" cy="3992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flipV="1">
            <a:off x="5181600" y="3915178"/>
            <a:ext cx="0" cy="3090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Connector 39"/>
          <p:cNvCxnSpPr>
            <a:cxnSpLocks/>
          </p:cNvCxnSpPr>
          <p:nvPr/>
        </p:nvCxnSpPr>
        <p:spPr>
          <a:xfrm flipH="1">
            <a:off x="2292433" y="3451532"/>
            <a:ext cx="8" cy="463642"/>
          </a:xfrm>
          <a:prstGeom prst="line">
            <a:avLst/>
          </a:prstGeom>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648200" y="3200400"/>
            <a:ext cx="1676400" cy="523220"/>
          </a:xfrm>
          <a:prstGeom prst="rect">
            <a:avLst/>
          </a:prstGeom>
          <a:noFill/>
        </p:spPr>
        <p:txBody>
          <a:bodyPr wrap="square" rtlCol="0">
            <a:spAutoFit/>
          </a:bodyPr>
          <a:lstStyle/>
          <a:p>
            <a:r>
              <a:rPr lang="fa-IR" sz="2800" dirty="0">
                <a:cs typeface="Nazanin" pitchFamily="2" charset="-78"/>
              </a:rPr>
              <a:t>بازخور</a:t>
            </a:r>
            <a:endParaRPr lang="en-US" dirty="0">
              <a:cs typeface="Nazanin" pitchFamily="2" charset="-78"/>
            </a:endParaRPr>
          </a:p>
        </p:txBody>
      </p:sp>
    </p:spTree>
    <p:extLst>
      <p:ext uri="{BB962C8B-B14F-4D97-AF65-F5344CB8AC3E}">
        <p14:creationId xmlns:p14="http://schemas.microsoft.com/office/powerpoint/2010/main" val="397073103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7088"/>
            <a:ext cx="8229600" cy="4477512"/>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فراگرد ارتباطات سازمانی</a:t>
            </a:r>
          </a:p>
          <a:p>
            <a:pPr algn="r" rtl="1">
              <a:lnSpc>
                <a:spcPct val="150000"/>
              </a:lnSpc>
              <a:buFont typeface="Wingdings" panose="05000000000000000000" pitchFamily="2" charset="2"/>
              <a:buChar char="v"/>
            </a:pPr>
            <a:r>
              <a:rPr lang="fa-IR" dirty="0">
                <a:cs typeface="B Nazanin" panose="00000400000000000000" pitchFamily="2" charset="-78"/>
              </a:rPr>
              <a:t>فراگرد ارتباطات سازمانی از سه بخش عمده زیر تشکیل شده است:</a:t>
            </a:r>
          </a:p>
          <a:p>
            <a:pPr algn="r" rtl="1">
              <a:lnSpc>
                <a:spcPct val="150000"/>
              </a:lnSpc>
              <a:buFont typeface="Wingdings" panose="05000000000000000000" pitchFamily="2" charset="2"/>
              <a:buChar char="§"/>
            </a:pPr>
            <a:r>
              <a:rPr lang="fa-IR" dirty="0">
                <a:cs typeface="B Nazanin" panose="00000400000000000000" pitchFamily="2" charset="-78"/>
              </a:rPr>
              <a:t>1. رهبران(مدیران)</a:t>
            </a:r>
          </a:p>
          <a:p>
            <a:pPr algn="r" rtl="1">
              <a:lnSpc>
                <a:spcPct val="150000"/>
              </a:lnSpc>
              <a:buFont typeface="Wingdings" panose="05000000000000000000" pitchFamily="2" charset="2"/>
              <a:buChar char="§"/>
            </a:pPr>
            <a:r>
              <a:rPr lang="fa-IR" dirty="0">
                <a:cs typeface="B Nazanin" panose="00000400000000000000" pitchFamily="2" charset="-78"/>
              </a:rPr>
              <a:t>2. پیام</a:t>
            </a:r>
          </a:p>
          <a:p>
            <a:pPr algn="r" rtl="1">
              <a:lnSpc>
                <a:spcPct val="150000"/>
              </a:lnSpc>
              <a:buFont typeface="Wingdings" panose="05000000000000000000" pitchFamily="2" charset="2"/>
              <a:buChar char="§"/>
            </a:pPr>
            <a:r>
              <a:rPr lang="fa-IR" dirty="0">
                <a:cs typeface="B Nazanin" panose="00000400000000000000" pitchFamily="2" charset="-78"/>
              </a:rPr>
              <a:t>3. کارکنان.</a:t>
            </a:r>
          </a:p>
        </p:txBody>
      </p:sp>
    </p:spTree>
    <p:extLst>
      <p:ext uri="{BB962C8B-B14F-4D97-AF65-F5344CB8AC3E}">
        <p14:creationId xmlns:p14="http://schemas.microsoft.com/office/powerpoint/2010/main" val="66233185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Font typeface="Wingdings" panose="05000000000000000000" pitchFamily="2" charset="2"/>
              <a:buChar char="q"/>
            </a:pPr>
            <a:r>
              <a:rPr lang="fa-IR" dirty="0">
                <a:cs typeface="B Titr" panose="00000700000000000000" pitchFamily="2" charset="-78"/>
              </a:rPr>
              <a:t>رهبران (مدیران)</a:t>
            </a:r>
          </a:p>
          <a:p>
            <a:pPr algn="justLow" rtl="1">
              <a:lnSpc>
                <a:spcPct val="150000"/>
              </a:lnSpc>
              <a:buFont typeface="Wingdings" panose="05000000000000000000" pitchFamily="2" charset="2"/>
              <a:buChar char="v"/>
            </a:pPr>
            <a:r>
              <a:rPr lang="fa-IR" dirty="0">
                <a:cs typeface="B Nazanin" panose="00000400000000000000" pitchFamily="2" charset="-78"/>
              </a:rPr>
              <a:t>مدیرن در مقایسه با هر فعالیت دیگر، بیشترین وقت خود را صرف برقراری ارتباط با دیگران می کنند. با این حال نتایج تحقیقات در زمینه تمرین مهارتهای ارتباطی نشان می دهد که بیشتر افراد نیازمند پرورش توانایی برقراری ارتباط مؤثر با دیگران هستند. این امر ناشی از پیچیدگی تعامل میان مدیر و کارکنان و همچننی ماهیت تمرینی می باشد که هر فرد در زمینه برقراری ارتباط با دیگران دریافت می دارد.</a:t>
            </a:r>
          </a:p>
        </p:txBody>
      </p:sp>
    </p:spTree>
    <p:extLst>
      <p:ext uri="{BB962C8B-B14F-4D97-AF65-F5344CB8AC3E}">
        <p14:creationId xmlns:p14="http://schemas.microsoft.com/office/powerpoint/2010/main" val="65972722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1495" y="457200"/>
            <a:ext cx="7010400" cy="2362200"/>
          </a:xfrm>
        </p:spPr>
        <p:txBody>
          <a:bodyPr>
            <a:normAutofit fontScale="92500"/>
          </a:bodyPr>
          <a:lstStyle/>
          <a:p>
            <a:pPr algn="just" rtl="1">
              <a:lnSpc>
                <a:spcPct val="150000"/>
              </a:lnSpc>
              <a:buFont typeface="Wingdings" panose="05000000000000000000" pitchFamily="2" charset="2"/>
              <a:buChar char="q"/>
            </a:pPr>
            <a:r>
              <a:rPr lang="fa-IR" dirty="0">
                <a:cs typeface="B Titr" panose="00000700000000000000" pitchFamily="2" charset="-78"/>
              </a:rPr>
              <a:t>تمرین مهارتهای ارتباطی برای یک فرد معمولی</a:t>
            </a:r>
          </a:p>
          <a:p>
            <a:pPr algn="just" rtl="1">
              <a:lnSpc>
                <a:spcPct val="150000"/>
              </a:lnSpc>
              <a:buFont typeface="Wingdings" panose="05000000000000000000" pitchFamily="2" charset="2"/>
              <a:buChar char="q"/>
            </a:pPr>
            <a:r>
              <a:rPr lang="fa-IR" dirty="0">
                <a:cs typeface="B Nazanin" panose="00000400000000000000" pitchFamily="2" charset="-78"/>
              </a:rPr>
              <a:t>جدول زیر به چند نکته مهم اشاره می کند و مهمترین آن این است که شنیدن و گفتن در برقراری ارتباط موثر از مهمترین ارکان و متاسفانه کمترین تمرین را افراد در طول تحصیل و کار با آن مواجه میشوند . ارائه مطالب توسط دانشجویان در دوره تحصیل میتواند بهترین فرصت برای کسب این توانایی باشد . لذا گفتن و شنیدن را می بایست تمرین کرد تا مدیری توانا در بیان مطالب باشیم </a:t>
            </a:r>
          </a:p>
          <a:p>
            <a:pPr algn="just" rtl="1">
              <a:lnSpc>
                <a:spcPct val="150000"/>
              </a:lnSpc>
            </a:pPr>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1526163831"/>
              </p:ext>
            </p:extLst>
          </p:nvPr>
        </p:nvGraphicFramePr>
        <p:xfrm>
          <a:off x="1524000" y="2993982"/>
          <a:ext cx="6096000" cy="3116580"/>
        </p:xfrm>
        <a:graphic>
          <a:graphicData uri="http://schemas.openxmlformats.org/drawingml/2006/table">
            <a:tbl>
              <a:tblPr rtl="1" firstRow="1" bandRow="1">
                <a:tableStyleId>{22838BEF-8BB2-4498-84A7-C5851F593DF1}</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rtl="1">
                        <a:lnSpc>
                          <a:spcPct val="150000"/>
                        </a:lnSpc>
                      </a:pPr>
                      <a:r>
                        <a:rPr lang="fa-IR" sz="2200" dirty="0"/>
                        <a:t>مهارتها</a:t>
                      </a:r>
                      <a:endParaRPr lang="fa-IR" sz="2200" dirty="0">
                        <a:cs typeface="B Nazanin" panose="00000400000000000000" pitchFamily="2" charset="-78"/>
                      </a:endParaRPr>
                    </a:p>
                  </a:txBody>
                  <a:tcPr anchor="ctr"/>
                </a:tc>
                <a:tc>
                  <a:txBody>
                    <a:bodyPr/>
                    <a:lstStyle/>
                    <a:p>
                      <a:pPr algn="ctr" rtl="1">
                        <a:lnSpc>
                          <a:spcPct val="150000"/>
                        </a:lnSpc>
                      </a:pPr>
                      <a:r>
                        <a:rPr lang="fa-IR" sz="2200" dirty="0"/>
                        <a:t>سالیان</a:t>
                      </a:r>
                      <a:r>
                        <a:rPr lang="fa-IR" sz="2200" baseline="0" dirty="0"/>
                        <a:t> تمرین</a:t>
                      </a:r>
                      <a:endParaRPr lang="fa-IR" sz="2200" dirty="0">
                        <a:cs typeface="B Nazanin" panose="00000400000000000000" pitchFamily="2" charset="-78"/>
                      </a:endParaRPr>
                    </a:p>
                  </a:txBody>
                  <a:tcPr anchor="ctr"/>
                </a:tc>
                <a:tc>
                  <a:txBody>
                    <a:bodyPr/>
                    <a:lstStyle/>
                    <a:p>
                      <a:pPr algn="ctr" rtl="1">
                        <a:lnSpc>
                          <a:spcPct val="150000"/>
                        </a:lnSpc>
                      </a:pPr>
                      <a:r>
                        <a:rPr lang="fa-IR" sz="2200" dirty="0"/>
                        <a:t>حد استفاده در بزرگسالی</a:t>
                      </a:r>
                      <a:endParaRPr lang="fa-IR" sz="2200" dirty="0">
                        <a:cs typeface="B Nazanin" panose="00000400000000000000" pitchFamily="2" charset="-78"/>
                      </a:endParaRPr>
                    </a:p>
                  </a:txBody>
                  <a:tcPr anchor="ctr"/>
                </a:tc>
                <a:extLst>
                  <a:ext uri="{0D108BD9-81ED-4DB2-BD59-A6C34878D82A}">
                    <a16:rowId xmlns:a16="http://schemas.microsoft.com/office/drawing/2014/main" val="10000"/>
                  </a:ext>
                </a:extLst>
              </a:tr>
              <a:tr h="370840">
                <a:tc>
                  <a:txBody>
                    <a:bodyPr/>
                    <a:lstStyle/>
                    <a:p>
                      <a:pPr algn="ctr" rtl="1">
                        <a:lnSpc>
                          <a:spcPct val="150000"/>
                        </a:lnSpc>
                      </a:pPr>
                      <a:r>
                        <a:rPr lang="fa-IR" sz="2200" dirty="0"/>
                        <a:t>نوشتن</a:t>
                      </a:r>
                    </a:p>
                    <a:p>
                      <a:pPr algn="ctr" rtl="1">
                        <a:lnSpc>
                          <a:spcPct val="150000"/>
                        </a:lnSpc>
                      </a:pPr>
                      <a:r>
                        <a:rPr lang="fa-IR" sz="2200" dirty="0"/>
                        <a:t>خواندن</a:t>
                      </a:r>
                    </a:p>
                    <a:p>
                      <a:pPr algn="ctr" rtl="1">
                        <a:lnSpc>
                          <a:spcPct val="150000"/>
                        </a:lnSpc>
                      </a:pPr>
                      <a:r>
                        <a:rPr lang="fa-IR" sz="2200" dirty="0"/>
                        <a:t>گفتن</a:t>
                      </a:r>
                      <a:r>
                        <a:rPr lang="fa-IR" sz="2200" baseline="0" dirty="0"/>
                        <a:t> </a:t>
                      </a:r>
                    </a:p>
                    <a:p>
                      <a:pPr algn="ctr" rtl="1">
                        <a:lnSpc>
                          <a:spcPct val="150000"/>
                        </a:lnSpc>
                      </a:pPr>
                      <a:r>
                        <a:rPr lang="fa-IR" sz="2200" baseline="0" dirty="0"/>
                        <a:t>شنیدن</a:t>
                      </a:r>
                      <a:endParaRPr lang="fa-IR" sz="2200" dirty="0">
                        <a:cs typeface="B Nazanin" panose="00000400000000000000" pitchFamily="2" charset="-78"/>
                      </a:endParaRPr>
                    </a:p>
                  </a:txBody>
                  <a:tcPr anchor="ctr"/>
                </a:tc>
                <a:tc>
                  <a:txBody>
                    <a:bodyPr/>
                    <a:lstStyle/>
                    <a:p>
                      <a:pPr algn="ctr" rtl="1">
                        <a:lnSpc>
                          <a:spcPct val="150000"/>
                        </a:lnSpc>
                      </a:pPr>
                      <a:r>
                        <a:rPr lang="fa-IR" sz="2200" dirty="0"/>
                        <a:t>14</a:t>
                      </a:r>
                    </a:p>
                    <a:p>
                      <a:pPr algn="ctr" rtl="1">
                        <a:lnSpc>
                          <a:spcPct val="150000"/>
                        </a:lnSpc>
                      </a:pPr>
                      <a:r>
                        <a:rPr lang="fa-IR" sz="2200" dirty="0"/>
                        <a:t>8</a:t>
                      </a:r>
                    </a:p>
                    <a:p>
                      <a:pPr algn="ctr" rtl="1">
                        <a:lnSpc>
                          <a:spcPct val="150000"/>
                        </a:lnSpc>
                      </a:pPr>
                      <a:r>
                        <a:rPr lang="fa-IR" sz="2200" dirty="0"/>
                        <a:t>1</a:t>
                      </a:r>
                    </a:p>
                    <a:p>
                      <a:pPr algn="ctr" rtl="1">
                        <a:lnSpc>
                          <a:spcPct val="150000"/>
                        </a:lnSpc>
                      </a:pPr>
                      <a:r>
                        <a:rPr lang="fa-IR" sz="2200" dirty="0"/>
                        <a:t>0</a:t>
                      </a:r>
                      <a:endParaRPr lang="fa-IR" sz="2200" dirty="0">
                        <a:cs typeface="B Nazanin" panose="00000400000000000000" pitchFamily="2" charset="-78"/>
                      </a:endParaRPr>
                    </a:p>
                  </a:txBody>
                  <a:tcPr anchor="ctr"/>
                </a:tc>
                <a:tc>
                  <a:txBody>
                    <a:bodyPr/>
                    <a:lstStyle/>
                    <a:p>
                      <a:pPr algn="ctr" rtl="1">
                        <a:lnSpc>
                          <a:spcPct val="150000"/>
                        </a:lnSpc>
                      </a:pPr>
                      <a:r>
                        <a:rPr lang="fa-IR" sz="2200" dirty="0"/>
                        <a:t>کم</a:t>
                      </a:r>
                    </a:p>
                    <a:p>
                      <a:pPr algn="ctr" rtl="1">
                        <a:lnSpc>
                          <a:spcPct val="150000"/>
                        </a:lnSpc>
                      </a:pPr>
                      <a:r>
                        <a:rPr lang="fa-IR" sz="2200" dirty="0"/>
                        <a:t>قدری</a:t>
                      </a:r>
                    </a:p>
                    <a:p>
                      <a:pPr algn="ctr" rtl="1">
                        <a:lnSpc>
                          <a:spcPct val="150000"/>
                        </a:lnSpc>
                      </a:pPr>
                      <a:r>
                        <a:rPr lang="fa-IR" sz="2200" dirty="0"/>
                        <a:t>نسبتاً زیاد</a:t>
                      </a:r>
                    </a:p>
                    <a:p>
                      <a:pPr algn="ctr" rtl="1">
                        <a:lnSpc>
                          <a:spcPct val="150000"/>
                        </a:lnSpc>
                      </a:pPr>
                      <a:r>
                        <a:rPr lang="fa-IR" sz="2200" dirty="0"/>
                        <a:t>بسیار زیاد</a:t>
                      </a:r>
                      <a:endParaRPr lang="fa-IR" sz="2200" dirty="0">
                        <a:cs typeface="B Nazanin" panose="00000400000000000000" pitchFamily="2" charset="-78"/>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2178483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13986"/>
          </a:xfrm>
        </p:spPr>
        <p:txBody>
          <a:bodyPr>
            <a:normAutofit lnSpcReduction="10000"/>
          </a:bodyPr>
          <a:lstStyle/>
          <a:p>
            <a:pPr algn="justLow" rtl="1">
              <a:lnSpc>
                <a:spcPct val="160000"/>
              </a:lnSpc>
              <a:buFont typeface="Wingdings" panose="05000000000000000000" pitchFamily="2" charset="2"/>
              <a:buChar char="q"/>
            </a:pPr>
            <a:r>
              <a:rPr lang="fa-IR" sz="2800" dirty="0">
                <a:cs typeface="B Titr" panose="00000700000000000000" pitchFamily="2" charset="-78"/>
              </a:rPr>
              <a:t>پیام</a:t>
            </a:r>
          </a:p>
          <a:p>
            <a:pPr algn="justLow" rtl="1">
              <a:lnSpc>
                <a:spcPct val="160000"/>
              </a:lnSpc>
              <a:buFont typeface="Wingdings" panose="05000000000000000000" pitchFamily="2" charset="2"/>
              <a:buChar char="v"/>
            </a:pPr>
            <a:r>
              <a:rPr lang="fa-IR" dirty="0">
                <a:cs typeface="B Nazanin" panose="00000400000000000000" pitchFamily="2" charset="-78"/>
              </a:rPr>
              <a:t>ارتباطات مؤثر به قالبهای پیام بستگی دارد که این قالبها عبارت اند از:</a:t>
            </a:r>
          </a:p>
          <a:p>
            <a:pPr algn="justLow" rtl="1">
              <a:lnSpc>
                <a:spcPct val="160000"/>
              </a:lnSpc>
              <a:buFont typeface="Wingdings" panose="05000000000000000000" pitchFamily="2" charset="2"/>
              <a:buChar char="§"/>
            </a:pPr>
            <a:r>
              <a:rPr lang="fa-IR" b="1" dirty="0">
                <a:cs typeface="B Nazanin" panose="00000400000000000000" pitchFamily="2" charset="-78"/>
              </a:rPr>
              <a:t>1.کلمات: </a:t>
            </a:r>
            <a:r>
              <a:rPr lang="fa-IR" dirty="0">
                <a:cs typeface="B Nazanin" panose="00000400000000000000" pitchFamily="2" charset="-78"/>
              </a:rPr>
              <a:t>برای بیان فکری که قصد انتقال آن را داریم، ابزاری بر میگزینیم از جمله: زبان، واژه، جمله، عبارت، کنایه و مانند آن.</a:t>
            </a:r>
          </a:p>
          <a:p>
            <a:pPr algn="justLow" rtl="1">
              <a:lnSpc>
                <a:spcPct val="160000"/>
              </a:lnSpc>
              <a:buFont typeface="Wingdings" panose="05000000000000000000" pitchFamily="2" charset="2"/>
              <a:buChar char="§"/>
            </a:pPr>
            <a:r>
              <a:rPr lang="fa-IR" b="1" dirty="0">
                <a:cs typeface="B Nazanin" panose="00000400000000000000" pitchFamily="2" charset="-78"/>
              </a:rPr>
              <a:t>2. عوامل همراه زبان: </a:t>
            </a:r>
            <a:r>
              <a:rPr lang="fa-IR" dirty="0">
                <a:cs typeface="B Nazanin" panose="00000400000000000000" pitchFamily="2" charset="-78"/>
              </a:rPr>
              <a:t>ویژگیهای صدا از قبیل سرعت گفتار، طرز بیان،تکیه صدا، تأنی و حجم اطلاعات.</a:t>
            </a:r>
          </a:p>
          <a:p>
            <a:pPr algn="justLow" rtl="1">
              <a:lnSpc>
                <a:spcPct val="160000"/>
              </a:lnSpc>
              <a:buFont typeface="Wingdings" panose="05000000000000000000" pitchFamily="2" charset="2"/>
              <a:buChar char="§"/>
            </a:pPr>
            <a:r>
              <a:rPr lang="fa-IR" b="1" dirty="0">
                <a:cs typeface="B Nazanin" panose="00000400000000000000" pitchFamily="2" charset="-78"/>
              </a:rPr>
              <a:t>3. رفتارهای غیرکلامی: </a:t>
            </a:r>
            <a:r>
              <a:rPr lang="fa-IR" dirty="0">
                <a:cs typeface="B Nazanin" panose="00000400000000000000" pitchFamily="2" charset="-78"/>
              </a:rPr>
              <a:t>در هنگام ارتباطات چهره به چهره، به هر چیزی که توسط شخص دیگر قابل رؤیت است، رفتار غیرکلامی گفته می شود؛ از قبیل اشاره ها و حرکتها در هنگام سخن گفتن، حالت چهره، شکلهای نگاه و حرکتهای بدن و قدرت کلام. وضوح بیانات و رعایت پروتکل های هر محفلی که سخنران در آن صحبت می کند . مهمترین و تاثیر گذار ترین شیوه صحبت و رعایت بیان در کنار صراحت و شمرده بودن کلام می باشد . حرارت بیانات در کنار لطافت کلام نیز ضروری است .</a:t>
            </a:r>
          </a:p>
        </p:txBody>
      </p:sp>
    </p:spTree>
    <p:extLst>
      <p:ext uri="{BB962C8B-B14F-4D97-AF65-F5344CB8AC3E}">
        <p14:creationId xmlns:p14="http://schemas.microsoft.com/office/powerpoint/2010/main" val="6261069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762000"/>
            <a:ext cx="7239000" cy="4804893"/>
          </a:xfrm>
        </p:spPr>
        <p:txBody>
          <a:bodyPr>
            <a:normAutofit/>
          </a:bodyPr>
          <a:lstStyle/>
          <a:p>
            <a:pPr algn="r" rtl="1">
              <a:buFont typeface="Wingdings" panose="05000000000000000000" pitchFamily="2" charset="2"/>
              <a:buChar char="q"/>
            </a:pPr>
            <a:r>
              <a:rPr lang="fa-IR" dirty="0">
                <a:cs typeface="B Titr" panose="00000700000000000000" pitchFamily="2" charset="-78"/>
              </a:rPr>
              <a:t>کارکنان (پیروان)</a:t>
            </a:r>
          </a:p>
          <a:p>
            <a:pPr algn="justLow" rtl="1">
              <a:lnSpc>
                <a:spcPct val="150000"/>
              </a:lnSpc>
              <a:buFont typeface="Wingdings" panose="05000000000000000000" pitchFamily="2" charset="2"/>
              <a:buChar char="v"/>
            </a:pPr>
            <a:r>
              <a:rPr lang="fa-IR" dirty="0">
                <a:cs typeface="B Nazanin" panose="00000400000000000000" pitchFamily="2" charset="-78"/>
              </a:rPr>
              <a:t>در ارتباطات چهره به چهره شما با دیگران، هفت درصد معنی از تعبیر و تفسیر و ادراک کلمات یعنی آنچه گفته اید حاصل می شود، سی و هشت درصد معنی از طریق ادراک آنان از صدای شما (چگونگی بیان کلمات) انتقال می یابد و حدود پنجاه و پنج درصد از تعبیر آنان از علایم غیرکلامی حاصل می شود. هدایت پیام از طریق گرفتن بازخور از کارکنان برای مدیر لازم است؛ زیرا همواره این نکته را باید به خاطر داشته باشیم که ادراکات کارکنان موجب تحریک رفتارشان نمی شود، بلکه ادراکات آنان از پیامهایی که از مدیر دریافت می دارند محرک رفتارشان است.</a:t>
            </a:r>
          </a:p>
        </p:txBody>
      </p:sp>
    </p:spTree>
    <p:extLst>
      <p:ext uri="{BB962C8B-B14F-4D97-AF65-F5344CB8AC3E}">
        <p14:creationId xmlns:p14="http://schemas.microsoft.com/office/powerpoint/2010/main" val="398161725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4715"/>
            <a:ext cx="8229600" cy="4389120"/>
          </a:xfrm>
        </p:spPr>
        <p:txBody>
          <a:bodyPr>
            <a:normAutofit/>
          </a:bodyPr>
          <a:lstStyle/>
          <a:p>
            <a:pPr algn="r" rtl="1">
              <a:buFont typeface="Wingdings" pitchFamily="2" charset="2"/>
              <a:buChar char="q"/>
            </a:pPr>
            <a:r>
              <a:rPr lang="fa-IR" dirty="0">
                <a:cs typeface="B Titr" pitchFamily="2" charset="-78"/>
              </a:rPr>
              <a:t>انواع ارتباطات</a:t>
            </a:r>
          </a:p>
          <a:p>
            <a:pPr algn="r" rtl="1">
              <a:lnSpc>
                <a:spcPct val="150000"/>
              </a:lnSpc>
              <a:buFont typeface="Wingdings" pitchFamily="2" charset="2"/>
              <a:buChar char="v"/>
            </a:pPr>
            <a:r>
              <a:rPr lang="fa-IR" dirty="0">
                <a:cs typeface="B Nazanin" pitchFamily="2" charset="-78"/>
              </a:rPr>
              <a:t>1. ارتباطات یکجانبه که عکس العمل گیرنده نسبت به پبام ابراز نشود </a:t>
            </a:r>
          </a:p>
          <a:p>
            <a:pPr algn="r" rtl="1">
              <a:lnSpc>
                <a:spcPct val="150000"/>
              </a:lnSpc>
              <a:buFont typeface="Wingdings" pitchFamily="2" charset="2"/>
              <a:buChar char="v"/>
            </a:pPr>
            <a:r>
              <a:rPr lang="fa-IR" dirty="0">
                <a:cs typeface="B Nazanin" pitchFamily="2" charset="-78"/>
              </a:rPr>
              <a:t>2. ارتباطات دوجانبه گیرنده عکس العمل و نظر های خود را درباره محتوای پیام به اطلاع فرستنده برساند </a:t>
            </a:r>
          </a:p>
          <a:p>
            <a:pPr algn="r" rtl="1">
              <a:lnSpc>
                <a:spcPct val="150000"/>
              </a:lnSpc>
              <a:buFont typeface="Wingdings" pitchFamily="2" charset="2"/>
              <a:buChar char="v"/>
            </a:pPr>
            <a:endParaRPr lang="fa-IR" dirty="0">
              <a:cs typeface="B Nazanin" pitchFamily="2" charset="-78"/>
            </a:endParaRPr>
          </a:p>
          <a:p>
            <a:pPr algn="r" rtl="1">
              <a:lnSpc>
                <a:spcPct val="150000"/>
              </a:lnSpc>
              <a:buFont typeface="Wingdings" pitchFamily="2" charset="2"/>
              <a:buChar char="v"/>
            </a:pPr>
            <a:endParaRPr lang="fa-IR" dirty="0">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54366889"/>
              </p:ext>
            </p:extLst>
          </p:nvPr>
        </p:nvGraphicFramePr>
        <p:xfrm>
          <a:off x="655718" y="2133600"/>
          <a:ext cx="8031082" cy="4572000"/>
        </p:xfrm>
        <a:graphic>
          <a:graphicData uri="http://schemas.openxmlformats.org/drawingml/2006/table">
            <a:tbl>
              <a:tblPr firstRow="1" bandRow="1">
                <a:tableStyleId>{8A107856-5554-42FB-B03E-39F5DBC370BA}</a:tableStyleId>
              </a:tblPr>
              <a:tblGrid>
                <a:gridCol w="4015541">
                  <a:extLst>
                    <a:ext uri="{9D8B030D-6E8A-4147-A177-3AD203B41FA5}">
                      <a16:colId xmlns:a16="http://schemas.microsoft.com/office/drawing/2014/main" val="20000"/>
                    </a:ext>
                  </a:extLst>
                </a:gridCol>
                <a:gridCol w="4015541">
                  <a:extLst>
                    <a:ext uri="{9D8B030D-6E8A-4147-A177-3AD203B41FA5}">
                      <a16:colId xmlns:a16="http://schemas.microsoft.com/office/drawing/2014/main" val="20001"/>
                    </a:ext>
                  </a:extLst>
                </a:gridCol>
              </a:tblGrid>
              <a:tr h="299321">
                <a:tc>
                  <a:txBody>
                    <a:bodyPr/>
                    <a:lstStyle/>
                    <a:p>
                      <a:pPr algn="ctr" rtl="1"/>
                      <a:r>
                        <a:rPr lang="fa-IR" dirty="0"/>
                        <a:t>ارتباطات یکجانبه</a:t>
                      </a:r>
                      <a:endParaRPr lang="fa-IR" dirty="0">
                        <a:cs typeface="B Nazanin" pitchFamily="2" charset="-78"/>
                      </a:endParaRPr>
                    </a:p>
                  </a:txBody>
                  <a:tcPr anchor="ctr"/>
                </a:tc>
                <a:tc>
                  <a:txBody>
                    <a:bodyPr/>
                    <a:lstStyle/>
                    <a:p>
                      <a:pPr algn="ctr" rtl="1"/>
                      <a:r>
                        <a:rPr lang="fa-IR" dirty="0"/>
                        <a:t>ارتباطات دوجانبه</a:t>
                      </a:r>
                      <a:endParaRPr lang="fa-IR" dirty="0">
                        <a:cs typeface="B Nazanin" pitchFamily="2" charset="-78"/>
                      </a:endParaRPr>
                    </a:p>
                  </a:txBody>
                  <a:tcPr anchor="ctr"/>
                </a:tc>
                <a:extLst>
                  <a:ext uri="{0D108BD9-81ED-4DB2-BD59-A6C34878D82A}">
                    <a16:rowId xmlns:a16="http://schemas.microsoft.com/office/drawing/2014/main" val="10000"/>
                  </a:ext>
                </a:extLst>
              </a:tr>
              <a:tr h="3217702">
                <a:tc>
                  <a:txBody>
                    <a:bodyPr/>
                    <a:lstStyle/>
                    <a:p>
                      <a:pPr marL="285750" indent="-285750" algn="ctr" rtl="1">
                        <a:buFont typeface="Wingdings" panose="05000000000000000000" pitchFamily="2" charset="2"/>
                        <a:buChar char="v"/>
                      </a:pPr>
                      <a:r>
                        <a:rPr lang="fa-IR" dirty="0"/>
                        <a:t>ارتباطات یکجانبه</a:t>
                      </a:r>
                      <a:r>
                        <a:rPr lang="fa-IR" baseline="0" dirty="0"/>
                        <a:t> </a:t>
                      </a:r>
                      <a:r>
                        <a:rPr lang="fa-IR" dirty="0"/>
                        <a:t>سریعتر انجام می شوند.</a:t>
                      </a:r>
                    </a:p>
                    <a:p>
                      <a:pPr marL="285750" marR="0" indent="-285750" algn="ct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fa-IR" dirty="0"/>
                        <a:t>ارسال پیام در ارتباطات یک جانبه آسانتر است.</a:t>
                      </a:r>
                    </a:p>
                    <a:p>
                      <a:pPr marL="285750" marR="0" indent="-285750" algn="ct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fa-IR" dirty="0"/>
                        <a:t>در ارتباطات یکجانبه دقت کمتر است.</a:t>
                      </a:r>
                    </a:p>
                    <a:p>
                      <a:pPr marL="285750" marR="0" indent="-285750" algn="ct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fa-IR" dirty="0"/>
                        <a:t>فرستنده می تواند اشتباهات خود را مخفی کند یا آنها را توجیه نماید.</a:t>
                      </a:r>
                    </a:p>
                    <a:p>
                      <a:pPr marL="285750" marR="0" indent="-285750" algn="ct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fa-IR" dirty="0"/>
                        <a:t>در مواردی که امور به صورت عادی در می آیند یا به صورت کاملاً برنامه ریزی شده اجرا می</a:t>
                      </a:r>
                      <a:r>
                        <a:rPr lang="fa-IR" baseline="0" dirty="0"/>
                        <a:t> شوند، می توان از ارتباطات یکجانبه استفاده کرد.</a:t>
                      </a:r>
                      <a:endParaRPr lang="fa-IR" dirty="0"/>
                    </a:p>
                    <a:p>
                      <a:pPr marL="285750" marR="0" indent="-285750" algn="ct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fa-IR" dirty="0"/>
                        <a:t>هنگامی که تعلیق واکنشهای افراد مورد نظر مدیریت باشد، استفاده از ارتباطات یکجانبه</a:t>
                      </a:r>
                      <a:r>
                        <a:rPr lang="fa-IR" baseline="0" dirty="0"/>
                        <a:t> مطلوبتر است.</a:t>
                      </a:r>
                      <a:endParaRPr lang="fa-IR" dirty="0"/>
                    </a:p>
                    <a:p>
                      <a:pPr algn="ctr" rtl="1"/>
                      <a:endParaRPr lang="fa-IR" dirty="0">
                        <a:cs typeface="B Nazanin" pitchFamily="2" charset="-78"/>
                      </a:endParaRPr>
                    </a:p>
                  </a:txBody>
                  <a:tcPr anchor="ctr"/>
                </a:tc>
                <a:tc>
                  <a:txBody>
                    <a:bodyPr/>
                    <a:lstStyle/>
                    <a:p>
                      <a:pPr marL="285750" indent="-285750" algn="ctr" rtl="1">
                        <a:buFont typeface="Wingdings" panose="05000000000000000000" pitchFamily="2" charset="2"/>
                        <a:buChar char="v"/>
                      </a:pPr>
                      <a:r>
                        <a:rPr lang="fa-IR" dirty="0"/>
                        <a:t>دقت ارتباطات دوجانبه بیشتر است، زیرا امکان بررسی مجدد پیام را فراهم می کند.</a:t>
                      </a:r>
                    </a:p>
                    <a:p>
                      <a:pPr marL="285750" marR="0" indent="-285750" algn="ct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fa-IR" dirty="0"/>
                        <a:t>در ارتباطات دوجانبه، گیرنده می تواند در مورد میزان تأثیر قضاوتها و پیشنهادات خود، اطلاعات بیشتری به دست آورد.</a:t>
                      </a:r>
                    </a:p>
                    <a:p>
                      <a:pPr marL="285750" marR="0" indent="-285750" algn="ct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fa-IR" dirty="0"/>
                        <a:t>هنگامی که امور برنامه ریزی شده نباشند،</a:t>
                      </a:r>
                      <a:r>
                        <a:rPr lang="fa-IR" baseline="0" dirty="0"/>
                        <a:t> بهتر است از ارتباطات دو جانبه استفاده شود.</a:t>
                      </a:r>
                    </a:p>
                    <a:p>
                      <a:pPr marL="285750" marR="0" indent="-285750" algn="ct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fa-IR" dirty="0"/>
                        <a:t>ارتباطات دوجانبه برای سطوح عالی</a:t>
                      </a:r>
                      <a:r>
                        <a:rPr lang="fa-IR" baseline="0" dirty="0"/>
                        <a:t> سازمان مناسبتر و مفید ترند.</a:t>
                      </a:r>
                      <a:endParaRPr lang="fa-IR" dirty="0"/>
                    </a:p>
                    <a:p>
                      <a:pPr marL="0" marR="0" indent="0" algn="ctr" defTabSz="914400" rtl="1" eaLnBrk="1" fontAlgn="auto" latinLnBrk="0" hangingPunct="1">
                        <a:lnSpc>
                          <a:spcPct val="100000"/>
                        </a:lnSpc>
                        <a:spcBef>
                          <a:spcPts val="0"/>
                        </a:spcBef>
                        <a:spcAft>
                          <a:spcPts val="0"/>
                        </a:spcAft>
                        <a:buClrTx/>
                        <a:buSzTx/>
                        <a:buFontTx/>
                        <a:buNone/>
                        <a:tabLst/>
                        <a:defRPr/>
                      </a:pPr>
                      <a:endParaRPr lang="fa-IR" dirty="0"/>
                    </a:p>
                    <a:p>
                      <a:pPr marL="0" marR="0" indent="0" algn="ctr" defTabSz="914400" rtl="1" eaLnBrk="1" fontAlgn="auto" latinLnBrk="0" hangingPunct="1">
                        <a:lnSpc>
                          <a:spcPct val="100000"/>
                        </a:lnSpc>
                        <a:spcBef>
                          <a:spcPts val="0"/>
                        </a:spcBef>
                        <a:spcAft>
                          <a:spcPts val="0"/>
                        </a:spcAft>
                        <a:buClrTx/>
                        <a:buSzTx/>
                        <a:buFontTx/>
                        <a:buNone/>
                        <a:tabLst/>
                        <a:defRPr/>
                      </a:pPr>
                      <a:endParaRPr lang="fa-IR" dirty="0"/>
                    </a:p>
                    <a:p>
                      <a:pPr algn="ctr" rtl="1"/>
                      <a:endParaRPr lang="fa-IR" dirty="0">
                        <a:cs typeface="B Nazanin" pitchFamily="2" charset="-78"/>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544287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838200"/>
            <a:ext cx="6591985" cy="3777622"/>
          </a:xfrm>
        </p:spPr>
        <p:txBody>
          <a:bodyPr>
            <a:normAutofit/>
          </a:bodyPr>
          <a:lstStyle/>
          <a:p>
            <a:pPr algn="r" rtl="1">
              <a:buFont typeface="Wingdings" pitchFamily="2" charset="2"/>
              <a:buChar char="q"/>
            </a:pPr>
            <a:r>
              <a:rPr lang="fa-IR" dirty="0">
                <a:cs typeface="B Titr" pitchFamily="2" charset="-78"/>
              </a:rPr>
              <a:t>ارتباطات میان افراد</a:t>
            </a:r>
          </a:p>
          <a:p>
            <a:pPr algn="justLow" rtl="1">
              <a:lnSpc>
                <a:spcPct val="150000"/>
              </a:lnSpc>
              <a:buFont typeface="Wingdings" pitchFamily="2" charset="2"/>
              <a:buChar char="v"/>
            </a:pPr>
            <a:r>
              <a:rPr lang="fa-IR" dirty="0">
                <a:cs typeface="B Nazanin" pitchFamily="2" charset="-78"/>
              </a:rPr>
              <a:t>ارتباطات میان افراد ممکن است به صورت چند به یک، یک به چند، چند به چند و یک به یک برقرار گردد. طرفدارن تبعیت از سلسله مراتب سازمانی، استفاده از حالتهای چند به یک و چند به چند را نهی می کنند. به نظر آنها حتی در صورتی که تعداد افراد زیاد باشد، باید برای ایجاد هماهنگی ضمن رعایت ضوابط سازمانی، از زنجیره ای از ارتباطات یک به یک استفاده شود.</a:t>
            </a:r>
          </a:p>
        </p:txBody>
      </p:sp>
    </p:spTree>
    <p:extLst>
      <p:ext uri="{BB962C8B-B14F-4D97-AF65-F5344CB8AC3E}">
        <p14:creationId xmlns:p14="http://schemas.microsoft.com/office/powerpoint/2010/main" val="354222820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725"/>
            <a:ext cx="8229600" cy="5620512"/>
          </a:xfrm>
        </p:spPr>
        <p:txBody>
          <a:bodyPr>
            <a:normAutofit fontScale="85000" lnSpcReduction="10000"/>
          </a:bodyPr>
          <a:lstStyle/>
          <a:p>
            <a:pPr algn="r" rtl="1">
              <a:lnSpc>
                <a:spcPct val="150000"/>
              </a:lnSpc>
              <a:buFont typeface="Wingdings" panose="05000000000000000000" pitchFamily="2" charset="2"/>
              <a:buChar char="q"/>
            </a:pPr>
            <a:r>
              <a:rPr lang="fa-IR" dirty="0">
                <a:cs typeface="B Titr" panose="00000700000000000000" pitchFamily="2" charset="-78"/>
              </a:rPr>
              <a:t>موانع ذاتی ارتباطات میان افراد</a:t>
            </a:r>
          </a:p>
          <a:p>
            <a:pPr algn="r" rtl="1">
              <a:lnSpc>
                <a:spcPct val="150000"/>
              </a:lnSpc>
              <a:buFont typeface="Wingdings" panose="05000000000000000000" pitchFamily="2" charset="2"/>
              <a:buChar char="v"/>
            </a:pPr>
            <a:r>
              <a:rPr lang="fa-IR" dirty="0">
                <a:cs typeface="B Nazanin" panose="00000400000000000000" pitchFamily="2" charset="-78"/>
              </a:rPr>
              <a:t>1. ادراکی (شناختی) / بعلت تفاوت در نقشه های ذهنی افراد و هر فرد حوادث مربوط به خود را بر حسب زمینه فرهنگی ، اجتماعی و روانی مختصر به خودش درک می کند </a:t>
            </a:r>
          </a:p>
          <a:p>
            <a:pPr algn="r" rtl="1">
              <a:lnSpc>
                <a:spcPct val="150000"/>
              </a:lnSpc>
              <a:buFont typeface="Wingdings" panose="05000000000000000000" pitchFamily="2" charset="2"/>
              <a:buChar char="v"/>
            </a:pPr>
            <a:r>
              <a:rPr lang="fa-IR" dirty="0">
                <a:cs typeface="B Nazanin" panose="00000400000000000000" pitchFamily="2" charset="-78"/>
              </a:rPr>
              <a:t>2. اجتماعی / ارتباط اثر گذار در محیط اجتماعی بر رفتار و نیاز های اجتماعی باعث نوع ارتباط مشکل دار شده است </a:t>
            </a:r>
          </a:p>
          <a:p>
            <a:pPr algn="r" rtl="1">
              <a:lnSpc>
                <a:spcPct val="150000"/>
              </a:lnSpc>
              <a:buFont typeface="Wingdings" panose="05000000000000000000" pitchFamily="2" charset="2"/>
              <a:buChar char="v"/>
            </a:pPr>
            <a:r>
              <a:rPr lang="fa-IR" dirty="0">
                <a:cs typeface="B Nazanin" panose="00000400000000000000" pitchFamily="2" charset="-78"/>
              </a:rPr>
              <a:t>3. ارزشهای فرهنگی / خصوصیات فرهنگی متفاوت میان دو قشر بطور مثال کارگران و مدیران ، یاعث تفاوت فرهنگی عمیق می شود </a:t>
            </a:r>
          </a:p>
          <a:p>
            <a:pPr algn="r" rtl="1">
              <a:lnSpc>
                <a:spcPct val="150000"/>
              </a:lnSpc>
              <a:buFont typeface="Wingdings" panose="05000000000000000000" pitchFamily="2" charset="2"/>
              <a:buChar char="v"/>
            </a:pPr>
            <a:r>
              <a:rPr lang="fa-IR" dirty="0">
                <a:cs typeface="B Nazanin" panose="00000400000000000000" pitchFamily="2" charset="-78"/>
              </a:rPr>
              <a:t>4. معانی (زبانی) در تفسیر اسناد مکتوب مسائل مربوط به معانی پیش آمده می کند و نیاز به توجه خاص در تفسیر دارد.</a:t>
            </a:r>
          </a:p>
          <a:p>
            <a:pPr algn="r" rtl="1">
              <a:lnSpc>
                <a:spcPct val="150000"/>
              </a:lnSpc>
              <a:buFont typeface="Wingdings" panose="05000000000000000000" pitchFamily="2" charset="2"/>
              <a:buChar char="v"/>
            </a:pPr>
            <a:r>
              <a:rPr lang="fa-IR" dirty="0">
                <a:cs typeface="B Nazanin" panose="00000400000000000000" pitchFamily="2" charset="-78"/>
              </a:rPr>
              <a:t>5. اثر انگیزه مسائل هیجانی ، خشم ، درد ، خوشحال ، دیگر مسائل مشابه بر تفسیر ما از پیام اثر می گذارد .</a:t>
            </a:r>
          </a:p>
          <a:p>
            <a:pPr algn="r" rtl="1">
              <a:lnSpc>
                <a:spcPct val="150000"/>
              </a:lnSpc>
              <a:buFont typeface="Wingdings" panose="05000000000000000000" pitchFamily="2" charset="2"/>
              <a:buChar char="v"/>
            </a:pPr>
            <a:r>
              <a:rPr lang="fa-IR" dirty="0">
                <a:cs typeface="B Nazanin" panose="00000400000000000000" pitchFamily="2" charset="-78"/>
              </a:rPr>
              <a:t>6. ارزیابی منابع صحت منبع پیام در کنار شیوه بیان مطالب و ابزارهای انتقالی امروز از مهم ترین ارکان باور پیام است </a:t>
            </a:r>
          </a:p>
          <a:p>
            <a:pPr algn="r" rtl="1">
              <a:lnSpc>
                <a:spcPct val="150000"/>
              </a:lnSpc>
              <a:buFont typeface="Wingdings" panose="05000000000000000000" pitchFamily="2" charset="2"/>
              <a:buChar char="v"/>
            </a:pPr>
            <a:r>
              <a:rPr lang="fa-IR" dirty="0">
                <a:cs typeface="B Nazanin" panose="00000400000000000000" pitchFamily="2" charset="-78"/>
              </a:rPr>
              <a:t>7. علایم غیر کلامی و متناقض مهم ترین رکن در موانع ارتباط شخص بیان کننده پیام است زیرا قدرت بیان و تسلط بر ارائه و استفاده از ابزار مناسب امروز می تواند در تاثیر گذاری پیام موثر باشد </a:t>
            </a:r>
          </a:p>
          <a:p>
            <a:pPr algn="r" rtl="1">
              <a:lnSpc>
                <a:spcPct val="150000"/>
              </a:lnSpc>
              <a:buFont typeface="Wingdings" panose="05000000000000000000" pitchFamily="2" charset="2"/>
              <a:buChar char="v"/>
            </a:pPr>
            <a:r>
              <a:rPr lang="fa-IR" dirty="0">
                <a:cs typeface="B Nazanin" panose="00000400000000000000" pitchFamily="2" charset="-78"/>
              </a:rPr>
              <a:t>8. اختلال</a:t>
            </a:r>
          </a:p>
          <a:p>
            <a:pPr algn="r" rtl="1">
              <a:lnSpc>
                <a:spcPct val="150000"/>
              </a:lnSpc>
              <a:buFont typeface="Wingdings" panose="05000000000000000000" pitchFamily="2" charset="2"/>
              <a:buChar char="v"/>
            </a:pPr>
            <a:r>
              <a:rPr lang="fa-IR" dirty="0">
                <a:cs typeface="B Nazanin" panose="00000400000000000000" pitchFamily="2" charset="-78"/>
              </a:rPr>
              <a:t>جملات کامل و کوتاه ، بیان شیوا و کلمات موثر و تسلط بر فرهنگ لغات در کنار استفاده مناسب از تجهیزات و امکانات می تواند در رفع موانع اصلی در ارتباطات میان افراد جلو گیری کند .</a:t>
            </a:r>
          </a:p>
          <a:p>
            <a:pPr algn="r" rtl="1"/>
            <a:endParaRPr lang="fa-IR" dirty="0"/>
          </a:p>
          <a:p>
            <a:pPr algn="r" rtl="1"/>
            <a:endParaRPr lang="fa-IR" dirty="0"/>
          </a:p>
        </p:txBody>
      </p:sp>
    </p:spTree>
    <p:extLst>
      <p:ext uri="{BB962C8B-B14F-4D97-AF65-F5344CB8AC3E}">
        <p14:creationId xmlns:p14="http://schemas.microsoft.com/office/powerpoint/2010/main" val="396119861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7583"/>
            <a:ext cx="8229600" cy="5217017"/>
          </a:xfrm>
        </p:spPr>
        <p:txBody>
          <a:bodyPr>
            <a:normAutofit/>
          </a:bodyPr>
          <a:lstStyle/>
          <a:p>
            <a:pPr algn="r" rtl="1">
              <a:lnSpc>
                <a:spcPct val="170000"/>
              </a:lnSpc>
              <a:buFont typeface="Wingdings" panose="05000000000000000000" pitchFamily="2" charset="2"/>
              <a:buChar char="q"/>
            </a:pPr>
            <a:r>
              <a:rPr lang="fa-IR" dirty="0">
                <a:cs typeface="B Titr" panose="00000700000000000000" pitchFamily="2" charset="-78"/>
              </a:rPr>
              <a:t>روشهای بهبود ارتباطات (تنش زدایی در مدیریت)</a:t>
            </a:r>
          </a:p>
          <a:p>
            <a:pPr algn="justLow" rtl="1">
              <a:lnSpc>
                <a:spcPct val="170000"/>
              </a:lnSpc>
              <a:buFont typeface="Wingdings" panose="05000000000000000000" pitchFamily="2" charset="2"/>
              <a:buChar char="v"/>
            </a:pPr>
            <a:r>
              <a:rPr lang="fa-IR" dirty="0">
                <a:cs typeface="B Nazanin" panose="00000400000000000000" pitchFamily="2" charset="-78"/>
              </a:rPr>
              <a:t>بیشتر سوء تفاهم هایی که بین مدیر و کارکنان پیش می آید، از عدم شناخت شخصیت مدیر و درک نشدن پیامهای مدیر به عنوان یک فرستنده ناشی می شود. شخصیت هر فرد عبارت از تعبیر و تفسیر دیگران از رفتارهای نسبتاً پایدار وی است. مدیران تنها بر برخی از رفتارها و نگرشهای خود آگاهی دارند.</a:t>
            </a:r>
          </a:p>
          <a:p>
            <a:pPr algn="justLow" rtl="1">
              <a:lnSpc>
                <a:spcPct val="170000"/>
              </a:lnSpc>
              <a:buFont typeface="Wingdings" panose="05000000000000000000" pitchFamily="2" charset="2"/>
              <a:buChar char="v"/>
            </a:pPr>
            <a:r>
              <a:rPr lang="fa-IR" dirty="0">
                <a:cs typeface="B Nazanin" panose="00000400000000000000" pitchFamily="2" charset="-78"/>
              </a:rPr>
              <a:t>شخصیت مدیر از رفتارها و نگرشهای وی که برای دیگران شناخته شده است و همچنین حوزه ای که برای دیگران ناشناخته است، تشکیل می شود. بنابراین بر حسب آنچه برای خود مدیر یا دیگران شناخته و ناشناخته است، می توانیم شخصیت مدیر را به چهار ناحیه تقسیم کنیم:</a:t>
            </a:r>
          </a:p>
        </p:txBody>
      </p:sp>
    </p:spTree>
    <p:extLst>
      <p:ext uri="{BB962C8B-B14F-4D97-AF65-F5344CB8AC3E}">
        <p14:creationId xmlns:p14="http://schemas.microsoft.com/office/powerpoint/2010/main" val="56319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990600"/>
            <a:ext cx="6591985" cy="3777622"/>
          </a:xfrm>
        </p:spPr>
        <p:txBody>
          <a:bodyPr>
            <a:normAutofit lnSpcReduction="10000"/>
          </a:bodyPr>
          <a:lstStyle/>
          <a:p>
            <a:pPr algn="justLow" rtl="1">
              <a:lnSpc>
                <a:spcPct val="150000"/>
              </a:lnSpc>
              <a:buFont typeface="Wingdings" pitchFamily="2" charset="2"/>
              <a:buChar char="q"/>
            </a:pPr>
            <a:r>
              <a:rPr lang="fa-IR" sz="2500" b="1" dirty="0">
                <a:cs typeface="B Nazanin" pitchFamily="2" charset="-78"/>
              </a:rPr>
              <a:t>مقدمه</a:t>
            </a:r>
          </a:p>
          <a:p>
            <a:pPr algn="justLow" rtl="1">
              <a:lnSpc>
                <a:spcPct val="150000"/>
              </a:lnSpc>
              <a:buFont typeface="Wingdings" pitchFamily="2" charset="2"/>
              <a:buChar char="v"/>
            </a:pPr>
            <a:r>
              <a:rPr lang="fa-IR" sz="2000" dirty="0">
                <a:cs typeface="B Nazanin" pitchFamily="2" charset="-78"/>
              </a:rPr>
              <a:t>برخی از افراد دوست دارند تمام اوقات خود کار کنند، به طوری که بعضاً حتی از ضروریات زندگی خود نیز صرف نظر می کنند تا کار خاصی را به پایان برسانند. در واقع می توان گفت کار، جهت این افراد را در زندگی معین می سازد. در حالی که برخی از مدیران عالی اجرایی عاشق کارشان هستند، دیگران با وجود فراغت بیشتر به همان اندازه برای رفتن به خانه و رهاکردن کار، علاقه از خود نشان می دهند. بنابراین کار برای افراد مختلف معانی گوناگونی دارد و نقشهای متنوعی در زندگی هر یک از انسانها ایفا می کند.</a:t>
            </a:r>
            <a:endParaRPr lang="en-US" sz="2000" dirty="0">
              <a:cs typeface="B Nazanin" pitchFamily="2" charset="-78"/>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701989"/>
            <a:ext cx="6858000" cy="5454022"/>
          </a:xfrm>
        </p:spPr>
        <p:txBody>
          <a:bodyPr/>
          <a:lstStyle/>
          <a:p>
            <a:pPr algn="r" rtl="1"/>
            <a:r>
              <a:rPr lang="fa-IR" dirty="0">
                <a:cs typeface="B Nazanin" panose="00000400000000000000" pitchFamily="2" charset="-78"/>
              </a:rPr>
              <a:t>ارتباطات در هنگام فرصت ها : بیشترین اشکال امروزه مدیران خوردن تاسف از گذشته و عملکرد قبل از خود می باشد .</a:t>
            </a:r>
          </a:p>
          <a:p>
            <a:pPr algn="r" rtl="1"/>
            <a:r>
              <a:rPr lang="fa-IR" dirty="0">
                <a:cs typeface="B Nazanin" panose="00000400000000000000" pitchFamily="2" charset="-78"/>
              </a:rPr>
              <a:t>مدیر می بایست به جای تاسف از گذسته از شرایط حال و آینده جهت بهبود وضعیت استفاده کند .</a:t>
            </a:r>
          </a:p>
          <a:p>
            <a:pPr algn="r" rtl="1"/>
            <a:r>
              <a:rPr lang="fa-IR" dirty="0">
                <a:cs typeface="B Nazanin" panose="00000400000000000000" pitchFamily="2" charset="-78"/>
              </a:rPr>
              <a:t>همین مشکل در خانواده فی مابین والدین و کودک هم بروز می کند ، ترس و انتقاد از گذشته و مشکلات پیش آمده و عدم توجه به فرصت های آینده از مهم ترین مشکلات مدیریت در سازمان ها و خانواده می باشد .</a:t>
            </a:r>
            <a:endParaRPr lang="en-US" dirty="0">
              <a:cs typeface="B Nazanin" panose="00000400000000000000" pitchFamily="2" charset="-78"/>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768" y="685799"/>
            <a:ext cx="7848600" cy="4328773"/>
          </a:xfrm>
        </p:spPr>
        <p:txBody>
          <a:bodyPr>
            <a:normAutofit/>
          </a:bodyPr>
          <a:lstStyle/>
          <a:p>
            <a:pPr marL="0" indent="0" algn="r" rtl="1">
              <a:buNone/>
            </a:pPr>
            <a:r>
              <a:rPr lang="fa-IR" sz="2000" dirty="0">
                <a:cs typeface="B Titr" panose="00000700000000000000" pitchFamily="2" charset="-78"/>
              </a:rPr>
              <a:t>نواحی چهاراگانه شخصیت مدیر</a:t>
            </a:r>
          </a:p>
          <a:p>
            <a:pPr marL="0" indent="0" algn="r" rtl="1">
              <a:buNone/>
            </a:pPr>
            <a:r>
              <a:rPr lang="fa-IR" sz="2000" dirty="0"/>
              <a:t>                                               خود</a:t>
            </a:r>
          </a:p>
          <a:p>
            <a:pPr marL="0" indent="0" algn="r" rtl="1">
              <a:buNone/>
            </a:pPr>
            <a:r>
              <a:rPr lang="fa-IR" sz="2000" dirty="0"/>
              <a:t>                               ناشناخته               شناخته</a:t>
            </a:r>
          </a:p>
          <a:p>
            <a:pPr marL="0" indent="0" algn="r" rtl="1">
              <a:buNone/>
            </a:pPr>
            <a:endParaRPr lang="fa-IR" sz="2000" dirty="0"/>
          </a:p>
          <a:p>
            <a:pPr marL="0" indent="0" algn="r" rtl="1">
              <a:buNone/>
            </a:pPr>
            <a:r>
              <a:rPr lang="fa-IR" sz="2000" dirty="0"/>
              <a:t>                                                                                 شناخته</a:t>
            </a:r>
          </a:p>
          <a:p>
            <a:pPr marL="0" indent="0" algn="r" rtl="1">
              <a:buNone/>
            </a:pPr>
            <a:r>
              <a:rPr lang="fa-IR" sz="2000" dirty="0"/>
              <a:t>                                                                       </a:t>
            </a:r>
          </a:p>
          <a:p>
            <a:pPr marL="0" indent="0" algn="r" rtl="1">
              <a:buNone/>
            </a:pPr>
            <a:r>
              <a:rPr lang="fa-IR" sz="2000" dirty="0"/>
              <a:t>                                                                                   </a:t>
            </a:r>
          </a:p>
          <a:p>
            <a:pPr marL="0" indent="0" algn="r" rtl="1">
              <a:buNone/>
            </a:pPr>
            <a:r>
              <a:rPr lang="fa-IR" sz="2000" dirty="0"/>
              <a:t>                                                                                </a:t>
            </a:r>
          </a:p>
          <a:p>
            <a:pPr marL="0" indent="0" algn="r" rtl="1">
              <a:buNone/>
            </a:pPr>
            <a:r>
              <a:rPr lang="fa-IR" sz="2000" dirty="0"/>
              <a:t>                                                                               ناشناخته</a:t>
            </a:r>
          </a:p>
        </p:txBody>
      </p:sp>
      <p:graphicFrame>
        <p:nvGraphicFramePr>
          <p:cNvPr id="4" name="Table 3"/>
          <p:cNvGraphicFramePr>
            <a:graphicFrameLocks noGrp="1"/>
          </p:cNvGraphicFramePr>
          <p:nvPr>
            <p:extLst>
              <p:ext uri="{D42A27DB-BD31-4B8C-83A1-F6EECF244321}">
                <p14:modId xmlns:p14="http://schemas.microsoft.com/office/powerpoint/2010/main" val="3064077826"/>
              </p:ext>
            </p:extLst>
          </p:nvPr>
        </p:nvGraphicFramePr>
        <p:xfrm>
          <a:off x="2524067" y="2358574"/>
          <a:ext cx="4245736" cy="2343955"/>
        </p:xfrm>
        <a:graphic>
          <a:graphicData uri="http://schemas.openxmlformats.org/drawingml/2006/table">
            <a:tbl>
              <a:tblPr rtl="1" firstRow="1" bandRow="1">
                <a:tableStyleId>{EB9631B5-78F2-41C9-869B-9F39066F8104}</a:tableStyleId>
              </a:tblPr>
              <a:tblGrid>
                <a:gridCol w="2122868">
                  <a:extLst>
                    <a:ext uri="{9D8B030D-6E8A-4147-A177-3AD203B41FA5}">
                      <a16:colId xmlns:a16="http://schemas.microsoft.com/office/drawing/2014/main" val="20000"/>
                    </a:ext>
                  </a:extLst>
                </a:gridCol>
                <a:gridCol w="2122868">
                  <a:extLst>
                    <a:ext uri="{9D8B030D-6E8A-4147-A177-3AD203B41FA5}">
                      <a16:colId xmlns:a16="http://schemas.microsoft.com/office/drawing/2014/main" val="20001"/>
                    </a:ext>
                  </a:extLst>
                </a:gridCol>
              </a:tblGrid>
              <a:tr h="1163895">
                <a:tc>
                  <a:txBody>
                    <a:bodyPr/>
                    <a:lstStyle/>
                    <a:p>
                      <a:pPr algn="ctr" rtl="1"/>
                      <a:r>
                        <a:rPr lang="fa-IR" b="1" dirty="0"/>
                        <a:t>کور</a:t>
                      </a:r>
                      <a:endParaRPr lang="fa-IR" b="1" dirty="0">
                        <a:cs typeface="B Nazanin" panose="00000400000000000000" pitchFamily="2" charset="-78"/>
                      </a:endParaRPr>
                    </a:p>
                  </a:txBody>
                  <a:tcPr anchor="ctr"/>
                </a:tc>
                <a:tc>
                  <a:txBody>
                    <a:bodyPr/>
                    <a:lstStyle/>
                    <a:p>
                      <a:pPr algn="ctr" rtl="1"/>
                      <a:r>
                        <a:rPr lang="fa-IR" b="1" dirty="0"/>
                        <a:t>عمومی</a:t>
                      </a:r>
                      <a:endParaRPr lang="fa-IR" b="1" dirty="0">
                        <a:cs typeface="B Nazanin" panose="00000400000000000000" pitchFamily="2" charset="-78"/>
                      </a:endParaRPr>
                    </a:p>
                  </a:txBody>
                  <a:tcPr anchor="ctr"/>
                </a:tc>
                <a:extLst>
                  <a:ext uri="{0D108BD9-81ED-4DB2-BD59-A6C34878D82A}">
                    <a16:rowId xmlns:a16="http://schemas.microsoft.com/office/drawing/2014/main" val="10000"/>
                  </a:ext>
                </a:extLst>
              </a:tr>
              <a:tr h="1180060">
                <a:tc>
                  <a:txBody>
                    <a:bodyPr/>
                    <a:lstStyle/>
                    <a:p>
                      <a:pPr algn="ctr" rtl="1"/>
                      <a:r>
                        <a:rPr lang="fa-IR" b="1" dirty="0"/>
                        <a:t>ناشناخته</a:t>
                      </a:r>
                      <a:endParaRPr lang="fa-IR" b="1" dirty="0">
                        <a:cs typeface="B Nazanin" panose="00000400000000000000" pitchFamily="2" charset="-78"/>
                      </a:endParaRPr>
                    </a:p>
                  </a:txBody>
                  <a:tcPr anchor="ctr"/>
                </a:tc>
                <a:tc>
                  <a:txBody>
                    <a:bodyPr/>
                    <a:lstStyle/>
                    <a:p>
                      <a:pPr algn="ctr" rtl="1"/>
                      <a:r>
                        <a:rPr lang="fa-IR" b="1" dirty="0"/>
                        <a:t>خصوصی</a:t>
                      </a:r>
                      <a:endParaRPr lang="fa-IR" b="1" dirty="0">
                        <a:cs typeface="B Nazanin" panose="00000400000000000000" pitchFamily="2" charset="-78"/>
                      </a:endParaRPr>
                    </a:p>
                  </a:txBody>
                  <a:tcPr anchor="ctr"/>
                </a:tc>
                <a:extLst>
                  <a:ext uri="{0D108BD9-81ED-4DB2-BD59-A6C34878D82A}">
                    <a16:rowId xmlns:a16="http://schemas.microsoft.com/office/drawing/2014/main" val="10001"/>
                  </a:ext>
                </a:extLst>
              </a:tr>
            </a:tbl>
          </a:graphicData>
        </a:graphic>
      </p:graphicFrame>
      <p:cxnSp>
        <p:nvCxnSpPr>
          <p:cNvPr id="6" name="Straight Connector 5"/>
          <p:cNvCxnSpPr>
            <a:cxnSpLocks/>
          </p:cNvCxnSpPr>
          <p:nvPr/>
        </p:nvCxnSpPr>
        <p:spPr>
          <a:xfrm flipV="1">
            <a:off x="5791200" y="1981195"/>
            <a:ext cx="0" cy="37738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a:cxnSpLocks/>
          </p:cNvCxnSpPr>
          <p:nvPr/>
        </p:nvCxnSpPr>
        <p:spPr>
          <a:xfrm flipH="1">
            <a:off x="3505200" y="1981195"/>
            <a:ext cx="22860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a:cxnSpLocks/>
          </p:cNvCxnSpPr>
          <p:nvPr/>
        </p:nvCxnSpPr>
        <p:spPr>
          <a:xfrm flipV="1">
            <a:off x="3505200" y="1981195"/>
            <a:ext cx="0" cy="377379"/>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a:cxnSpLocks/>
          </p:cNvCxnSpPr>
          <p:nvPr/>
        </p:nvCxnSpPr>
        <p:spPr>
          <a:xfrm flipH="1">
            <a:off x="941768" y="2714105"/>
            <a:ext cx="395483"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cxnSpLocks/>
          </p:cNvCxnSpPr>
          <p:nvPr/>
        </p:nvCxnSpPr>
        <p:spPr>
          <a:xfrm flipH="1">
            <a:off x="941767" y="2720662"/>
            <a:ext cx="3" cy="1622738"/>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a:cxnSpLocks/>
          </p:cNvCxnSpPr>
          <p:nvPr/>
        </p:nvCxnSpPr>
        <p:spPr>
          <a:xfrm flipH="1">
            <a:off x="941767" y="4343400"/>
            <a:ext cx="395483"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04800" y="3352800"/>
            <a:ext cx="990600" cy="369332"/>
          </a:xfrm>
          <a:prstGeom prst="rect">
            <a:avLst/>
          </a:prstGeom>
          <a:noFill/>
        </p:spPr>
        <p:txBody>
          <a:bodyPr wrap="square" rtlCol="0">
            <a:spAutoFit/>
          </a:bodyPr>
          <a:lstStyle/>
          <a:p>
            <a:r>
              <a:rPr lang="fa-IR" dirty="0">
                <a:cs typeface="Nazanin" pitchFamily="2" charset="-78"/>
              </a:rPr>
              <a:t>دیگران</a:t>
            </a:r>
            <a:endParaRPr lang="en-US" dirty="0">
              <a:cs typeface="Nazanin" pitchFamily="2" charset="-78"/>
            </a:endParaRPr>
          </a:p>
        </p:txBody>
      </p:sp>
    </p:spTree>
    <p:extLst>
      <p:ext uri="{BB962C8B-B14F-4D97-AF65-F5344CB8AC3E}">
        <p14:creationId xmlns:p14="http://schemas.microsoft.com/office/powerpoint/2010/main" val="228206724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5008"/>
            <a:ext cx="8229600" cy="5049592"/>
          </a:xfrm>
        </p:spPr>
        <p:txBody>
          <a:bodyPr>
            <a:normAutofit/>
          </a:bodyPr>
          <a:lstStyle/>
          <a:p>
            <a:pPr algn="r" rtl="1">
              <a:lnSpc>
                <a:spcPct val="160000"/>
              </a:lnSpc>
              <a:buFont typeface="Wingdings" panose="05000000000000000000" pitchFamily="2" charset="2"/>
              <a:buChar char="v"/>
            </a:pPr>
            <a:r>
              <a:rPr lang="fa-IR" dirty="0">
                <a:cs typeface="B Titr" panose="00000700000000000000" pitchFamily="2" charset="-78"/>
              </a:rPr>
              <a:t>دو سازو کار را که بر حوزه شناخت مدیر و دیگران از همدیگر تأثیر دارد و در نتیجه به گسترش و استحکام ارتباط کمک می کند؛ عبارت اند از:</a:t>
            </a:r>
          </a:p>
          <a:p>
            <a:pPr algn="justLow" rtl="1">
              <a:lnSpc>
                <a:spcPct val="160000"/>
              </a:lnSpc>
              <a:buFont typeface="Wingdings" panose="05000000000000000000" pitchFamily="2" charset="2"/>
              <a:buChar char="§"/>
            </a:pPr>
            <a:r>
              <a:rPr lang="fa-IR" dirty="0">
                <a:cs typeface="B Nazanin" panose="00000400000000000000" pitchFamily="2" charset="-78"/>
              </a:rPr>
              <a:t>1. بازخور: نخستین فراگردی که بر شناخت شخصیت (نواحی کور و ناشناخته) اثر دارد بازخور نامیده می شود و آن حدی است که دیگران در ساختارسازمانی مایلند چگونگی برخورد مدیر را با خویش در میان بگذارند.</a:t>
            </a:r>
          </a:p>
          <a:p>
            <a:pPr algn="justLow" rtl="1">
              <a:lnSpc>
                <a:spcPct val="160000"/>
              </a:lnSpc>
              <a:buFont typeface="Wingdings" panose="05000000000000000000" pitchFamily="2" charset="2"/>
              <a:buChar char="§"/>
            </a:pPr>
            <a:r>
              <a:rPr lang="fa-IR" dirty="0">
                <a:cs typeface="B Nazanin" panose="00000400000000000000" pitchFamily="2" charset="-78"/>
              </a:rPr>
              <a:t>2. خودگشودگی: حدی است که مدیران مایلند اطلاعات مربوط به خود را با دیگر افراد سازمان در میان بگذارند.</a:t>
            </a:r>
          </a:p>
        </p:txBody>
      </p:sp>
    </p:spTree>
    <p:extLst>
      <p:ext uri="{BB962C8B-B14F-4D97-AF65-F5344CB8AC3E}">
        <p14:creationId xmlns:p14="http://schemas.microsoft.com/office/powerpoint/2010/main" val="173676777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762000"/>
            <a:ext cx="6591985" cy="3777622"/>
          </a:xfrm>
        </p:spPr>
        <p:txBody>
          <a:bodyPr/>
          <a:lstStyle/>
          <a:p>
            <a:pPr algn="justLow" rtl="1">
              <a:lnSpc>
                <a:spcPct val="150000"/>
              </a:lnSpc>
              <a:buFont typeface="Wingdings" panose="05000000000000000000" pitchFamily="2" charset="2"/>
              <a:buChar char="q"/>
            </a:pPr>
            <a:r>
              <a:rPr lang="fa-IR" dirty="0">
                <a:cs typeface="B Titr" panose="00000700000000000000" pitchFamily="2" charset="-78"/>
              </a:rPr>
              <a:t>گوش شنوا، زیربنای مهارت ارتباطی</a:t>
            </a:r>
          </a:p>
          <a:p>
            <a:pPr algn="justLow" rtl="1">
              <a:lnSpc>
                <a:spcPct val="150000"/>
              </a:lnSpc>
              <a:buFont typeface="Wingdings" panose="05000000000000000000" pitchFamily="2" charset="2"/>
              <a:buChar char="v"/>
            </a:pPr>
            <a:r>
              <a:rPr lang="fa-IR" dirty="0">
                <a:cs typeface="B Nazanin" panose="00000400000000000000" pitchFamily="2" charset="-78"/>
              </a:rPr>
              <a:t>شنود مؤثر، مهارت ارتباطی بسیار مهم و فوق العاده دشواری است. شاید فراموش شده ترین فراگرد در ارتباطات متقابل شخصی همین موضوع باشد. برخی از خبرگان ارتباطات بر این باورند که شنود مؤثر، سنگ بنای مهارت ارتباطی مدیران امروزی است.</a:t>
            </a:r>
          </a:p>
        </p:txBody>
      </p:sp>
    </p:spTree>
    <p:extLst>
      <p:ext uri="{BB962C8B-B14F-4D97-AF65-F5344CB8AC3E}">
        <p14:creationId xmlns:p14="http://schemas.microsoft.com/office/powerpoint/2010/main" val="204463103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946778"/>
            <a:ext cx="6591985" cy="3777622"/>
          </a:xfrm>
        </p:spPr>
        <p:txBody>
          <a:bodyPr/>
          <a:lstStyle/>
          <a:p>
            <a:pPr algn="r" rtl="1">
              <a:buFont typeface="Wingdings" panose="05000000000000000000" pitchFamily="2" charset="2"/>
              <a:buChar char="q"/>
            </a:pPr>
            <a:r>
              <a:rPr lang="fa-IR" dirty="0">
                <a:cs typeface="B Titr" panose="00000700000000000000" pitchFamily="2" charset="-78"/>
              </a:rPr>
              <a:t>تعریف شنود مؤثر</a:t>
            </a:r>
          </a:p>
          <a:p>
            <a:pPr algn="justLow" rtl="1">
              <a:lnSpc>
                <a:spcPct val="150000"/>
              </a:lnSpc>
              <a:buFont typeface="Wingdings" panose="05000000000000000000" pitchFamily="2" charset="2"/>
              <a:buChar char="v"/>
            </a:pPr>
            <a:r>
              <a:rPr lang="fa-IR" dirty="0">
                <a:cs typeface="B Nazanin" panose="00000400000000000000" pitchFamily="2" charset="-78"/>
              </a:rPr>
              <a:t>فراگرد کشف رمز و تعبیر و تفسیر پیامهای کلامی را به طور فعال، شنود مؤثر گویند. شنود مؤثر به توجه شناختی و پردازش اطلاعات نیاز دارد ولی صرف شنیدن نیاز به توجه و پردازش ندارد.</a:t>
            </a:r>
          </a:p>
        </p:txBody>
      </p:sp>
    </p:spTree>
    <p:extLst>
      <p:ext uri="{BB962C8B-B14F-4D97-AF65-F5344CB8AC3E}">
        <p14:creationId xmlns:p14="http://schemas.microsoft.com/office/powerpoint/2010/main" val="426627180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611"/>
            <a:ext cx="8229600" cy="5526110"/>
          </a:xfrm>
        </p:spPr>
        <p:txBody>
          <a:bodyPr/>
          <a:lstStyle/>
          <a:p>
            <a:pPr algn="r" rtl="1">
              <a:buFont typeface="Wingdings" panose="05000000000000000000" pitchFamily="2" charset="2"/>
              <a:buChar char="q"/>
            </a:pPr>
            <a:r>
              <a:rPr lang="fa-IR" dirty="0">
                <a:cs typeface="B Titr" panose="00000700000000000000" pitchFamily="2" charset="-78"/>
              </a:rPr>
              <a:t>مدل دریافت شنودی</a:t>
            </a:r>
          </a:p>
        </p:txBody>
      </p:sp>
      <p:sp>
        <p:nvSpPr>
          <p:cNvPr id="4" name="Oval 3"/>
          <p:cNvSpPr/>
          <p:nvPr/>
        </p:nvSpPr>
        <p:spPr>
          <a:xfrm>
            <a:off x="4370235" y="3314166"/>
            <a:ext cx="1268565" cy="1334034"/>
          </a:xfrm>
          <a:prstGeom prst="ellipse">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dirty="0">
                <a:solidFill>
                  <a:schemeClr val="tx1"/>
                </a:solidFill>
              </a:rPr>
              <a:t>مدل دریافت شنودی</a:t>
            </a:r>
          </a:p>
        </p:txBody>
      </p:sp>
      <p:sp>
        <p:nvSpPr>
          <p:cNvPr id="5" name="Rectangle 4"/>
          <p:cNvSpPr/>
          <p:nvPr/>
        </p:nvSpPr>
        <p:spPr>
          <a:xfrm>
            <a:off x="6156100" y="1412383"/>
            <a:ext cx="2606899" cy="2245215"/>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1500" b="1" dirty="0">
                <a:solidFill>
                  <a:schemeClr val="tx1"/>
                </a:solidFill>
                <a:cs typeface="B Nazanin" panose="00000400000000000000" pitchFamily="2" charset="-78"/>
              </a:rPr>
              <a:t>ویژگی های شنونده</a:t>
            </a:r>
          </a:p>
          <a:p>
            <a:pPr marL="342900" indent="-342900" algn="r" rtl="1">
              <a:buAutoNum type="arabicPeriod"/>
            </a:pPr>
            <a:r>
              <a:rPr lang="fa-IR" sz="1500" b="1" dirty="0">
                <a:solidFill>
                  <a:schemeClr val="tx1"/>
                </a:solidFill>
                <a:cs typeface="B Nazanin" panose="00000400000000000000" pitchFamily="2" charset="-78"/>
              </a:rPr>
              <a:t>تواناییهای ذهنی</a:t>
            </a:r>
          </a:p>
          <a:p>
            <a:pPr marL="342900" indent="-342900" algn="r" rtl="1">
              <a:buAutoNum type="arabicPeriod"/>
            </a:pPr>
            <a:r>
              <a:rPr lang="fa-IR" sz="1500" b="1" dirty="0">
                <a:solidFill>
                  <a:schemeClr val="tx1"/>
                </a:solidFill>
                <a:cs typeface="B Nazanin" panose="00000400000000000000" pitchFamily="2" charset="-78"/>
              </a:rPr>
              <a:t>توانایی خواندن</a:t>
            </a:r>
          </a:p>
          <a:p>
            <a:pPr marL="342900" indent="-342900" algn="r" rtl="1">
              <a:buAutoNum type="arabicPeriod"/>
            </a:pPr>
            <a:r>
              <a:rPr lang="fa-IR" sz="1500" b="1" dirty="0">
                <a:solidFill>
                  <a:schemeClr val="tx1"/>
                </a:solidFill>
                <a:cs typeface="B Nazanin" panose="00000400000000000000" pitchFamily="2" charset="-78"/>
              </a:rPr>
              <a:t>موفقیت دانشگاهی</a:t>
            </a:r>
          </a:p>
          <a:p>
            <a:pPr marL="342900" indent="-342900" algn="r" rtl="1">
              <a:buAutoNum type="arabicPeriod"/>
            </a:pPr>
            <a:r>
              <a:rPr lang="fa-IR" sz="1500" b="1" dirty="0">
                <a:solidFill>
                  <a:schemeClr val="tx1"/>
                </a:solidFill>
                <a:cs typeface="B Nazanin" panose="00000400000000000000" pitchFamily="2" charset="-78"/>
              </a:rPr>
              <a:t>واژگان گسترده</a:t>
            </a:r>
          </a:p>
          <a:p>
            <a:pPr marL="342900" indent="-342900" algn="r" rtl="1">
              <a:buAutoNum type="arabicPeriod"/>
            </a:pPr>
            <a:r>
              <a:rPr lang="fa-IR" sz="1500" b="1" dirty="0">
                <a:solidFill>
                  <a:schemeClr val="tx1"/>
                </a:solidFill>
                <a:cs typeface="B Nazanin" panose="00000400000000000000" pitchFamily="2" charset="-78"/>
              </a:rPr>
              <a:t>مجذوب پیام یا گوینده بودن</a:t>
            </a:r>
          </a:p>
          <a:p>
            <a:pPr marL="342900" indent="-342900" algn="r" rtl="1">
              <a:buAutoNum type="arabicPeriod"/>
            </a:pPr>
            <a:r>
              <a:rPr lang="fa-IR" sz="1500" b="1" dirty="0">
                <a:solidFill>
                  <a:schemeClr val="tx1"/>
                </a:solidFill>
                <a:cs typeface="B Nazanin" panose="00000400000000000000" pitchFamily="2" charset="-78"/>
              </a:rPr>
              <a:t>خستگی</a:t>
            </a:r>
          </a:p>
          <a:p>
            <a:pPr marL="342900" indent="-342900" algn="r" rtl="1">
              <a:buAutoNum type="arabicPeriod"/>
            </a:pPr>
            <a:r>
              <a:rPr lang="fa-IR" sz="1500" b="1" dirty="0">
                <a:solidFill>
                  <a:schemeClr val="tx1"/>
                </a:solidFill>
                <a:cs typeface="B Nazanin" panose="00000400000000000000" pitchFamily="2" charset="-78"/>
              </a:rPr>
              <a:t>جنسیت</a:t>
            </a:r>
          </a:p>
          <a:p>
            <a:pPr marL="342900" indent="-342900" algn="r" rtl="1">
              <a:buAutoNum type="arabicPeriod"/>
            </a:pPr>
            <a:r>
              <a:rPr lang="fa-IR" sz="1500" b="1" dirty="0">
                <a:solidFill>
                  <a:schemeClr val="tx1"/>
                </a:solidFill>
                <a:cs typeface="B Nazanin" panose="00000400000000000000" pitchFamily="2" charset="-78"/>
              </a:rPr>
              <a:t>انگیزه خارجی</a:t>
            </a:r>
          </a:p>
          <a:p>
            <a:pPr marL="342900" indent="-342900" algn="r" rtl="1">
              <a:buAutoNum type="arabicPeriod"/>
            </a:pPr>
            <a:r>
              <a:rPr lang="fa-IR" sz="1500" b="1" dirty="0">
                <a:solidFill>
                  <a:schemeClr val="tx1"/>
                </a:solidFill>
                <a:cs typeface="B Nazanin" panose="00000400000000000000" pitchFamily="2" charset="-78"/>
              </a:rPr>
              <a:t>توان یادداشت برداری</a:t>
            </a:r>
          </a:p>
        </p:txBody>
      </p:sp>
      <p:sp>
        <p:nvSpPr>
          <p:cNvPr id="8" name="Rectangle 7"/>
          <p:cNvSpPr/>
          <p:nvPr/>
        </p:nvSpPr>
        <p:spPr>
          <a:xfrm>
            <a:off x="6141073" y="4428194"/>
            <a:ext cx="2621924" cy="2240919"/>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1600" b="1" dirty="0">
                <a:solidFill>
                  <a:schemeClr val="tx1"/>
                </a:solidFill>
                <a:cs typeface="B Nazanin" panose="00000400000000000000" pitchFamily="2" charset="-78"/>
              </a:rPr>
              <a:t>ویژگی های پیام</a:t>
            </a:r>
          </a:p>
          <a:p>
            <a:pPr algn="ctr" rtl="1"/>
            <a:r>
              <a:rPr lang="fa-IR" sz="1600" b="1" dirty="0">
                <a:solidFill>
                  <a:schemeClr val="tx1"/>
                </a:solidFill>
                <a:cs typeface="B Nazanin" panose="00000400000000000000" pitchFamily="2" charset="-78"/>
              </a:rPr>
              <a:t>واضح و بدون ابهام بودن</a:t>
            </a:r>
          </a:p>
          <a:p>
            <a:pPr algn="ctr" rtl="1"/>
            <a:r>
              <a:rPr lang="fa-IR" sz="1600" b="1" dirty="0">
                <a:solidFill>
                  <a:schemeClr val="tx1"/>
                </a:solidFill>
                <a:cs typeface="B Nazanin" panose="00000400000000000000" pitchFamily="2" charset="-78"/>
              </a:rPr>
              <a:t>با صدای زنده بیان شدن</a:t>
            </a:r>
          </a:p>
          <a:p>
            <a:pPr algn="ctr" rtl="1"/>
            <a:r>
              <a:rPr lang="fa-IR" sz="1600" b="1" dirty="0">
                <a:solidFill>
                  <a:schemeClr val="tx1"/>
                </a:solidFill>
                <a:cs typeface="B Nazanin" panose="00000400000000000000" pitchFamily="2" charset="-78"/>
              </a:rPr>
              <a:t>داشتن دیدگاههای مشابه</a:t>
            </a:r>
          </a:p>
          <a:p>
            <a:pPr algn="ctr" rtl="1"/>
            <a:r>
              <a:rPr lang="fa-IR" sz="1600" b="1" dirty="0">
                <a:solidFill>
                  <a:schemeClr val="tx1"/>
                </a:solidFill>
                <a:cs typeface="B Nazanin" panose="00000400000000000000" pitchFamily="2" charset="-78"/>
              </a:rPr>
              <a:t>عدم تأیید انتظارات شنونده</a:t>
            </a:r>
          </a:p>
        </p:txBody>
      </p:sp>
      <p:sp>
        <p:nvSpPr>
          <p:cNvPr id="9" name="Rectangle 8"/>
          <p:cNvSpPr/>
          <p:nvPr/>
        </p:nvSpPr>
        <p:spPr>
          <a:xfrm>
            <a:off x="884420" y="4479710"/>
            <a:ext cx="2919135" cy="2240919"/>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tx1"/>
                </a:solidFill>
                <a:cs typeface="B Nazanin" panose="00000400000000000000" pitchFamily="2" charset="-78"/>
              </a:rPr>
              <a:t>ویژگی های محیطی</a:t>
            </a:r>
          </a:p>
          <a:p>
            <a:pPr marL="342900" indent="-342900" algn="r" rtl="1">
              <a:buAutoNum type="arabicPeriod"/>
            </a:pPr>
            <a:r>
              <a:rPr lang="fa-IR" b="1" dirty="0">
                <a:solidFill>
                  <a:schemeClr val="tx1"/>
                </a:solidFill>
                <a:cs typeface="B Nazanin" panose="00000400000000000000" pitchFamily="2" charset="-78"/>
              </a:rPr>
              <a:t>درجه حرارت</a:t>
            </a:r>
          </a:p>
          <a:p>
            <a:pPr marL="342900" indent="-342900" algn="r" rtl="1">
              <a:buAutoNum type="arabicPeriod"/>
            </a:pPr>
            <a:r>
              <a:rPr lang="fa-IR" b="1" dirty="0">
                <a:solidFill>
                  <a:schemeClr val="tx1"/>
                </a:solidFill>
                <a:cs typeface="B Nazanin" panose="00000400000000000000" pitchFamily="2" charset="-78"/>
              </a:rPr>
              <a:t>وضع قرارگرفتن (نشستن) شنونده</a:t>
            </a:r>
          </a:p>
          <a:p>
            <a:pPr marL="342900" indent="-342900" algn="r" rtl="1">
              <a:buAutoNum type="arabicPeriod"/>
            </a:pPr>
            <a:r>
              <a:rPr lang="fa-IR" b="1" dirty="0">
                <a:solidFill>
                  <a:schemeClr val="tx1"/>
                </a:solidFill>
                <a:cs typeface="B Nazanin" panose="00000400000000000000" pitchFamily="2" charset="-78"/>
              </a:rPr>
              <a:t>سر و صدا</a:t>
            </a:r>
          </a:p>
        </p:txBody>
      </p:sp>
      <p:sp>
        <p:nvSpPr>
          <p:cNvPr id="10" name="Rectangle 9"/>
          <p:cNvSpPr/>
          <p:nvPr/>
        </p:nvSpPr>
        <p:spPr>
          <a:xfrm>
            <a:off x="884420" y="1412383"/>
            <a:ext cx="2904111" cy="2240919"/>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a:solidFill>
                  <a:schemeClr val="tx1"/>
                </a:solidFill>
                <a:cs typeface="B Nazanin" panose="00000400000000000000" pitchFamily="2" charset="-78"/>
              </a:rPr>
              <a:t>ویژگی های گوینده</a:t>
            </a:r>
          </a:p>
          <a:p>
            <a:pPr marL="342900" indent="-342900" algn="r" rtl="1">
              <a:buAutoNum type="arabicPeriod"/>
            </a:pPr>
            <a:r>
              <a:rPr lang="fa-IR" b="1" dirty="0">
                <a:solidFill>
                  <a:schemeClr val="tx1"/>
                </a:solidFill>
                <a:cs typeface="B Nazanin" panose="00000400000000000000" pitchFamily="2" charset="-78"/>
              </a:rPr>
              <a:t>سخنان شمرده</a:t>
            </a:r>
          </a:p>
          <a:p>
            <a:pPr marL="342900" indent="-342900" algn="r" rtl="1">
              <a:buAutoNum type="arabicPeriod"/>
            </a:pPr>
            <a:r>
              <a:rPr lang="fa-IR" b="1" dirty="0">
                <a:solidFill>
                  <a:schemeClr val="tx1"/>
                </a:solidFill>
                <a:cs typeface="B Nazanin" panose="00000400000000000000" pitchFamily="2" charset="-78"/>
              </a:rPr>
              <a:t>سلاست کلام</a:t>
            </a:r>
          </a:p>
          <a:p>
            <a:pPr marL="342900" indent="-342900" algn="r" rtl="1">
              <a:buAutoNum type="arabicPeriod"/>
            </a:pPr>
            <a:r>
              <a:rPr lang="fa-IR" b="1" dirty="0">
                <a:solidFill>
                  <a:schemeClr val="tx1"/>
                </a:solidFill>
                <a:cs typeface="B Nazanin" panose="00000400000000000000" pitchFamily="2" charset="-78"/>
              </a:rPr>
              <a:t>در دید شنونده قرار داشتن</a:t>
            </a:r>
          </a:p>
          <a:p>
            <a:pPr marL="342900" indent="-342900" algn="r" rtl="1">
              <a:buAutoNum type="arabicPeriod"/>
            </a:pPr>
            <a:r>
              <a:rPr lang="fa-IR" b="1" dirty="0">
                <a:solidFill>
                  <a:schemeClr val="tx1"/>
                </a:solidFill>
                <a:cs typeface="B Nazanin" panose="00000400000000000000" pitchFamily="2" charset="-78"/>
              </a:rPr>
              <a:t>اعتبار</a:t>
            </a:r>
          </a:p>
          <a:p>
            <a:pPr marL="342900" indent="-342900" algn="r" rtl="1">
              <a:buAutoNum type="arabicPeriod"/>
            </a:pPr>
            <a:r>
              <a:rPr lang="fa-IR" b="1" dirty="0">
                <a:solidFill>
                  <a:schemeClr val="tx1"/>
                </a:solidFill>
                <a:cs typeface="B Nazanin" panose="00000400000000000000" pitchFamily="2" charset="-78"/>
              </a:rPr>
              <a:t>نگرش مثبت نسبت به گوینده</a:t>
            </a:r>
          </a:p>
        </p:txBody>
      </p:sp>
      <p:cxnSp>
        <p:nvCxnSpPr>
          <p:cNvPr id="12" name="Straight Connector 11"/>
          <p:cNvCxnSpPr/>
          <p:nvPr/>
        </p:nvCxnSpPr>
        <p:spPr>
          <a:xfrm flipH="1">
            <a:off x="7405352" y="3670474"/>
            <a:ext cx="1" cy="257577"/>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2509232" y="3655453"/>
            <a:ext cx="1" cy="257577"/>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a:off x="2532843" y="4194221"/>
            <a:ext cx="1" cy="257577"/>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H="1">
            <a:off x="7405354" y="4185635"/>
            <a:ext cx="1" cy="257577"/>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V="1">
            <a:off x="2509232" y="3888345"/>
            <a:ext cx="1998371" cy="246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V="1">
            <a:off x="2532842" y="4182414"/>
            <a:ext cx="1998371" cy="246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flipV="1">
            <a:off x="5550792" y="3888345"/>
            <a:ext cx="1854560" cy="246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flipV="1">
            <a:off x="5548644" y="4156656"/>
            <a:ext cx="1854560" cy="246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7945776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990600"/>
            <a:ext cx="6591985" cy="3777622"/>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سبکهای سه گانه شنود</a:t>
            </a:r>
          </a:p>
          <a:p>
            <a:pPr algn="r" rtl="1">
              <a:lnSpc>
                <a:spcPct val="150000"/>
              </a:lnSpc>
              <a:buFont typeface="Wingdings" panose="05000000000000000000" pitchFamily="2" charset="2"/>
              <a:buChar char="v"/>
            </a:pPr>
            <a:r>
              <a:rPr lang="fa-IR" dirty="0">
                <a:cs typeface="B Nazanin" pitchFamily="2" charset="-78"/>
              </a:rPr>
              <a:t>1. سبک نتیجه ای</a:t>
            </a:r>
          </a:p>
          <a:p>
            <a:pPr algn="r" rtl="1">
              <a:lnSpc>
                <a:spcPct val="150000"/>
              </a:lnSpc>
              <a:buFont typeface="Wingdings" panose="05000000000000000000" pitchFamily="2" charset="2"/>
              <a:buChar char="v"/>
            </a:pPr>
            <a:r>
              <a:rPr lang="fa-IR" dirty="0">
                <a:cs typeface="B Nazanin" pitchFamily="2" charset="-78"/>
              </a:rPr>
              <a:t>2. سبک چرایی</a:t>
            </a:r>
          </a:p>
          <a:p>
            <a:pPr algn="r" rtl="1">
              <a:lnSpc>
                <a:spcPct val="150000"/>
              </a:lnSpc>
              <a:buFont typeface="Wingdings" panose="05000000000000000000" pitchFamily="2" charset="2"/>
              <a:buChar char="v"/>
            </a:pPr>
            <a:r>
              <a:rPr lang="fa-IR" dirty="0">
                <a:cs typeface="B Nazanin" pitchFamily="2" charset="-78"/>
              </a:rPr>
              <a:t>3. سبک فراگردی</a:t>
            </a:r>
          </a:p>
        </p:txBody>
      </p:sp>
    </p:spTree>
    <p:extLst>
      <p:ext uri="{BB962C8B-B14F-4D97-AF65-F5344CB8AC3E}">
        <p14:creationId xmlns:p14="http://schemas.microsoft.com/office/powerpoint/2010/main" val="181480412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8642"/>
            <a:ext cx="8229600" cy="5435958"/>
          </a:xfrm>
        </p:spPr>
        <p:txBody>
          <a:bodyPr>
            <a:normAutofit/>
          </a:bodyPr>
          <a:lstStyle/>
          <a:p>
            <a:pPr algn="r" rtl="1">
              <a:lnSpc>
                <a:spcPct val="150000"/>
              </a:lnSpc>
              <a:buFont typeface="Wingdings" panose="05000000000000000000" pitchFamily="2" charset="2"/>
              <a:buChar char="q"/>
            </a:pPr>
            <a:r>
              <a:rPr lang="fa-IR" dirty="0">
                <a:cs typeface="B Titr" panose="00000700000000000000" pitchFamily="2" charset="-78"/>
              </a:rPr>
              <a:t>الف ) سبک نتیجه ای</a:t>
            </a:r>
          </a:p>
          <a:p>
            <a:pPr algn="r" rtl="1">
              <a:lnSpc>
                <a:spcPct val="150000"/>
              </a:lnSpc>
              <a:buFont typeface="Wingdings" panose="05000000000000000000" pitchFamily="2" charset="2"/>
              <a:buChar char="v"/>
            </a:pPr>
            <a:r>
              <a:rPr lang="fa-IR" dirty="0">
                <a:cs typeface="B Nazanin" panose="00000400000000000000" pitchFamily="2" charset="-78"/>
              </a:rPr>
              <a:t>برخی از آدمیان حاشیه رفتن را دوست ندارند؛ آنان علاقمندند نتیجه یا خط پایانی پیام ارتباطی را در آغاز بدانند. اینان دوست دارند پس از دریافت نتیجه، برای درک بهتر، پرسشهایی در آن زمینه مطرح کنند. رفتارهایی که بیانگر شنوندگان دارای سبک نتیجه ای است عبارت اند از:</a:t>
            </a:r>
          </a:p>
          <a:p>
            <a:pPr algn="r" rtl="1">
              <a:lnSpc>
                <a:spcPct val="150000"/>
              </a:lnSpc>
              <a:buFont typeface="Wingdings" panose="05000000000000000000" pitchFamily="2" charset="2"/>
              <a:buChar char="§"/>
            </a:pPr>
            <a:r>
              <a:rPr lang="fa-IR" dirty="0">
                <a:cs typeface="B Nazanin" panose="00000400000000000000" pitchFamily="2" charset="-78"/>
              </a:rPr>
              <a:t>1. رک و صریح بودن</a:t>
            </a:r>
          </a:p>
          <a:p>
            <a:pPr algn="r" rtl="1">
              <a:lnSpc>
                <a:spcPct val="150000"/>
              </a:lnSpc>
              <a:buFont typeface="Wingdings" panose="05000000000000000000" pitchFamily="2" charset="2"/>
              <a:buChar char="§"/>
            </a:pPr>
            <a:r>
              <a:rPr lang="fa-IR" dirty="0">
                <a:cs typeface="B Nazanin" panose="00000400000000000000" pitchFamily="2" charset="-78"/>
              </a:rPr>
              <a:t>2. عملگرا بودن</a:t>
            </a:r>
          </a:p>
          <a:p>
            <a:pPr algn="r" rtl="1">
              <a:lnSpc>
                <a:spcPct val="150000"/>
              </a:lnSpc>
              <a:buFont typeface="Wingdings" panose="05000000000000000000" pitchFamily="2" charset="2"/>
              <a:buChar char="§"/>
            </a:pPr>
            <a:r>
              <a:rPr lang="fa-IR" dirty="0">
                <a:cs typeface="B Nazanin" panose="00000400000000000000" pitchFamily="2" charset="-78"/>
              </a:rPr>
              <a:t>3. حالگرا بودن</a:t>
            </a:r>
          </a:p>
          <a:p>
            <a:pPr algn="r" rtl="1">
              <a:lnSpc>
                <a:spcPct val="150000"/>
              </a:lnSpc>
              <a:buFont typeface="Wingdings" panose="05000000000000000000" pitchFamily="2" charset="2"/>
              <a:buChar char="§"/>
            </a:pPr>
            <a:r>
              <a:rPr lang="fa-IR" dirty="0">
                <a:cs typeface="B Nazanin" panose="00000400000000000000" pitchFamily="2" charset="-78"/>
              </a:rPr>
              <a:t>4. تمایل داشتن به حل مسأله</a:t>
            </a:r>
          </a:p>
          <a:p>
            <a:pPr algn="r" rtl="1">
              <a:lnSpc>
                <a:spcPct val="150000"/>
              </a:lnSpc>
              <a:buFont typeface="Wingdings" panose="05000000000000000000" pitchFamily="2" charset="2"/>
              <a:buChar char="§"/>
            </a:pPr>
            <a:r>
              <a:rPr lang="fa-IR" dirty="0">
                <a:cs typeface="B Nazanin" panose="00000400000000000000" pitchFamily="2" charset="-78"/>
              </a:rPr>
              <a:t>5. تمایل به دانستن بُن هر قضیه.</a:t>
            </a:r>
          </a:p>
        </p:txBody>
      </p:sp>
    </p:spTree>
    <p:extLst>
      <p:ext uri="{BB962C8B-B14F-4D97-AF65-F5344CB8AC3E}">
        <p14:creationId xmlns:p14="http://schemas.microsoft.com/office/powerpoint/2010/main" val="416266527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838200"/>
            <a:ext cx="6591985" cy="3777622"/>
          </a:xfrm>
        </p:spPr>
        <p:txBody>
          <a:bodyPr>
            <a:normAutofit/>
          </a:bodyPr>
          <a:lstStyle/>
          <a:p>
            <a:pPr algn="r" rtl="1">
              <a:buFont typeface="Wingdings" panose="05000000000000000000" pitchFamily="2" charset="2"/>
              <a:buChar char="q"/>
            </a:pPr>
            <a:r>
              <a:rPr lang="fa-IR" dirty="0">
                <a:cs typeface="B Titr" panose="00000700000000000000" pitchFamily="2" charset="-78"/>
              </a:rPr>
              <a:t> ب ) سبک چرایی</a:t>
            </a:r>
          </a:p>
          <a:p>
            <a:pPr algn="r" rtl="1">
              <a:lnSpc>
                <a:spcPct val="150000"/>
              </a:lnSpc>
              <a:buFont typeface="Wingdings" panose="05000000000000000000" pitchFamily="2" charset="2"/>
              <a:buChar char="v"/>
            </a:pPr>
            <a:r>
              <a:rPr lang="fa-IR" dirty="0">
                <a:cs typeface="B Nazanin" panose="00000400000000000000" pitchFamily="2" charset="-78"/>
              </a:rPr>
              <a:t>آدمهای دلیلگرا می خواهند منطق آنچه را که کسی بیان می دارد یا پیشنهاد می کند بدانند. اینان پیش از آنکه نظری را بپذیرند باید متقاعد شده باشند.</a:t>
            </a:r>
          </a:p>
          <a:p>
            <a:pPr algn="r" rtl="1">
              <a:lnSpc>
                <a:spcPct val="150000"/>
              </a:lnSpc>
              <a:buFont typeface="Wingdings" panose="05000000000000000000" pitchFamily="2" charset="2"/>
              <a:buChar char="q"/>
            </a:pPr>
            <a:r>
              <a:rPr lang="fa-IR" b="1" dirty="0">
                <a:cs typeface="B Titr" panose="00000700000000000000" pitchFamily="2" charset="-78"/>
              </a:rPr>
              <a:t>پ ) سبک فراگردی</a:t>
            </a:r>
          </a:p>
          <a:p>
            <a:pPr algn="r" rtl="1">
              <a:lnSpc>
                <a:spcPct val="150000"/>
              </a:lnSpc>
              <a:buFont typeface="Wingdings" panose="05000000000000000000" pitchFamily="2" charset="2"/>
              <a:buChar char="v"/>
            </a:pPr>
            <a:r>
              <a:rPr lang="fa-IR" dirty="0">
                <a:cs typeface="B Nazanin" panose="00000400000000000000" pitchFamily="2" charset="-78"/>
              </a:rPr>
              <a:t>شنوندگان فراگردی دوست دارند موضوعات را بتفضیل مورد بحث قرار دهند. اینان ترجیح می دهند پیش از یک بحث کامل، اطلاعات و زمینه ای در ارتباط با موضوع به دست آورند.</a:t>
            </a:r>
          </a:p>
        </p:txBody>
      </p:sp>
    </p:spTree>
    <p:extLst>
      <p:ext uri="{BB962C8B-B14F-4D97-AF65-F5344CB8AC3E}">
        <p14:creationId xmlns:p14="http://schemas.microsoft.com/office/powerpoint/2010/main" val="388090039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7391400" cy="4946561"/>
          </a:xfrm>
        </p:spPr>
        <p:txBody>
          <a:bodyPr>
            <a:normAutofit fontScale="77500" lnSpcReduction="20000"/>
          </a:bodyPr>
          <a:lstStyle/>
          <a:p>
            <a:pPr algn="r" rtl="1">
              <a:lnSpc>
                <a:spcPct val="150000"/>
              </a:lnSpc>
              <a:buFont typeface="Wingdings" panose="05000000000000000000" pitchFamily="2" charset="2"/>
              <a:buChar char="q"/>
            </a:pPr>
            <a:r>
              <a:rPr lang="fa-IR" dirty="0">
                <a:cs typeface="B Titr" panose="00000700000000000000" pitchFamily="2" charset="-78"/>
              </a:rPr>
              <a:t>اعمال غیر کلامی مثبتی که به ارتباطات کمک می کند</a:t>
            </a:r>
          </a:p>
          <a:p>
            <a:pPr algn="r" rtl="1">
              <a:lnSpc>
                <a:spcPct val="150000"/>
              </a:lnSpc>
              <a:buFont typeface="Wingdings" panose="05000000000000000000" pitchFamily="2" charset="2"/>
              <a:buChar char="v"/>
            </a:pPr>
            <a:r>
              <a:rPr lang="fa-IR" dirty="0">
                <a:cs typeface="B Nazanin" panose="00000400000000000000" pitchFamily="2" charset="-78"/>
              </a:rPr>
              <a:t>1. حفظ تماس چشمی</a:t>
            </a:r>
          </a:p>
          <a:p>
            <a:pPr algn="r" rtl="1">
              <a:lnSpc>
                <a:spcPct val="150000"/>
              </a:lnSpc>
              <a:buFont typeface="Wingdings" panose="05000000000000000000" pitchFamily="2" charset="2"/>
              <a:buChar char="v"/>
            </a:pPr>
            <a:r>
              <a:rPr lang="fa-IR" dirty="0">
                <a:cs typeface="B Nazanin" panose="00000400000000000000" pitchFamily="2" charset="-78"/>
              </a:rPr>
              <a:t>2. حرکت جسمانی فعال داشتن</a:t>
            </a:r>
          </a:p>
          <a:p>
            <a:pPr algn="r" rtl="1">
              <a:lnSpc>
                <a:spcPct val="150000"/>
              </a:lnSpc>
              <a:buFont typeface="Wingdings" panose="05000000000000000000" pitchFamily="2" charset="2"/>
              <a:buChar char="v"/>
            </a:pPr>
            <a:r>
              <a:rPr lang="fa-IR" dirty="0">
                <a:cs typeface="B Nazanin" panose="00000400000000000000" pitchFamily="2" charset="-78"/>
              </a:rPr>
              <a:t>3. لبخند زدن</a:t>
            </a:r>
          </a:p>
          <a:p>
            <a:pPr algn="r" rtl="1">
              <a:lnSpc>
                <a:spcPct val="150000"/>
              </a:lnSpc>
              <a:buFont typeface="Wingdings" panose="05000000000000000000" pitchFamily="2" charset="2"/>
              <a:buChar char="v"/>
            </a:pPr>
            <a:r>
              <a:rPr lang="fa-IR" dirty="0">
                <a:cs typeface="B Nazanin" panose="00000400000000000000" pitchFamily="2" charset="-78"/>
              </a:rPr>
              <a:t>4. خم شدن به طرف گوینده.</a:t>
            </a:r>
          </a:p>
          <a:p>
            <a:pPr algn="r" rtl="1">
              <a:lnSpc>
                <a:spcPct val="150000"/>
              </a:lnSpc>
              <a:buNone/>
            </a:pPr>
            <a:r>
              <a:rPr lang="fa-IR" dirty="0">
                <a:cs typeface="B Nazanin" panose="00000400000000000000" pitchFamily="2" charset="-78"/>
              </a:rPr>
              <a:t>کسب توان شنود موثر </a:t>
            </a:r>
          </a:p>
          <a:p>
            <a:pPr algn="r" rtl="1">
              <a:lnSpc>
                <a:spcPct val="150000"/>
              </a:lnSpc>
              <a:buNone/>
            </a:pPr>
            <a:r>
              <a:rPr lang="fa-IR" dirty="0">
                <a:cs typeface="B Nazanin" panose="00000400000000000000" pitchFamily="2" charset="-78"/>
              </a:rPr>
              <a:t>توان شنود موثر را می توان از طریق بهبود جلوه بیرونی با منظر خود ، چگونگی اندیشیدن و نوع گفتار نیز بدست آورد </a:t>
            </a:r>
          </a:p>
          <a:p>
            <a:pPr algn="r" rtl="1">
              <a:lnSpc>
                <a:spcPct val="150000"/>
              </a:lnSpc>
              <a:buNone/>
            </a:pPr>
            <a:r>
              <a:rPr lang="fa-IR" dirty="0">
                <a:cs typeface="B Nazanin" panose="00000400000000000000" pitchFamily="2" charset="-78"/>
              </a:rPr>
              <a:t>1 – جلوه بیرونی و منظر را به عنوان یک شنونده خوب می توانید با نشان دادن علاقه خود به گفتار دیگری نشان دهید</a:t>
            </a:r>
          </a:p>
          <a:p>
            <a:pPr algn="r" rtl="1">
              <a:lnSpc>
                <a:spcPct val="150000"/>
              </a:lnSpc>
              <a:buNone/>
            </a:pPr>
            <a:r>
              <a:rPr lang="fa-IR" dirty="0">
                <a:cs typeface="B Nazanin" panose="00000400000000000000" pitchFamily="2" charset="-78"/>
              </a:rPr>
              <a:t>2 – شنود و شنیدن می بایست از روی صمیمیت صورت پذیرد تا موثر باشد . </a:t>
            </a:r>
          </a:p>
          <a:p>
            <a:pPr algn="r" rtl="1">
              <a:lnSpc>
                <a:spcPct val="150000"/>
              </a:lnSpc>
              <a:buNone/>
            </a:pPr>
            <a:r>
              <a:rPr lang="fa-IR" dirty="0">
                <a:cs typeface="B Nazanin" panose="00000400000000000000" pitchFamily="2" charset="-78"/>
              </a:rPr>
              <a:t>مستمع صاحب سخن را بر سر ذوق آورد .</a:t>
            </a:r>
          </a:p>
          <a:p>
            <a:pPr algn="r" rtl="1">
              <a:lnSpc>
                <a:spcPct val="150000"/>
              </a:lnSpc>
              <a:buNone/>
            </a:pPr>
            <a:r>
              <a:rPr lang="fa-IR" dirty="0">
                <a:cs typeface="B Nazanin" panose="00000400000000000000" pitchFamily="2" charset="-78"/>
              </a:rPr>
              <a:t>3 – مهم ترین گام در جهت شنود اثر بخش این است که گفت و گو با خود را متوفق سازیم و در مقابل گوینده سکوت کرده و</a:t>
            </a:r>
          </a:p>
          <a:p>
            <a:pPr algn="r" rtl="1">
              <a:lnSpc>
                <a:spcPct val="150000"/>
              </a:lnSpc>
              <a:buNone/>
            </a:pPr>
            <a:r>
              <a:rPr lang="fa-IR" dirty="0">
                <a:cs typeface="B Nazanin" panose="00000400000000000000" pitchFamily="2" charset="-78"/>
              </a:rPr>
              <a:t> شنود و تحمل ساکت بودن را پیدا کرد  </a:t>
            </a:r>
          </a:p>
        </p:txBody>
      </p:sp>
    </p:spTree>
    <p:extLst>
      <p:ext uri="{BB962C8B-B14F-4D97-AF65-F5344CB8AC3E}">
        <p14:creationId xmlns:p14="http://schemas.microsoft.com/office/powerpoint/2010/main" val="1151813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77875"/>
            <a:ext cx="8610600" cy="5318125"/>
          </a:xfrm>
        </p:spPr>
        <p:txBody>
          <a:bodyPr>
            <a:normAutofit fontScale="85000" lnSpcReduction="10000"/>
          </a:bodyPr>
          <a:lstStyle/>
          <a:p>
            <a:pPr algn="r" rtl="1">
              <a:buFont typeface="Wingdings" pitchFamily="2" charset="2"/>
              <a:buChar char="q"/>
            </a:pPr>
            <a:r>
              <a:rPr lang="fa-IR" sz="2500" b="1" dirty="0">
                <a:cs typeface="B Nazanin" pitchFamily="2" charset="-78"/>
              </a:rPr>
              <a:t>کارکردهای کار</a:t>
            </a:r>
            <a:endParaRPr lang="en-US" sz="2500" b="1" dirty="0">
              <a:cs typeface="B Nazanin" pitchFamily="2" charset="-78"/>
            </a:endParaRPr>
          </a:p>
          <a:p>
            <a:pPr algn="r" rtl="1">
              <a:buFont typeface="Wingdings" pitchFamily="2" charset="2"/>
              <a:buChar char="q"/>
            </a:pPr>
            <a:endParaRPr lang="fa-IR" sz="2500" b="1" dirty="0">
              <a:cs typeface="B Nazanin" pitchFamily="2" charset="-78"/>
            </a:endParaRPr>
          </a:p>
          <a:p>
            <a:pPr algn="r" rtl="1">
              <a:lnSpc>
                <a:spcPct val="160000"/>
              </a:lnSpc>
              <a:buFont typeface="Wingdings" pitchFamily="2" charset="2"/>
              <a:buChar char="v"/>
            </a:pPr>
            <a:r>
              <a:rPr lang="fa-IR" sz="2000" dirty="0">
                <a:cs typeface="B Nazanin" pitchFamily="2" charset="-78"/>
              </a:rPr>
              <a:t>1. تعیین هدفهای عمومی زندگی ( داشتن خانه شخصی و به طور کلی رفع نیازهای اولیه) را تشویق می کند.</a:t>
            </a:r>
          </a:p>
          <a:p>
            <a:pPr algn="r" rtl="1">
              <a:lnSpc>
                <a:spcPct val="160000"/>
              </a:lnSpc>
              <a:buFont typeface="Wingdings" pitchFamily="2" charset="2"/>
              <a:buChar char="v"/>
            </a:pPr>
            <a:r>
              <a:rPr lang="fa-IR" sz="2000" dirty="0">
                <a:cs typeface="B Nazanin" pitchFamily="2" charset="-78"/>
              </a:rPr>
              <a:t>2. امنیت اقتصادی را برای فرد بهمراه دارد، به گونه ای که فرد به کمک کار می تواند هزینه های روزمره خود را بپردازد.</a:t>
            </a:r>
          </a:p>
          <a:p>
            <a:pPr algn="r" rtl="1">
              <a:lnSpc>
                <a:spcPct val="160000"/>
              </a:lnSpc>
              <a:buFont typeface="Wingdings" pitchFamily="2" charset="2"/>
              <a:buChar char="v"/>
            </a:pPr>
            <a:r>
              <a:rPr lang="fa-IR" sz="2000" dirty="0">
                <a:cs typeface="B Nazanin" pitchFamily="2" charset="-78"/>
              </a:rPr>
              <a:t>3. به فرد وجهه، اعتبار و هویت می بخشد. برخی از مشاغل نسبت به دیگر مشاغل از وجهه و اعتبار بالاتری برخوردار هستند.</a:t>
            </a:r>
          </a:p>
          <a:p>
            <a:pPr algn="r" rtl="1">
              <a:lnSpc>
                <a:spcPct val="160000"/>
              </a:lnSpc>
              <a:buFont typeface="Wingdings" pitchFamily="2" charset="2"/>
              <a:buChar char="v"/>
            </a:pPr>
            <a:r>
              <a:rPr lang="fa-IR" sz="2000" dirty="0">
                <a:cs typeface="B Nazanin" pitchFamily="2" charset="-78"/>
              </a:rPr>
              <a:t>4. کار فعالیتهای هدفمند را الزامی می سازد.</a:t>
            </a:r>
          </a:p>
          <a:p>
            <a:pPr algn="r" rtl="1">
              <a:lnSpc>
                <a:spcPct val="160000"/>
              </a:lnSpc>
              <a:buFont typeface="Wingdings" pitchFamily="2" charset="2"/>
              <a:buChar char="v"/>
            </a:pPr>
            <a:r>
              <a:rPr lang="fa-IR" sz="2000" dirty="0">
                <a:cs typeface="B Nazanin" pitchFamily="2" charset="-78"/>
              </a:rPr>
              <a:t>5. ارتباطات اجتماعی با دیگران را در خارج از خانواده تسهیل می کند.</a:t>
            </a:r>
          </a:p>
          <a:p>
            <a:pPr algn="r" rtl="1">
              <a:lnSpc>
                <a:spcPct val="160000"/>
              </a:lnSpc>
              <a:buFont typeface="Wingdings" pitchFamily="2" charset="2"/>
              <a:buChar char="v"/>
            </a:pPr>
            <a:r>
              <a:rPr lang="fa-IR" sz="2000" dirty="0">
                <a:cs typeface="B Nazanin" pitchFamily="2" charset="-78"/>
              </a:rPr>
              <a:t>6. حس همکاری و انجام کار گروهی را فراهم می سازد.</a:t>
            </a:r>
          </a:p>
          <a:p>
            <a:pPr algn="r" rtl="1">
              <a:lnSpc>
                <a:spcPct val="160000"/>
              </a:lnSpc>
              <a:buFont typeface="Wingdings" pitchFamily="2" charset="2"/>
              <a:buChar char="v"/>
            </a:pPr>
            <a:r>
              <a:rPr lang="fa-IR" sz="2000" dirty="0">
                <a:cs typeface="B Nazanin" pitchFamily="2" charset="-78"/>
              </a:rPr>
              <a:t>7. یک برنامه ریزی و ساختارِ زمانی، مانند شرکت در جلسات برنامه ریزی شده را بر فعالیتهای فرد تحمیل میکند.</a:t>
            </a:r>
            <a:endParaRPr lang="en-US" sz="2000" dirty="0">
              <a:cs typeface="B Nazanin" pitchFamily="2" charset="-78"/>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762000"/>
            <a:ext cx="6591985" cy="3777622"/>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اعمال غیرکلامی که باید از آنها احتراز شود</a:t>
            </a:r>
          </a:p>
          <a:p>
            <a:pPr algn="r" rtl="1">
              <a:lnSpc>
                <a:spcPct val="150000"/>
              </a:lnSpc>
              <a:buFont typeface="Wingdings" panose="05000000000000000000" pitchFamily="2" charset="2"/>
              <a:buChar char="v"/>
            </a:pPr>
            <a:r>
              <a:rPr lang="fa-IR" dirty="0">
                <a:cs typeface="B Nazanin" panose="00000400000000000000" pitchFamily="2" charset="-78"/>
              </a:rPr>
              <a:t>1. از گوینده روی برتافتن</a:t>
            </a:r>
          </a:p>
          <a:p>
            <a:pPr algn="r" rtl="1">
              <a:lnSpc>
                <a:spcPct val="150000"/>
              </a:lnSpc>
              <a:buFont typeface="Wingdings" panose="05000000000000000000" pitchFamily="2" charset="2"/>
              <a:buChar char="v"/>
            </a:pPr>
            <a:r>
              <a:rPr lang="fa-IR" dirty="0">
                <a:cs typeface="B Nazanin" panose="00000400000000000000" pitchFamily="2" charset="-78"/>
              </a:rPr>
              <a:t>2. بستن دیدگان</a:t>
            </a:r>
          </a:p>
          <a:p>
            <a:pPr algn="r" rtl="1">
              <a:lnSpc>
                <a:spcPct val="150000"/>
              </a:lnSpc>
              <a:buFont typeface="Wingdings" panose="05000000000000000000" pitchFamily="2" charset="2"/>
              <a:buChar char="v"/>
            </a:pPr>
            <a:r>
              <a:rPr lang="fa-IR" dirty="0">
                <a:cs typeface="B Nazanin" panose="00000400000000000000" pitchFamily="2" charset="-78"/>
              </a:rPr>
              <a:t>3. آهنگ صدای ناپسند</a:t>
            </a:r>
          </a:p>
          <a:p>
            <a:pPr algn="r" rtl="1">
              <a:lnSpc>
                <a:spcPct val="150000"/>
              </a:lnSpc>
              <a:buFont typeface="Wingdings" panose="05000000000000000000" pitchFamily="2" charset="2"/>
              <a:buChar char="v"/>
            </a:pPr>
            <a:r>
              <a:rPr lang="fa-IR" dirty="0">
                <a:cs typeface="B Nazanin" panose="00000400000000000000" pitchFamily="2" charset="-78"/>
              </a:rPr>
              <a:t>4. بیش از اندازه خمیازه کشیدن</a:t>
            </a:r>
          </a:p>
        </p:txBody>
      </p:sp>
    </p:spTree>
    <p:extLst>
      <p:ext uri="{BB962C8B-B14F-4D97-AF65-F5344CB8AC3E}">
        <p14:creationId xmlns:p14="http://schemas.microsoft.com/office/powerpoint/2010/main" val="231447314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57200"/>
            <a:ext cx="7696200" cy="5943600"/>
          </a:xfrm>
        </p:spPr>
        <p:txBody>
          <a:bodyPr>
            <a:normAutofit/>
          </a:bodyPr>
          <a:lstStyle/>
          <a:p>
            <a:pPr algn="r" rtl="1">
              <a:lnSpc>
                <a:spcPct val="150000"/>
              </a:lnSpc>
              <a:buFont typeface="Wingdings" panose="05000000000000000000" pitchFamily="2" charset="2"/>
              <a:buChar char="q"/>
            </a:pPr>
            <a:r>
              <a:rPr lang="fa-IR" dirty="0">
                <a:cs typeface="B Titr" panose="00000700000000000000" pitchFamily="2" charset="-78"/>
              </a:rPr>
              <a:t>ارتباطات راغبانه</a:t>
            </a:r>
          </a:p>
          <a:p>
            <a:pPr algn="justLow" rtl="1">
              <a:lnSpc>
                <a:spcPct val="150000"/>
              </a:lnSpc>
              <a:buFont typeface="Wingdings" panose="05000000000000000000" pitchFamily="2" charset="2"/>
              <a:buChar char="v"/>
            </a:pPr>
            <a:r>
              <a:rPr lang="fa-IR" dirty="0">
                <a:cs typeface="B Nazanin" panose="00000400000000000000" pitchFamily="2" charset="-78"/>
              </a:rPr>
              <a:t>صاحبنظران برای تحت تأثیر قراردادن دیگران، سه قابلیت اساسی را لازم میدانند:</a:t>
            </a:r>
          </a:p>
          <a:p>
            <a:pPr algn="justLow" rtl="1">
              <a:lnSpc>
                <a:spcPct val="150000"/>
              </a:lnSpc>
              <a:buFont typeface="Wingdings" panose="05000000000000000000" pitchFamily="2" charset="2"/>
              <a:buChar char="§"/>
            </a:pPr>
            <a:r>
              <a:rPr lang="fa-IR" b="1" dirty="0">
                <a:cs typeface="B Nazanin" panose="00000400000000000000" pitchFamily="2" charset="-78"/>
              </a:rPr>
              <a:t>1. تشخیص: </a:t>
            </a:r>
            <a:r>
              <a:rPr lang="fa-IR" dirty="0">
                <a:cs typeface="B Nazanin" panose="00000400000000000000" pitchFamily="2" charset="-78"/>
              </a:rPr>
              <a:t>توانایی شناختن وضعیتی که قصد نفوذ در آن را داریم.</a:t>
            </a:r>
          </a:p>
          <a:p>
            <a:pPr algn="justLow" rtl="1">
              <a:lnSpc>
                <a:spcPct val="150000"/>
              </a:lnSpc>
              <a:buFont typeface="Wingdings" panose="05000000000000000000" pitchFamily="2" charset="2"/>
              <a:buChar char="§"/>
            </a:pPr>
            <a:r>
              <a:rPr lang="fa-IR" b="1" dirty="0">
                <a:cs typeface="B Nazanin" panose="00000400000000000000" pitchFamily="2" charset="-78"/>
              </a:rPr>
              <a:t>2. انطباق: </a:t>
            </a:r>
            <a:r>
              <a:rPr lang="fa-IR" dirty="0">
                <a:cs typeface="B Nazanin" panose="00000400000000000000" pitchFamily="2" charset="-78"/>
              </a:rPr>
              <a:t>توانایی تطبیق رفتار خود و سایر عواملی که در کنترل ما هستند، با مقتضیات وضعیت مورد نظر.</a:t>
            </a:r>
          </a:p>
          <a:p>
            <a:pPr algn="justLow" rtl="1">
              <a:lnSpc>
                <a:spcPct val="150000"/>
              </a:lnSpc>
              <a:buFont typeface="Wingdings" panose="05000000000000000000" pitchFamily="2" charset="2"/>
              <a:buChar char="§"/>
            </a:pPr>
            <a:r>
              <a:rPr lang="fa-IR" b="1" dirty="0">
                <a:cs typeface="B Nazanin" panose="00000400000000000000" pitchFamily="2" charset="-78"/>
              </a:rPr>
              <a:t>3. ارتباطات راغبانه: </a:t>
            </a:r>
            <a:r>
              <a:rPr lang="fa-IR" dirty="0">
                <a:cs typeface="B Nazanin" panose="00000400000000000000" pitchFamily="2" charset="-78"/>
              </a:rPr>
              <a:t>توانایی ارسال پیام به گونه ای که افراد آن را براحتی درک کرده و پذیرا باشند.</a:t>
            </a:r>
            <a:endParaRPr lang="en-US" dirty="0">
              <a:cs typeface="B Nazanin" panose="00000400000000000000" pitchFamily="2" charset="-78"/>
            </a:endParaRPr>
          </a:p>
          <a:p>
            <a:pPr algn="justLow" rtl="1">
              <a:lnSpc>
                <a:spcPct val="150000"/>
              </a:lnSpc>
              <a:buFont typeface="Wingdings" panose="05000000000000000000" pitchFamily="2" charset="2"/>
              <a:buChar char="§"/>
            </a:pPr>
            <a:r>
              <a:rPr lang="en-US" dirty="0">
                <a:cs typeface="B Nazanin" panose="00000400000000000000" pitchFamily="2" charset="-78"/>
              </a:rPr>
              <a:t> </a:t>
            </a:r>
            <a:r>
              <a:rPr lang="fa-IR" dirty="0">
                <a:cs typeface="B Nazanin" panose="00000400000000000000" pitchFamily="2" charset="-78"/>
              </a:rPr>
              <a:t>فراگرد ارتباط راغبانه </a:t>
            </a:r>
          </a:p>
          <a:p>
            <a:pPr algn="justLow" rtl="1">
              <a:lnSpc>
                <a:spcPct val="150000"/>
              </a:lnSpc>
              <a:buFont typeface="Wingdings" panose="05000000000000000000" pitchFamily="2" charset="2"/>
              <a:buChar char="§"/>
            </a:pPr>
            <a:r>
              <a:rPr lang="fa-IR" dirty="0">
                <a:cs typeface="B Nazanin" panose="00000400000000000000" pitchFamily="2" charset="-78"/>
              </a:rPr>
              <a:t>نتیجه بخش تلاش مدیر برای تحت تاثیر قرار دادن افراد در ارتباطات به روشی بستگی دارد که به آنان احساس آسودگی دهد .</a:t>
            </a:r>
          </a:p>
          <a:p>
            <a:pPr algn="justLow" rtl="1">
              <a:lnSpc>
                <a:spcPct val="150000"/>
              </a:lnSpc>
              <a:buFont typeface="Wingdings" panose="05000000000000000000" pitchFamily="2" charset="2"/>
              <a:buChar char="§"/>
            </a:pPr>
            <a:r>
              <a:rPr lang="fa-IR" dirty="0">
                <a:cs typeface="B Nazanin" panose="00000400000000000000" pitchFamily="2" charset="-78"/>
              </a:rPr>
              <a:t>شناخت از چگونگی بر قراری ارتباط با عواملی همچون تمایل و صداقت مدیر در گفتار و کردار با کارکنان و همگام کردن کارکنان با مدیر و در نهایت انطباق و انعطاف کافی مابین مدیر و کارکنان از مهم ترین روش های رفتاری در ارتباطات راغبانه بشمار می رود . </a:t>
            </a:r>
          </a:p>
        </p:txBody>
      </p:sp>
    </p:spTree>
    <p:extLst>
      <p:ext uri="{BB962C8B-B14F-4D97-AF65-F5344CB8AC3E}">
        <p14:creationId xmlns:p14="http://schemas.microsoft.com/office/powerpoint/2010/main" val="27919548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295400"/>
            <a:ext cx="6591985" cy="5073022"/>
          </a:xfrm>
        </p:spPr>
        <p:txBody>
          <a:bodyPr>
            <a:normAutofit/>
          </a:bodyPr>
          <a:lstStyle/>
          <a:p>
            <a:pPr algn="just" rtl="1">
              <a:lnSpc>
                <a:spcPct val="150000"/>
              </a:lnSpc>
            </a:pPr>
            <a:r>
              <a:rPr lang="fa-IR" sz="2400" dirty="0">
                <a:latin typeface="Nazanin"/>
                <a:cs typeface="B Nazanin" panose="00000400000000000000" pitchFamily="2" charset="-78"/>
              </a:rPr>
              <a:t>مهم ترین درس مدیریت رفتار سازمانی در ارتباط مدیر و کارکنان رعایت شرط اول همگامی بعد رهبری است که اندیشمندان علوم رفتاری بر آن تاکید دارند و ایجاد مقبولیت جهت رهبری با همگامی و رعایت حقوق کارکنان خواهد بود .</a:t>
            </a:r>
            <a:endParaRPr lang="en-US" sz="2400" dirty="0">
              <a:latin typeface="Nazanin"/>
              <a:cs typeface="B Nazanin" panose="00000400000000000000" pitchFamily="2" charset="-78"/>
            </a:endParaRPr>
          </a:p>
        </p:txBody>
      </p:sp>
    </p:spTree>
    <p:extLst>
      <p:ext uri="{BB962C8B-B14F-4D97-AF65-F5344CB8AC3E}">
        <p14:creationId xmlns:p14="http://schemas.microsoft.com/office/powerpoint/2010/main" val="168517031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7735"/>
            <a:ext cx="8229600" cy="5126865"/>
          </a:xfrm>
        </p:spPr>
        <p:txBody>
          <a:bodyPr>
            <a:normAutofit/>
          </a:bodyPr>
          <a:lstStyle/>
          <a:p>
            <a:pPr algn="r" rtl="1">
              <a:buFont typeface="Wingdings" panose="05000000000000000000" pitchFamily="2" charset="2"/>
              <a:buChar char="q"/>
            </a:pPr>
            <a:r>
              <a:rPr lang="fa-IR" sz="2800" dirty="0">
                <a:cs typeface="B Titr" panose="00000700000000000000" pitchFamily="2" charset="-78"/>
              </a:rPr>
              <a:t>برنامه ریزی ارتباطات با خود و دیگران</a:t>
            </a:r>
          </a:p>
          <a:p>
            <a:pPr algn="justLow" rtl="1">
              <a:lnSpc>
                <a:spcPct val="150000"/>
              </a:lnSpc>
              <a:buFont typeface="Wingdings" panose="05000000000000000000" pitchFamily="2" charset="2"/>
              <a:buChar char="v"/>
            </a:pPr>
            <a:r>
              <a:rPr lang="fa-IR" dirty="0">
                <a:cs typeface="B Nazanin" panose="00000400000000000000" pitchFamily="2" charset="-78"/>
              </a:rPr>
              <a:t>چگونگی تأثیر زبان کلامی و غیرکلامی بر سیستم عصبی در برنامه ریزی ارتباطات با خود و دیگران مورد بررسی قرار می گیرد. توانایی آدمی در انجام دادن هر چیزی در زندگی بر توان او در هدایت سیستم عصبی اش مبتنی است. افرادی که از خود اثر برجسته به یادگار می گذارند، کسانی هستند که با برقراری ارتباط با سیستم عصبی خود و از طریق آن به ایجاد این آثار موفق شده اند.</a:t>
            </a:r>
          </a:p>
          <a:p>
            <a:pPr algn="justLow" rtl="1">
              <a:lnSpc>
                <a:spcPct val="150000"/>
              </a:lnSpc>
              <a:buFont typeface="Wingdings" panose="05000000000000000000" pitchFamily="2" charset="2"/>
              <a:buChar char="v"/>
            </a:pPr>
            <a:r>
              <a:rPr lang="fa-IR" dirty="0">
                <a:cs typeface="B Nazanin" panose="00000400000000000000" pitchFamily="2" charset="-78"/>
              </a:rPr>
              <a:t>برنامه ریزی ارتباط با خود و دیگران، علم چگونگی اداره بهتر ذهن برای ایجاد نتایج مطلوب است؛ این علم کلید گشودن رمز چگونگی ایجاد نتایج بهینه مستمر را ارائه می دهد. </a:t>
            </a:r>
          </a:p>
        </p:txBody>
      </p:sp>
    </p:spTree>
    <p:extLst>
      <p:ext uri="{BB962C8B-B14F-4D97-AF65-F5344CB8AC3E}">
        <p14:creationId xmlns:p14="http://schemas.microsoft.com/office/powerpoint/2010/main" val="342591193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
            <a:ext cx="7543800" cy="6705600"/>
          </a:xfrm>
        </p:spPr>
        <p:txBody>
          <a:bodyPr>
            <a:noAutofit/>
          </a:bodyPr>
          <a:lstStyle/>
          <a:p>
            <a:pPr algn="r" rtl="1"/>
            <a:r>
              <a:rPr lang="fa-IR" dirty="0">
                <a:cs typeface="B Nazanin" panose="00000400000000000000" pitchFamily="2" charset="-78"/>
              </a:rPr>
              <a:t>سیستم های جلوه مرجع </a:t>
            </a:r>
          </a:p>
          <a:p>
            <a:pPr algn="r" rtl="1"/>
            <a:r>
              <a:rPr lang="fa-IR" dirty="0">
                <a:cs typeface="B Nazanin" panose="00000400000000000000" pitchFamily="2" charset="-78"/>
              </a:rPr>
              <a:t>از نظر روان شناختی معمولا مدیران و کارکنان و فروشندگان و خریداران و کلا رفتار های انسانی بر اساس حقیقت و یا واقعیت بلکه بر اساس ادراک و تعبیر و تفسیر صورت گرفته از واقعیت و حقیقت خواهد بود .</a:t>
            </a:r>
          </a:p>
          <a:p>
            <a:pPr algn="r" rtl="1"/>
            <a:r>
              <a:rPr lang="fa-IR" dirty="0">
                <a:cs typeface="B Nazanin" panose="00000400000000000000" pitchFamily="2" charset="-78"/>
              </a:rPr>
              <a:t>معمولا ادراکات و تعابیر و تفاسیر نتیجه دریافت ها از طریق حواس پنجگانه بینایی ، شنوایی ، بویایی ، چشایی ، بساوایی حاصل می شود .</a:t>
            </a:r>
          </a:p>
          <a:p>
            <a:pPr algn="r" rtl="1"/>
            <a:r>
              <a:rPr lang="fa-IR" dirty="0">
                <a:cs typeface="B Nazanin" panose="00000400000000000000" pitchFamily="2" charset="-78"/>
              </a:rPr>
              <a:t>در نهایت تنها بخش از دریافت ها از طریق آگاهی انتخابی و نقشه های روانی انسان ها شکل پذیرفته و بسیاری از نتایج رفتاری متقابل بر اساس حواس و تجربیات و تقلید ها و بلکه تاثیرات نا خود آگاه افراد خواهد بود .</a:t>
            </a:r>
          </a:p>
          <a:p>
            <a:pPr algn="r" rtl="1"/>
            <a:r>
              <a:rPr lang="fa-IR" dirty="0">
                <a:cs typeface="B Nazanin" panose="00000400000000000000" pitchFamily="2" charset="-78"/>
              </a:rPr>
              <a:t>سیستم های جلوه و ارتباطات </a:t>
            </a:r>
          </a:p>
          <a:p>
            <a:pPr algn="r" rtl="1"/>
            <a:r>
              <a:rPr lang="fa-IR" dirty="0">
                <a:cs typeface="B Nazanin" panose="00000400000000000000" pitchFamily="2" charset="-78"/>
              </a:rPr>
              <a:t>قطعا فصل مشترک ادراک در بین همه انسان ها از طریق سیستم حسی است که همواره از دوره طفولیت تا مرگ برای انسان ظرفیت تشخیص را فراهم می کند و در هر جایگاهی نقش و اصلی و کلیدی در ایجاد ارتباط را به دست می گیرد .</a:t>
            </a:r>
          </a:p>
          <a:p>
            <a:pPr algn="r" rtl="1"/>
            <a:r>
              <a:rPr lang="fa-IR" dirty="0">
                <a:cs typeface="B Nazanin" panose="00000400000000000000" pitchFamily="2" charset="-78"/>
              </a:rPr>
              <a:t>بر همین اساس انسان ها به چند دسته کلی تقسیم می شوند </a:t>
            </a:r>
          </a:p>
          <a:p>
            <a:pPr algn="r" rtl="1"/>
            <a:r>
              <a:rPr lang="fa-IR" dirty="0">
                <a:cs typeface="B Nazanin" panose="00000400000000000000" pitchFamily="2" charset="-78"/>
              </a:rPr>
              <a:t>1 – بعضی پدیداری و تصویری و نقشه دنیای روانی خود را با تصاویر تنظیم می نمایند .</a:t>
            </a:r>
          </a:p>
          <a:p>
            <a:pPr algn="r" rtl="1"/>
            <a:r>
              <a:rPr lang="fa-IR" dirty="0">
                <a:cs typeface="B Nazanin" panose="00000400000000000000" pitchFamily="2" charset="-78"/>
              </a:rPr>
              <a:t>2 – عده ای احساسی و نقشه دنیای روانی خود را با احساس های درونی و برونی ترسیم می کنند </a:t>
            </a:r>
          </a:p>
          <a:p>
            <a:pPr algn="r" rtl="1"/>
            <a:r>
              <a:rPr lang="fa-IR" dirty="0">
                <a:cs typeface="B Nazanin" panose="00000400000000000000" pitchFamily="2" charset="-78"/>
              </a:rPr>
              <a:t>3 – بعضی شنیداری و تنظیم نقشه دنیای روانی خود را با صدا ها تنظیم می کنند </a:t>
            </a:r>
          </a:p>
          <a:p>
            <a:pPr algn="r" rtl="1"/>
            <a:r>
              <a:rPr lang="fa-IR" dirty="0">
                <a:cs typeface="B Nazanin" panose="00000400000000000000" pitchFamily="2" charset="-78"/>
              </a:rPr>
              <a:t>4 – بعضی اشخاص ارقامی و زبانی و با سه دسته بالا و ترکیب این روش ها نسبت به ایجاد ارتیاط فعالیت می کنند </a:t>
            </a:r>
            <a:endParaRPr lang="en-US" dirty="0">
              <a:cs typeface="B Nazanin" panose="00000400000000000000" pitchFamily="2" charset="-78"/>
            </a:endParaRPr>
          </a:p>
        </p:txBody>
      </p:sp>
    </p:spTree>
    <p:extLst>
      <p:ext uri="{BB962C8B-B14F-4D97-AF65-F5344CB8AC3E}">
        <p14:creationId xmlns:p14="http://schemas.microsoft.com/office/powerpoint/2010/main" val="268912330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838200"/>
            <a:ext cx="7353985" cy="4920622"/>
          </a:xfrm>
        </p:spPr>
        <p:txBody>
          <a:bodyPr/>
          <a:lstStyle/>
          <a:p>
            <a:pPr algn="just" rtl="1"/>
            <a:r>
              <a:rPr lang="fa-IR" dirty="0">
                <a:cs typeface="B Nazanin" panose="00000400000000000000" pitchFamily="2" charset="-78"/>
              </a:rPr>
              <a:t>لذا شناخت جلوه های افراد ضروری ترین رکن در مدیریت و رهبری در هر سازمان خواهد بود .</a:t>
            </a:r>
          </a:p>
          <a:p>
            <a:pPr algn="just" rtl="1"/>
            <a:r>
              <a:rPr lang="fa-IR" dirty="0">
                <a:cs typeface="B Nazanin" panose="00000400000000000000" pitchFamily="2" charset="-78"/>
              </a:rPr>
              <a:t>مدیران می بایست در زمان بیان مطالب به کارکنان و مدیران بالا دست بگونه ایی رفتار کنند تا کل جامعه هدف از گروه را پوشش اطلاعاتی داده و ارتباط مناسبی را به همه مخاطبین فراهم نمایند </a:t>
            </a:r>
          </a:p>
          <a:p>
            <a:pPr algn="just" rtl="1"/>
            <a:r>
              <a:rPr lang="fa-IR" dirty="0">
                <a:cs typeface="B Nazanin" panose="00000400000000000000" pitchFamily="2" charset="-78"/>
              </a:rPr>
              <a:t>1 – پدیداری ها با نمودار های جریان کار ، جریان عملیات و سایر نمودار ها بخصوص به هنگام ارائه اطلاعات پیچیده خدمات اطلاعاتی بدهند </a:t>
            </a:r>
          </a:p>
          <a:p>
            <a:pPr algn="just" rtl="1"/>
            <a:r>
              <a:rPr lang="fa-IR" dirty="0">
                <a:cs typeface="B Nazanin" panose="00000400000000000000" pitchFamily="2" charset="-78"/>
              </a:rPr>
              <a:t>2 – اعداد و ارقامها را با تعاریف منظم و ترکیب یکپارچه اطلاعاتی تامین اطلاعاتی کنند </a:t>
            </a:r>
          </a:p>
          <a:p>
            <a:pPr algn="just" rtl="1"/>
            <a:r>
              <a:rPr lang="fa-IR" dirty="0">
                <a:cs typeface="B Nazanin" panose="00000400000000000000" pitchFamily="2" charset="-78"/>
              </a:rPr>
              <a:t> 3 – شنیداری ها را با حرکت های پر از آب و تاب و با تغییر تن صدا و صحبت های بلند و آهسته به نتیجه برسانند </a:t>
            </a:r>
          </a:p>
          <a:p>
            <a:pPr algn="just" rtl="1"/>
            <a:r>
              <a:rPr lang="fa-IR" dirty="0">
                <a:cs typeface="B Nazanin" panose="00000400000000000000" pitchFamily="2" charset="-78"/>
              </a:rPr>
              <a:t> 4 – و احساسی ها را با نگاه آرام و موضعی و غیر تهدیدی و با نگاه زیر چشمی تامین اطلاعات کرده و حرکت مناسب در جمع بندی اطلاعات رسانی و کار سیستمی را بعمل آورند .</a:t>
            </a:r>
            <a:endParaRPr lang="en-US" dirty="0">
              <a:cs typeface="B Nazanin" panose="00000400000000000000" pitchFamily="2" charset="-78"/>
            </a:endParaRPr>
          </a:p>
        </p:txBody>
      </p:sp>
    </p:spTree>
    <p:extLst>
      <p:ext uri="{BB962C8B-B14F-4D97-AF65-F5344CB8AC3E}">
        <p14:creationId xmlns:p14="http://schemas.microsoft.com/office/powerpoint/2010/main" val="325871519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914400"/>
            <a:ext cx="6591985" cy="4996822"/>
          </a:xfrm>
        </p:spPr>
        <p:txBody>
          <a:bodyPr>
            <a:normAutofit fontScale="85000" lnSpcReduction="10000"/>
          </a:bodyPr>
          <a:lstStyle/>
          <a:p>
            <a:pPr algn="r" rtl="1">
              <a:lnSpc>
                <a:spcPct val="150000"/>
              </a:lnSpc>
              <a:buFont typeface="Wingdings" panose="05000000000000000000" pitchFamily="2" charset="2"/>
              <a:buChar char="q"/>
            </a:pPr>
            <a:r>
              <a:rPr lang="fa-IR" dirty="0">
                <a:cs typeface="B Titr" panose="00000700000000000000" pitchFamily="2" charset="-78"/>
              </a:rPr>
              <a:t>عوامل مؤثر در شکل دهی حالت ذهنی</a:t>
            </a:r>
          </a:p>
          <a:p>
            <a:pPr algn="justLow" rtl="1">
              <a:lnSpc>
                <a:spcPct val="150000"/>
              </a:lnSpc>
              <a:buFont typeface="Wingdings" panose="05000000000000000000" pitchFamily="2" charset="2"/>
              <a:buChar char="v"/>
            </a:pPr>
            <a:r>
              <a:rPr lang="fa-IR" dirty="0">
                <a:cs typeface="B Nazanin" panose="00000400000000000000" pitchFamily="2" charset="-78"/>
              </a:rPr>
              <a:t>1. چگونگی ارائه دنیای خارجی به ذهن که نقشه ذهنی یا سیستم جلوه درونی نامیده می شود.</a:t>
            </a:r>
          </a:p>
          <a:p>
            <a:pPr algn="justLow" rtl="1">
              <a:lnSpc>
                <a:spcPct val="150000"/>
              </a:lnSpc>
              <a:buFont typeface="Wingdings" panose="05000000000000000000" pitchFamily="2" charset="2"/>
              <a:buChar char="v"/>
            </a:pPr>
            <a:r>
              <a:rPr lang="fa-IR" dirty="0">
                <a:cs typeface="B Nazanin" panose="00000400000000000000" pitchFamily="2" charset="-78"/>
              </a:rPr>
              <a:t>2. وضعیت و چگونگی استفاده از فیزیولوژی یا بعد فیزیکی.</a:t>
            </a:r>
          </a:p>
          <a:p>
            <a:pPr algn="justLow" rtl="1">
              <a:lnSpc>
                <a:spcPct val="150000"/>
              </a:lnSpc>
              <a:buFont typeface="Wingdings" panose="05000000000000000000" pitchFamily="2" charset="2"/>
              <a:buChar char="v"/>
            </a:pPr>
            <a:r>
              <a:rPr lang="fa-IR" dirty="0">
                <a:cs typeface="B Nazanin" panose="00000400000000000000" pitchFamily="2" charset="-78"/>
              </a:rPr>
              <a:t>الگو گیری از فضیلت های انسانی </a:t>
            </a:r>
          </a:p>
          <a:p>
            <a:pPr algn="justLow" rtl="1">
              <a:lnSpc>
                <a:spcPct val="150000"/>
              </a:lnSpc>
              <a:buFont typeface="Wingdings" panose="05000000000000000000" pitchFamily="2" charset="2"/>
              <a:buChar char="v"/>
            </a:pPr>
            <a:r>
              <a:rPr lang="fa-IR" dirty="0">
                <a:cs typeface="B Nazanin" panose="00000400000000000000" pitchFamily="2" charset="-78"/>
              </a:rPr>
              <a:t>برنامه ریزی ارتباطات با خود و دیگران در سه جزء اصلی یا سه شکل اساسی رفتار های فیزیکی و ذهنی باید مورد توجه قرار گیرد </a:t>
            </a:r>
          </a:p>
          <a:p>
            <a:pPr marL="0" indent="0" algn="justLow" rtl="1">
              <a:lnSpc>
                <a:spcPct val="150000"/>
              </a:lnSpc>
              <a:buNone/>
            </a:pPr>
            <a:r>
              <a:rPr lang="fa-IR" dirty="0">
                <a:cs typeface="B Nazanin" panose="00000400000000000000" pitchFamily="2" charset="-78"/>
              </a:rPr>
              <a:t>1 – سیستم باور یا مفروضات و اینکه آدمی چه چیز هایی را ممکن و یا ناممکن می داند و مفروضاتش چیست و نتیجه این مفروضات به دامنه فعالیت آدمی ختم شده و شرایط کاری را روشن می سازد </a:t>
            </a:r>
          </a:p>
          <a:p>
            <a:pPr marL="0" indent="0" algn="justLow" rtl="1">
              <a:lnSpc>
                <a:spcPct val="150000"/>
              </a:lnSpc>
              <a:buNone/>
            </a:pPr>
            <a:r>
              <a:rPr lang="fa-IR" dirty="0">
                <a:cs typeface="B Nazanin" panose="00000400000000000000" pitchFamily="2" charset="-78"/>
              </a:rPr>
              <a:t>2 – ترکیب ذهنی و یا نقشه ذهنی یک فرد و مدیر  زمانی موفق است که در ارتباط با دیگران این ترکیب نقش اصلی و کلیدی ارتباط را برنامه ریزی و بتواند ارائه دهد .</a:t>
            </a:r>
          </a:p>
          <a:p>
            <a:pPr marL="0" indent="0" algn="justLow" rtl="1">
              <a:lnSpc>
                <a:spcPct val="150000"/>
              </a:lnSpc>
              <a:buNone/>
            </a:pPr>
            <a:r>
              <a:rPr lang="fa-IR" dirty="0">
                <a:cs typeface="B Nazanin" panose="00000400000000000000" pitchFamily="2" charset="-78"/>
              </a:rPr>
              <a:t>3 – فیزیولوژی و ترکیب مناسب و متقارن ذهن و جسم است </a:t>
            </a:r>
          </a:p>
          <a:p>
            <a:pPr marL="0" indent="0" algn="justLow" rtl="1">
              <a:lnSpc>
                <a:spcPct val="150000"/>
              </a:lnSpc>
              <a:buNone/>
            </a:pPr>
            <a:r>
              <a:rPr lang="fa-IR" dirty="0">
                <a:cs typeface="B Nazanin" panose="00000400000000000000" pitchFamily="2" charset="-78"/>
              </a:rPr>
              <a:t> </a:t>
            </a:r>
          </a:p>
          <a:p>
            <a:pPr algn="justLow" rtl="1">
              <a:lnSpc>
                <a:spcPct val="150000"/>
              </a:lnSpc>
              <a:buFont typeface="Wingdings" panose="05000000000000000000" pitchFamily="2" charset="2"/>
              <a:buChar char="v"/>
            </a:pPr>
            <a:endParaRPr lang="fa-IR" dirty="0">
              <a:cs typeface="B Nazanin" panose="00000400000000000000" pitchFamily="2" charset="-78"/>
            </a:endParaRPr>
          </a:p>
        </p:txBody>
      </p:sp>
    </p:spTree>
    <p:extLst>
      <p:ext uri="{BB962C8B-B14F-4D97-AF65-F5344CB8AC3E}">
        <p14:creationId xmlns:p14="http://schemas.microsoft.com/office/powerpoint/2010/main" val="375646652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457200"/>
            <a:ext cx="6591985" cy="5682622"/>
          </a:xfrm>
        </p:spPr>
        <p:txBody>
          <a:bodyPr>
            <a:normAutofit lnSpcReduction="10000"/>
          </a:bodyPr>
          <a:lstStyle/>
          <a:p>
            <a:pPr algn="just" rtl="1"/>
            <a:r>
              <a:rPr lang="fa-IR" dirty="0">
                <a:cs typeface="B Nazanin" panose="00000400000000000000" pitchFamily="2" charset="-78"/>
              </a:rPr>
              <a:t>تمام حالت های فیزیکی و توانمندی های مورد بهره برداری مدیر و فرد موفق از این ترکیب و تقارن می تواند در ایجاد ارتباط موثر نقش اساسی بازی کند جالب است بدانیم برترین الگو گیران جهانی ژاپنی ها هستند ، که فکر های نو را از دیگران می گیرند و در بهترین شرایط بهینه سازی و بهره برداری می کنند . البته این خاصیت در اکثر جوامع مورد توجه است . اختراع مجدد چرخ از چاه اصطلاحی است که به مدیران پر هزینه و بی توجه به فن اوری و دانشهای بدست امده اطلاق میشود.</a:t>
            </a:r>
          </a:p>
          <a:p>
            <a:pPr algn="just" rtl="1"/>
            <a:r>
              <a:rPr lang="fa-IR" dirty="0">
                <a:cs typeface="B Nazanin" panose="00000400000000000000" pitchFamily="2" charset="-78"/>
              </a:rPr>
              <a:t>فناوری عملکرد بهینه</a:t>
            </a:r>
          </a:p>
          <a:p>
            <a:pPr marL="0" indent="0" algn="just" rtl="1">
              <a:buNone/>
            </a:pPr>
            <a:endParaRPr lang="fa-IR" dirty="0">
              <a:cs typeface="B Nazanin" panose="00000400000000000000" pitchFamily="2" charset="-78"/>
            </a:endParaRPr>
          </a:p>
          <a:p>
            <a:pPr marL="0" indent="0" algn="just" rtl="1">
              <a:buNone/>
            </a:pPr>
            <a:r>
              <a:rPr lang="fa-IR" dirty="0">
                <a:cs typeface="B Nazanin" panose="00000400000000000000" pitchFamily="2" charset="-78"/>
              </a:rPr>
              <a:t>جالب است بدانیم که تفاوت ها میان مدیران و کارکنان موفق و نا موفق در آن چیز هایی نیست که دارند بلکه در آن ظرفیت هایی است که در منابع در اختیار شناسایی کرده و به بهترین شکل ، بهره وری کامل از آن استفاده می کنند </a:t>
            </a:r>
          </a:p>
          <a:p>
            <a:pPr algn="just" rtl="1"/>
            <a:r>
              <a:rPr lang="fa-IR" dirty="0">
                <a:cs typeface="B Nazanin" panose="00000400000000000000" pitchFamily="2" charset="-78"/>
              </a:rPr>
              <a:t> این ظرفیت همان فن آوری عملکرد بهینه است که می بایست مورد توجه قرار گیرد .</a:t>
            </a:r>
          </a:p>
          <a:p>
            <a:pPr algn="just" rtl="1"/>
            <a:r>
              <a:rPr lang="fa-IR" dirty="0">
                <a:cs typeface="B Nazanin" panose="00000400000000000000" pitchFamily="2" charset="-78"/>
              </a:rPr>
              <a:t>جالب است بدانیم بخت و موفقیت برای اشخاص در امر رفتار سازمانی به این مطلب است که قرین شدن آمادگی با فرصت؛ نتیجه ای به بار می آورد که بخت نامیده می شود .</a:t>
            </a:r>
          </a:p>
          <a:p>
            <a:pPr algn="just" rtl="1"/>
            <a:r>
              <a:rPr lang="fa-IR" dirty="0">
                <a:cs typeface="B Nazanin" panose="00000400000000000000" pitchFamily="2" charset="-78"/>
              </a:rPr>
              <a:t>قدرت حالات ذهنی آدمی </a:t>
            </a:r>
          </a:p>
          <a:p>
            <a:pPr algn="just" rtl="1"/>
            <a:r>
              <a:rPr lang="fa-IR" dirty="0">
                <a:cs typeface="B Nazanin" panose="00000400000000000000" pitchFamily="2" charset="-78"/>
              </a:rPr>
              <a:t>این را باید بدانیم که در انسان همه فرامین و دستورات و واکنش ها از محل مغز انسانی دستور گرفته و اجرای آن توسط اندام ها ی مسئول صورت می گیرد .</a:t>
            </a:r>
          </a:p>
          <a:p>
            <a:pPr algn="just" rtl="1"/>
            <a:r>
              <a:rPr lang="fa-IR" dirty="0">
                <a:cs typeface="B Nazanin" panose="00000400000000000000" pitchFamily="2" charset="-78"/>
              </a:rPr>
              <a:t>ذهن آدمی را به صورت ظاهری خوب یا بد و یا شاد مغموم و یا هر حالتی نشان می دهد </a:t>
            </a:r>
            <a:endParaRPr lang="en-US" dirty="0">
              <a:cs typeface="B Nazanin" panose="00000400000000000000" pitchFamily="2" charset="-78"/>
            </a:endParaRPr>
          </a:p>
        </p:txBody>
      </p:sp>
    </p:spTree>
    <p:extLst>
      <p:ext uri="{BB962C8B-B14F-4D97-AF65-F5344CB8AC3E}">
        <p14:creationId xmlns:p14="http://schemas.microsoft.com/office/powerpoint/2010/main" val="177713104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0"/>
            <a:ext cx="6591985" cy="5149222"/>
          </a:xfrm>
        </p:spPr>
        <p:txBody>
          <a:bodyPr>
            <a:normAutofit lnSpcReduction="10000"/>
          </a:bodyPr>
          <a:lstStyle/>
          <a:p>
            <a:pPr algn="r" rtl="1"/>
            <a:r>
              <a:rPr lang="fa-IR" dirty="0">
                <a:cs typeface="B Nazanin" panose="00000400000000000000" pitchFamily="2" charset="-78"/>
              </a:rPr>
              <a:t>معمولا در زندگی روزمره و در حوزه منابع و سرمایه های انسانی یکی از ویژگی های مدیریت موفق شناخت ذهن کارکنان و جلوگیری از قضاوت زود هنگام در مورد افراد و رفتار افراد هست .</a:t>
            </a:r>
          </a:p>
          <a:p>
            <a:pPr algn="r" rtl="1"/>
            <a:r>
              <a:rPr lang="fa-IR" dirty="0">
                <a:cs typeface="B Nazanin" panose="00000400000000000000" pitchFamily="2" charset="-78"/>
              </a:rPr>
              <a:t>در هر صورت ،حالت ذهنی را جمع میلیون ها فرایند عصبی می دانند که در آدمی در هر حال فعالیت و کنش و واکنش می باشند .و این حالت جمع تمامی تجربیات آدمی در هر مقطع زمانی است و در نهایت می توان به این نتیجه رسید که انسان ها با هر تجربه ای   فرایند عصبی خود را به گونه ای خاص تنظیم می کند .</a:t>
            </a:r>
          </a:p>
          <a:p>
            <a:pPr algn="r" rtl="1"/>
            <a:r>
              <a:rPr lang="fa-IR" dirty="0">
                <a:cs typeface="B Nazanin" panose="00000400000000000000" pitchFamily="2" charset="-78"/>
              </a:rPr>
              <a:t>البته شاید بتوان ادعا کرد که بیشترین حالت هایی که آدمی در آن قرار می گیرد ، بدون هدایت آگاهانه او ممکن است صورت پذیرد </a:t>
            </a:r>
          </a:p>
          <a:p>
            <a:pPr algn="r" rtl="1"/>
            <a:r>
              <a:rPr lang="fa-IR" dirty="0">
                <a:cs typeface="B Nazanin" panose="00000400000000000000" pitchFamily="2" charset="-78"/>
              </a:rPr>
              <a:t>لذا می بایست در هر شرایطی واکنش ها سنجیده و کنترل شده باشند و این مهم ترین شاخص یک رفتار همراه با سنجیدگی است </a:t>
            </a:r>
          </a:p>
          <a:p>
            <a:pPr algn="r" rtl="1"/>
            <a:r>
              <a:rPr lang="fa-IR" dirty="0">
                <a:cs typeface="B Nazanin" panose="00000400000000000000" pitchFamily="2" charset="-78"/>
              </a:rPr>
              <a:t>صاحب نظران دو عامل را در شکل دهی حالت ذهنی موئثر میدانند</a:t>
            </a:r>
          </a:p>
          <a:p>
            <a:pPr algn="r" rtl="1"/>
            <a:r>
              <a:rPr lang="fa-IR" dirty="0">
                <a:cs typeface="B Nazanin" panose="00000400000000000000" pitchFamily="2" charset="-78"/>
              </a:rPr>
              <a:t>1 – چگونگی ارائه دنیای خارجی به ذهن ( که نقشه ذهنی و سیستم جلوه درونی ) است</a:t>
            </a:r>
          </a:p>
          <a:p>
            <a:pPr algn="r" rtl="1"/>
            <a:r>
              <a:rPr lang="fa-IR" dirty="0">
                <a:cs typeface="B Nazanin" panose="00000400000000000000" pitchFamily="2" charset="-78"/>
              </a:rPr>
              <a:t>2 – و مهم ترین نشانه و حرکات ذهنی را و صفت چگونگی استفاده مناسب از فیزیولوژی یا بعد فیزیکی توسط افراد می دانند در نهایت باید بدانیم که سیستم جلوه درونی و فیزیولوژی با یکدیگر از طریق یک حلقه سایبرنتیکی در تعاملند و هر عاملی که بر یکی از آنها اثر گذارند به طور خودکار بر دیگری نیز اثر خواهد گذاشت .</a:t>
            </a:r>
          </a:p>
        </p:txBody>
      </p:sp>
    </p:spTree>
    <p:extLst>
      <p:ext uri="{BB962C8B-B14F-4D97-AF65-F5344CB8AC3E}">
        <p14:creationId xmlns:p14="http://schemas.microsoft.com/office/powerpoint/2010/main" val="245789952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990600"/>
            <a:ext cx="6591985" cy="3777622"/>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باورهای هفتگانه</a:t>
            </a:r>
          </a:p>
          <a:p>
            <a:pPr algn="justLow" rtl="1">
              <a:lnSpc>
                <a:spcPct val="150000"/>
              </a:lnSpc>
              <a:buFont typeface="Wingdings" panose="05000000000000000000" pitchFamily="2" charset="2"/>
              <a:buChar char="v"/>
            </a:pPr>
            <a:r>
              <a:rPr lang="fa-IR" dirty="0">
                <a:cs typeface="B Nazanin" panose="00000400000000000000" pitchFamily="2" charset="-78"/>
              </a:rPr>
              <a:t>باورهای آدمی در چگونگی کار سیستم عصبی و مغز نقش اساسی دارد. برای الگوسازی یک کمال باید از سیستم باوری که به کمال ختم می شود آغاز کرد. بررسیهای انجام شده نشان می دهد که باورهای هفتگانه زیر به ادمیان نیرو می بخشد و آنان را به تلاش و کوشش بیشتر وا می دارد تا به کمالات شایسته خویش دست یابند.</a:t>
            </a:r>
          </a:p>
        </p:txBody>
      </p:sp>
    </p:spTree>
    <p:extLst>
      <p:ext uri="{BB962C8B-B14F-4D97-AF65-F5344CB8AC3E}">
        <p14:creationId xmlns:p14="http://schemas.microsoft.com/office/powerpoint/2010/main" val="3364463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7CE57D12-8F87-472C-ADAC-BB59436BD8EA}"/>
              </a:ext>
            </a:extLst>
          </p:cNvPr>
          <p:cNvGrpSpPr/>
          <p:nvPr/>
        </p:nvGrpSpPr>
        <p:grpSpPr>
          <a:xfrm>
            <a:off x="1752600" y="1447800"/>
            <a:ext cx="5629276" cy="5181600"/>
            <a:chOff x="1543050" y="457200"/>
            <a:chExt cx="6057900" cy="5943600"/>
          </a:xfrm>
        </p:grpSpPr>
        <p:sp>
          <p:nvSpPr>
            <p:cNvPr id="2" name="Flowchart: Connector 1">
              <a:extLst>
                <a:ext uri="{FF2B5EF4-FFF2-40B4-BE49-F238E27FC236}">
                  <a16:creationId xmlns:a16="http://schemas.microsoft.com/office/drawing/2014/main" id="{D96CAC75-CDBE-429D-A054-B1155FABD7FF}"/>
                </a:ext>
              </a:extLst>
            </p:cNvPr>
            <p:cNvSpPr/>
            <p:nvPr/>
          </p:nvSpPr>
          <p:spPr>
            <a:xfrm>
              <a:off x="1543050" y="457200"/>
              <a:ext cx="6057900" cy="5943600"/>
            </a:xfrm>
            <a:prstGeom prst="flowChartConnector">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accent5">
                      <a:lumMod val="75000"/>
                    </a:schemeClr>
                  </a:solidFill>
                </a:rPr>
                <a:t>کارکردهای </a:t>
              </a:r>
            </a:p>
            <a:p>
              <a:pPr algn="ctr"/>
              <a:r>
                <a:rPr lang="fa-IR" dirty="0">
                  <a:solidFill>
                    <a:schemeClr val="accent5">
                      <a:lumMod val="75000"/>
                    </a:schemeClr>
                  </a:solidFill>
                </a:rPr>
                <a:t>(</a:t>
              </a:r>
              <a:r>
                <a:rPr lang="fa-IR" sz="1400" dirty="0">
                  <a:solidFill>
                    <a:schemeClr val="accent5">
                      <a:lumMod val="75000"/>
                    </a:schemeClr>
                  </a:solidFill>
                </a:rPr>
                <a:t> </a:t>
              </a:r>
              <a:r>
                <a:rPr lang="fa-IR" dirty="0">
                  <a:solidFill>
                    <a:schemeClr val="accent5">
                      <a:lumMod val="75000"/>
                    </a:schemeClr>
                  </a:solidFill>
                </a:rPr>
                <a:t>وضایف) </a:t>
              </a:r>
            </a:p>
            <a:p>
              <a:pPr algn="ctr"/>
              <a:r>
                <a:rPr lang="fa-IR" dirty="0">
                  <a:solidFill>
                    <a:schemeClr val="accent5">
                      <a:lumMod val="75000"/>
                    </a:schemeClr>
                  </a:solidFill>
                </a:rPr>
                <a:t>کار</a:t>
              </a:r>
              <a:endParaRPr lang="en-US" dirty="0">
                <a:solidFill>
                  <a:schemeClr val="accent5">
                    <a:lumMod val="75000"/>
                  </a:schemeClr>
                </a:solidFill>
              </a:endParaRPr>
            </a:p>
          </p:txBody>
        </p:sp>
        <p:cxnSp>
          <p:nvCxnSpPr>
            <p:cNvPr id="5" name="Straight Connector 4">
              <a:extLst>
                <a:ext uri="{FF2B5EF4-FFF2-40B4-BE49-F238E27FC236}">
                  <a16:creationId xmlns:a16="http://schemas.microsoft.com/office/drawing/2014/main" id="{A1D455A2-CA17-4FD4-AF06-AA909112935F}"/>
                </a:ext>
              </a:extLst>
            </p:cNvPr>
            <p:cNvCxnSpPr>
              <a:cxnSpLocks/>
              <a:endCxn id="2" idx="0"/>
            </p:cNvCxnSpPr>
            <p:nvPr/>
          </p:nvCxnSpPr>
          <p:spPr>
            <a:xfrm flipV="1">
              <a:off x="4572000" y="457200"/>
              <a:ext cx="0" cy="20574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36235F5-0C07-4A12-9DC8-BBA7756D6C2D}"/>
                </a:ext>
              </a:extLst>
            </p:cNvPr>
            <p:cNvCxnSpPr>
              <a:cxnSpLocks/>
            </p:cNvCxnSpPr>
            <p:nvPr/>
          </p:nvCxnSpPr>
          <p:spPr>
            <a:xfrm flipV="1">
              <a:off x="5279662" y="1405891"/>
              <a:ext cx="1495213" cy="1454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F57C88-AF5D-48D0-B254-13230414401C}"/>
                </a:ext>
              </a:extLst>
            </p:cNvPr>
            <p:cNvCxnSpPr>
              <a:cxnSpLocks/>
            </p:cNvCxnSpPr>
            <p:nvPr/>
          </p:nvCxnSpPr>
          <p:spPr>
            <a:xfrm>
              <a:off x="5466169" y="3581400"/>
              <a:ext cx="2114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92F00A4-517D-453D-95DC-DD0C56EA679B}"/>
                </a:ext>
              </a:extLst>
            </p:cNvPr>
            <p:cNvCxnSpPr>
              <a:cxnSpLocks/>
            </p:cNvCxnSpPr>
            <p:nvPr/>
          </p:nvCxnSpPr>
          <p:spPr>
            <a:xfrm flipH="1">
              <a:off x="1543050" y="3563815"/>
              <a:ext cx="21145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F51F99-BC63-49C0-8F2B-CA0728391C60}"/>
                </a:ext>
              </a:extLst>
            </p:cNvPr>
            <p:cNvCxnSpPr>
              <a:cxnSpLocks/>
            </p:cNvCxnSpPr>
            <p:nvPr/>
          </p:nvCxnSpPr>
          <p:spPr>
            <a:xfrm flipH="1" flipV="1">
              <a:off x="2363268" y="1359730"/>
              <a:ext cx="1495212" cy="1454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2B429F-D742-4998-998C-1173EEDBC0E6}"/>
                </a:ext>
              </a:extLst>
            </p:cNvPr>
            <p:cNvCxnSpPr>
              <a:cxnSpLocks/>
            </p:cNvCxnSpPr>
            <p:nvPr/>
          </p:nvCxnSpPr>
          <p:spPr>
            <a:xfrm flipH="1">
              <a:off x="2699111" y="4260221"/>
              <a:ext cx="1495212" cy="1454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BE85CF-6F55-475A-8051-C9535E6543AA}"/>
                </a:ext>
              </a:extLst>
            </p:cNvPr>
            <p:cNvCxnSpPr>
              <a:cxnSpLocks/>
            </p:cNvCxnSpPr>
            <p:nvPr/>
          </p:nvCxnSpPr>
          <p:spPr>
            <a:xfrm>
              <a:off x="5028231" y="4225291"/>
              <a:ext cx="1495213" cy="1454802"/>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7D1F71B-25FB-4563-9A96-2F239ECF354B}"/>
                </a:ext>
              </a:extLst>
            </p:cNvPr>
            <p:cNvSpPr txBox="1"/>
            <p:nvPr/>
          </p:nvSpPr>
          <p:spPr>
            <a:xfrm>
              <a:off x="4602143" y="1015425"/>
              <a:ext cx="1828801" cy="584775"/>
            </a:xfrm>
            <a:prstGeom prst="rect">
              <a:avLst/>
            </a:prstGeom>
            <a:noFill/>
          </p:spPr>
          <p:txBody>
            <a:bodyPr wrap="square" rtlCol="0">
              <a:spAutoFit/>
            </a:bodyPr>
            <a:lstStyle/>
            <a:p>
              <a:pPr algn="ctr"/>
              <a:r>
                <a:rPr lang="fa-IR" sz="1600" dirty="0"/>
                <a:t>ایجاد امنیت اقتصادی برای افراد</a:t>
              </a:r>
              <a:endParaRPr lang="en-US" sz="1600" dirty="0"/>
            </a:p>
          </p:txBody>
        </p:sp>
        <p:sp>
          <p:nvSpPr>
            <p:cNvPr id="29" name="TextBox 28">
              <a:extLst>
                <a:ext uri="{FF2B5EF4-FFF2-40B4-BE49-F238E27FC236}">
                  <a16:creationId xmlns:a16="http://schemas.microsoft.com/office/drawing/2014/main" id="{A76E2A97-BB68-4883-8BEF-58DE824EC11C}"/>
                </a:ext>
              </a:extLst>
            </p:cNvPr>
            <p:cNvSpPr txBox="1"/>
            <p:nvPr/>
          </p:nvSpPr>
          <p:spPr>
            <a:xfrm>
              <a:off x="2796382" y="1028813"/>
              <a:ext cx="1828801" cy="584775"/>
            </a:xfrm>
            <a:prstGeom prst="rect">
              <a:avLst/>
            </a:prstGeom>
            <a:noFill/>
          </p:spPr>
          <p:txBody>
            <a:bodyPr wrap="square" rtlCol="0">
              <a:spAutoFit/>
            </a:bodyPr>
            <a:lstStyle/>
            <a:p>
              <a:pPr algn="ctr"/>
              <a:r>
                <a:rPr lang="fa-IR" sz="1600" dirty="0"/>
                <a:t>تعیین هدفهای عمومی زندگی</a:t>
              </a:r>
              <a:endParaRPr lang="en-US" sz="1600" dirty="0"/>
            </a:p>
          </p:txBody>
        </p:sp>
        <p:sp>
          <p:nvSpPr>
            <p:cNvPr id="30" name="TextBox 29">
              <a:extLst>
                <a:ext uri="{FF2B5EF4-FFF2-40B4-BE49-F238E27FC236}">
                  <a16:creationId xmlns:a16="http://schemas.microsoft.com/office/drawing/2014/main" id="{43CE71C7-9C93-4C9F-BB4F-08BCDD9D7847}"/>
                </a:ext>
              </a:extLst>
            </p:cNvPr>
            <p:cNvSpPr txBox="1"/>
            <p:nvPr/>
          </p:nvSpPr>
          <p:spPr>
            <a:xfrm>
              <a:off x="1635714" y="3942778"/>
              <a:ext cx="1979412" cy="953202"/>
            </a:xfrm>
            <a:prstGeom prst="rect">
              <a:avLst/>
            </a:prstGeom>
            <a:noFill/>
          </p:spPr>
          <p:txBody>
            <a:bodyPr wrap="square" rtlCol="0">
              <a:spAutoFit/>
            </a:bodyPr>
            <a:lstStyle/>
            <a:p>
              <a:pPr algn="ctr"/>
              <a:r>
                <a:rPr lang="fa-IR" sz="1600" dirty="0"/>
                <a:t>فراهم آوردن حس کار گروهی و همکاری</a:t>
              </a:r>
              <a:endParaRPr lang="en-US" sz="1600" dirty="0"/>
            </a:p>
          </p:txBody>
        </p:sp>
        <p:sp>
          <p:nvSpPr>
            <p:cNvPr id="31" name="TextBox 30">
              <a:extLst>
                <a:ext uri="{FF2B5EF4-FFF2-40B4-BE49-F238E27FC236}">
                  <a16:creationId xmlns:a16="http://schemas.microsoft.com/office/drawing/2014/main" id="{D60204B6-D1E9-405D-BE35-69372C8B19FA}"/>
                </a:ext>
              </a:extLst>
            </p:cNvPr>
            <p:cNvSpPr txBox="1"/>
            <p:nvPr/>
          </p:nvSpPr>
          <p:spPr>
            <a:xfrm>
              <a:off x="5561267" y="3749814"/>
              <a:ext cx="1828801" cy="584775"/>
            </a:xfrm>
            <a:prstGeom prst="rect">
              <a:avLst/>
            </a:prstGeom>
            <a:noFill/>
          </p:spPr>
          <p:txBody>
            <a:bodyPr wrap="square" rtlCol="0">
              <a:spAutoFit/>
            </a:bodyPr>
            <a:lstStyle/>
            <a:p>
              <a:pPr algn="ctr"/>
              <a:r>
                <a:rPr lang="fa-IR" sz="1600" dirty="0"/>
                <a:t>الزامی کردن فعالیت هدفمند</a:t>
              </a:r>
              <a:endParaRPr lang="en-US" sz="1600" dirty="0"/>
            </a:p>
          </p:txBody>
        </p:sp>
        <p:sp>
          <p:nvSpPr>
            <p:cNvPr id="32" name="TextBox 31">
              <a:extLst>
                <a:ext uri="{FF2B5EF4-FFF2-40B4-BE49-F238E27FC236}">
                  <a16:creationId xmlns:a16="http://schemas.microsoft.com/office/drawing/2014/main" id="{CA91A98C-299C-463D-A994-81FE2EF80005}"/>
                </a:ext>
              </a:extLst>
            </p:cNvPr>
            <p:cNvSpPr txBox="1"/>
            <p:nvPr/>
          </p:nvSpPr>
          <p:spPr>
            <a:xfrm>
              <a:off x="1711020" y="2514600"/>
              <a:ext cx="1828801" cy="830997"/>
            </a:xfrm>
            <a:prstGeom prst="rect">
              <a:avLst/>
            </a:prstGeom>
            <a:noFill/>
          </p:spPr>
          <p:txBody>
            <a:bodyPr wrap="square" rtlCol="0">
              <a:spAutoFit/>
            </a:bodyPr>
            <a:lstStyle/>
            <a:p>
              <a:pPr algn="ctr"/>
              <a:r>
                <a:rPr lang="fa-IR" sz="1600" dirty="0"/>
                <a:t>تحمیل یک ساختار زمانی بر فعالیتهای آدمی</a:t>
              </a:r>
              <a:endParaRPr lang="en-US" sz="1600" dirty="0"/>
            </a:p>
          </p:txBody>
        </p:sp>
        <p:sp>
          <p:nvSpPr>
            <p:cNvPr id="40" name="TextBox 39">
              <a:extLst>
                <a:ext uri="{FF2B5EF4-FFF2-40B4-BE49-F238E27FC236}">
                  <a16:creationId xmlns:a16="http://schemas.microsoft.com/office/drawing/2014/main" id="{FDD4B3BD-E9BE-4CB5-8455-20E2CB36B60F}"/>
                </a:ext>
              </a:extLst>
            </p:cNvPr>
            <p:cNvSpPr txBox="1"/>
            <p:nvPr/>
          </p:nvSpPr>
          <p:spPr>
            <a:xfrm>
              <a:off x="5657088" y="2470620"/>
              <a:ext cx="1828801" cy="830997"/>
            </a:xfrm>
            <a:prstGeom prst="rect">
              <a:avLst/>
            </a:prstGeom>
            <a:noFill/>
          </p:spPr>
          <p:txBody>
            <a:bodyPr wrap="square" rtlCol="0">
              <a:spAutoFit/>
            </a:bodyPr>
            <a:lstStyle/>
            <a:p>
              <a:pPr algn="ctr"/>
              <a:r>
                <a:rPr lang="fa-IR" sz="1600" dirty="0"/>
                <a:t>دادن وجهه و اعتبار شخصی و هویت به فرد</a:t>
              </a:r>
              <a:endParaRPr lang="en-US" sz="1600" dirty="0"/>
            </a:p>
          </p:txBody>
        </p:sp>
        <p:sp>
          <p:nvSpPr>
            <p:cNvPr id="41" name="TextBox 40">
              <a:extLst>
                <a:ext uri="{FF2B5EF4-FFF2-40B4-BE49-F238E27FC236}">
                  <a16:creationId xmlns:a16="http://schemas.microsoft.com/office/drawing/2014/main" id="{6B593D8F-CACA-492E-AFBD-FC89E1E519FA}"/>
                </a:ext>
              </a:extLst>
            </p:cNvPr>
            <p:cNvSpPr txBox="1"/>
            <p:nvPr/>
          </p:nvSpPr>
          <p:spPr>
            <a:xfrm>
              <a:off x="3129415" y="4920225"/>
              <a:ext cx="2782556" cy="830997"/>
            </a:xfrm>
            <a:prstGeom prst="rect">
              <a:avLst/>
            </a:prstGeom>
            <a:noFill/>
          </p:spPr>
          <p:txBody>
            <a:bodyPr wrap="square" rtlCol="0">
              <a:spAutoFit/>
            </a:bodyPr>
            <a:lstStyle/>
            <a:p>
              <a:pPr algn="ctr"/>
              <a:r>
                <a:rPr lang="fa-IR" sz="1600" dirty="0"/>
                <a:t>تسهیل ارتباطات اجتماعی</a:t>
              </a:r>
            </a:p>
            <a:p>
              <a:pPr algn="ctr"/>
              <a:r>
                <a:rPr lang="fa-IR" sz="1600" dirty="0"/>
                <a:t>با دیگران در خارج</a:t>
              </a:r>
            </a:p>
            <a:p>
              <a:pPr algn="ctr"/>
              <a:r>
                <a:rPr lang="fa-IR" sz="1600" dirty="0"/>
                <a:t>از خانواده</a:t>
              </a:r>
              <a:endParaRPr lang="en-US" sz="1600" dirty="0"/>
            </a:p>
          </p:txBody>
        </p:sp>
      </p:grpSp>
      <p:sp>
        <p:nvSpPr>
          <p:cNvPr id="43" name="TextBox 42">
            <a:extLst>
              <a:ext uri="{FF2B5EF4-FFF2-40B4-BE49-F238E27FC236}">
                <a16:creationId xmlns:a16="http://schemas.microsoft.com/office/drawing/2014/main" id="{ACA66F27-8434-4CC4-8660-6F9D19820F40}"/>
              </a:ext>
            </a:extLst>
          </p:cNvPr>
          <p:cNvSpPr txBox="1"/>
          <p:nvPr/>
        </p:nvSpPr>
        <p:spPr>
          <a:xfrm>
            <a:off x="1413922" y="642498"/>
            <a:ext cx="631615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a-IR" dirty="0"/>
              <a:t>کارکردهای کار از دیدگاه افراد بیکار</a:t>
            </a:r>
            <a:endParaRPr lang="en-US" dirty="0"/>
          </a:p>
        </p:txBody>
      </p:sp>
      <p:sp>
        <p:nvSpPr>
          <p:cNvPr id="3" name="Oval 2">
            <a:extLst>
              <a:ext uri="{FF2B5EF4-FFF2-40B4-BE49-F238E27FC236}">
                <a16:creationId xmlns:a16="http://schemas.microsoft.com/office/drawing/2014/main" id="{DFF2F4AA-7D5D-47A1-BC5C-C061BCBF8730}"/>
              </a:ext>
            </a:extLst>
          </p:cNvPr>
          <p:cNvSpPr/>
          <p:nvPr/>
        </p:nvSpPr>
        <p:spPr>
          <a:xfrm>
            <a:off x="3717536" y="3241431"/>
            <a:ext cx="1661804" cy="158665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3175394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78196214"/>
              </p:ext>
            </p:extLst>
          </p:nvPr>
        </p:nvGraphicFramePr>
        <p:xfrm>
          <a:off x="457200" y="754530"/>
          <a:ext cx="8229600" cy="5440680"/>
        </p:xfrm>
        <a:graphic>
          <a:graphicData uri="http://schemas.openxmlformats.org/drawingml/2006/table">
            <a:tbl>
              <a:tblPr rtl="1" firstRow="1" bandRow="1">
                <a:tableStyleId>{93296810-A885-4BE3-A3E7-6D5BEEA58F35}</a:tableStyleId>
              </a:tblPr>
              <a:tblGrid>
                <a:gridCol w="1152659">
                  <a:extLst>
                    <a:ext uri="{9D8B030D-6E8A-4147-A177-3AD203B41FA5}">
                      <a16:colId xmlns:a16="http://schemas.microsoft.com/office/drawing/2014/main" val="20000"/>
                    </a:ext>
                  </a:extLst>
                </a:gridCol>
                <a:gridCol w="7076941">
                  <a:extLst>
                    <a:ext uri="{9D8B030D-6E8A-4147-A177-3AD203B41FA5}">
                      <a16:colId xmlns:a16="http://schemas.microsoft.com/office/drawing/2014/main" val="20001"/>
                    </a:ext>
                  </a:extLst>
                </a:gridCol>
              </a:tblGrid>
              <a:tr h="370840">
                <a:tc>
                  <a:txBody>
                    <a:bodyPr/>
                    <a:lstStyle/>
                    <a:p>
                      <a:pPr algn="r" rtl="1">
                        <a:lnSpc>
                          <a:spcPct val="200000"/>
                        </a:lnSpc>
                      </a:pPr>
                      <a:r>
                        <a:rPr lang="fa-IR" sz="2000" dirty="0"/>
                        <a:t>ردیف</a:t>
                      </a:r>
                      <a:endParaRPr lang="fa-IR" sz="2000" dirty="0">
                        <a:cs typeface="B Nazanin" panose="00000400000000000000" pitchFamily="2" charset="-78"/>
                      </a:endParaRPr>
                    </a:p>
                  </a:txBody>
                  <a:tcPr/>
                </a:tc>
                <a:tc>
                  <a:txBody>
                    <a:bodyPr/>
                    <a:lstStyle/>
                    <a:p>
                      <a:pPr algn="ctr" rtl="1">
                        <a:lnSpc>
                          <a:spcPct val="200000"/>
                        </a:lnSpc>
                      </a:pPr>
                      <a:r>
                        <a:rPr lang="fa-IR" sz="2000" dirty="0"/>
                        <a:t>توضیح</a:t>
                      </a:r>
                      <a:endParaRPr lang="fa-IR" sz="2000" dirty="0">
                        <a:cs typeface="B Nazanin" panose="00000400000000000000" pitchFamily="2" charset="-78"/>
                      </a:endParaRPr>
                    </a:p>
                  </a:txBody>
                  <a:tcPr/>
                </a:tc>
                <a:extLst>
                  <a:ext uri="{0D108BD9-81ED-4DB2-BD59-A6C34878D82A}">
                    <a16:rowId xmlns:a16="http://schemas.microsoft.com/office/drawing/2014/main" val="10000"/>
                  </a:ext>
                </a:extLst>
              </a:tr>
              <a:tr h="370840">
                <a:tc>
                  <a:txBody>
                    <a:bodyPr/>
                    <a:lstStyle/>
                    <a:p>
                      <a:pPr algn="r" rtl="1">
                        <a:lnSpc>
                          <a:spcPct val="200000"/>
                        </a:lnSpc>
                      </a:pPr>
                      <a:r>
                        <a:rPr lang="fa-IR" sz="2000" dirty="0"/>
                        <a:t>باور اول</a:t>
                      </a:r>
                      <a:endParaRPr lang="fa-IR" sz="2000" dirty="0">
                        <a:cs typeface="B Nazanin" panose="00000400000000000000" pitchFamily="2" charset="-78"/>
                      </a:endParaRPr>
                    </a:p>
                  </a:txBody>
                  <a:tcPr/>
                </a:tc>
                <a:tc>
                  <a:txBody>
                    <a:bodyPr/>
                    <a:lstStyle/>
                    <a:p>
                      <a:pPr algn="r" rtl="1">
                        <a:lnSpc>
                          <a:spcPct val="200000"/>
                        </a:lnSpc>
                      </a:pPr>
                      <a:r>
                        <a:rPr lang="fa-IR" sz="1800" dirty="0"/>
                        <a:t>هر رویدادی در این عالم دلیل و هدفی دارد و در خدمت آدمی است.</a:t>
                      </a:r>
                      <a:endParaRPr lang="fa-IR" sz="1800" dirty="0">
                        <a:cs typeface="B Nazanin" panose="00000400000000000000" pitchFamily="2" charset="-78"/>
                      </a:endParaRPr>
                    </a:p>
                  </a:txBody>
                  <a:tcPr/>
                </a:tc>
                <a:extLst>
                  <a:ext uri="{0D108BD9-81ED-4DB2-BD59-A6C34878D82A}">
                    <a16:rowId xmlns:a16="http://schemas.microsoft.com/office/drawing/2014/main" val="10001"/>
                  </a:ext>
                </a:extLst>
              </a:tr>
              <a:tr h="370840">
                <a:tc>
                  <a:txBody>
                    <a:bodyPr/>
                    <a:lstStyle/>
                    <a:p>
                      <a:pPr algn="r" rtl="1">
                        <a:lnSpc>
                          <a:spcPct val="200000"/>
                        </a:lnSpc>
                      </a:pPr>
                      <a:r>
                        <a:rPr lang="fa-IR" sz="2000" dirty="0"/>
                        <a:t>باور دوم</a:t>
                      </a:r>
                      <a:endParaRPr lang="fa-IR" sz="2000" dirty="0">
                        <a:cs typeface="B Nazanin" panose="00000400000000000000" pitchFamily="2" charset="-78"/>
                      </a:endParaRPr>
                    </a:p>
                  </a:txBody>
                  <a:tcPr/>
                </a:tc>
                <a:tc>
                  <a:txBody>
                    <a:bodyPr/>
                    <a:lstStyle/>
                    <a:p>
                      <a:pPr algn="r" rtl="1">
                        <a:lnSpc>
                          <a:spcPct val="200000"/>
                        </a:lnSpc>
                      </a:pPr>
                      <a:r>
                        <a:rPr lang="fa-IR" sz="1800" dirty="0"/>
                        <a:t>چیزی به نام شکست وجود ندارد و آنچه به دست می آید تنها نتیجه است و بس.</a:t>
                      </a:r>
                      <a:endParaRPr lang="fa-IR" sz="1800" dirty="0">
                        <a:cs typeface="B Nazanin" panose="00000400000000000000" pitchFamily="2" charset="-78"/>
                      </a:endParaRPr>
                    </a:p>
                  </a:txBody>
                  <a:tcPr/>
                </a:tc>
                <a:extLst>
                  <a:ext uri="{0D108BD9-81ED-4DB2-BD59-A6C34878D82A}">
                    <a16:rowId xmlns:a16="http://schemas.microsoft.com/office/drawing/2014/main" val="10002"/>
                  </a:ext>
                </a:extLst>
              </a:tr>
              <a:tr h="275066">
                <a:tc>
                  <a:txBody>
                    <a:bodyPr/>
                    <a:lstStyle/>
                    <a:p>
                      <a:pPr algn="r" rtl="1">
                        <a:lnSpc>
                          <a:spcPct val="200000"/>
                        </a:lnSpc>
                      </a:pPr>
                      <a:r>
                        <a:rPr lang="fa-IR" sz="2000" dirty="0"/>
                        <a:t>باور سوم</a:t>
                      </a:r>
                      <a:endParaRPr lang="fa-IR" sz="2000" dirty="0">
                        <a:cs typeface="B Nazanin" panose="00000400000000000000" pitchFamily="2" charset="-78"/>
                      </a:endParaRPr>
                    </a:p>
                  </a:txBody>
                  <a:tcPr/>
                </a:tc>
                <a:tc>
                  <a:txBody>
                    <a:bodyPr/>
                    <a:lstStyle/>
                    <a:p>
                      <a:pPr algn="r" rtl="1">
                        <a:lnSpc>
                          <a:spcPct val="200000"/>
                        </a:lnSpc>
                      </a:pPr>
                      <a:r>
                        <a:rPr lang="fa-IR" sz="2000" dirty="0"/>
                        <a:t>هر چه رخ می دهد مسئولیتش را بپذیر.</a:t>
                      </a:r>
                      <a:endParaRPr lang="fa-IR" sz="2000" dirty="0">
                        <a:cs typeface="B Nazanin" panose="00000400000000000000" pitchFamily="2" charset="-78"/>
                      </a:endParaRPr>
                    </a:p>
                  </a:txBody>
                  <a:tcPr/>
                </a:tc>
                <a:extLst>
                  <a:ext uri="{0D108BD9-81ED-4DB2-BD59-A6C34878D82A}">
                    <a16:rowId xmlns:a16="http://schemas.microsoft.com/office/drawing/2014/main" val="10003"/>
                  </a:ext>
                </a:extLst>
              </a:tr>
              <a:tr h="370840">
                <a:tc>
                  <a:txBody>
                    <a:bodyPr/>
                    <a:lstStyle/>
                    <a:p>
                      <a:pPr algn="r" rtl="1">
                        <a:lnSpc>
                          <a:spcPct val="200000"/>
                        </a:lnSpc>
                      </a:pPr>
                      <a:r>
                        <a:rPr lang="fa-IR" sz="1800" dirty="0"/>
                        <a:t>باور چهارم</a:t>
                      </a:r>
                      <a:endParaRPr lang="fa-IR" sz="1800" dirty="0">
                        <a:cs typeface="B Nazanin" panose="00000400000000000000" pitchFamily="2" charset="-78"/>
                      </a:endParaRPr>
                    </a:p>
                  </a:txBody>
                  <a:tcPr/>
                </a:tc>
                <a:tc>
                  <a:txBody>
                    <a:bodyPr/>
                    <a:lstStyle/>
                    <a:p>
                      <a:pPr algn="r" rtl="1">
                        <a:lnSpc>
                          <a:spcPct val="200000"/>
                        </a:lnSpc>
                      </a:pPr>
                      <a:r>
                        <a:rPr lang="fa-IR" sz="1600" dirty="0"/>
                        <a:t>برای استفاده و بکارگیری هر چیزی، ضرورت ندارد که تمام جزئیات آن چیز را بدانیم.</a:t>
                      </a:r>
                      <a:endParaRPr lang="fa-IR" sz="1600" dirty="0">
                        <a:cs typeface="B Nazanin" panose="00000400000000000000" pitchFamily="2" charset="-78"/>
                      </a:endParaRPr>
                    </a:p>
                  </a:txBody>
                  <a:tcPr/>
                </a:tc>
                <a:extLst>
                  <a:ext uri="{0D108BD9-81ED-4DB2-BD59-A6C34878D82A}">
                    <a16:rowId xmlns:a16="http://schemas.microsoft.com/office/drawing/2014/main" val="10004"/>
                  </a:ext>
                </a:extLst>
              </a:tr>
              <a:tr h="370840">
                <a:tc>
                  <a:txBody>
                    <a:bodyPr/>
                    <a:lstStyle/>
                    <a:p>
                      <a:pPr algn="r" rtl="1">
                        <a:lnSpc>
                          <a:spcPct val="200000"/>
                        </a:lnSpc>
                      </a:pPr>
                      <a:r>
                        <a:rPr lang="fa-IR" sz="2000" dirty="0"/>
                        <a:t>باور پنجم</a:t>
                      </a:r>
                      <a:endParaRPr lang="fa-IR" sz="2000" dirty="0">
                        <a:cs typeface="B Nazanin" panose="00000400000000000000" pitchFamily="2" charset="-78"/>
                      </a:endParaRPr>
                    </a:p>
                  </a:txBody>
                  <a:tcPr/>
                </a:tc>
                <a:tc>
                  <a:txBody>
                    <a:bodyPr/>
                    <a:lstStyle/>
                    <a:p>
                      <a:pPr algn="r" rtl="1">
                        <a:lnSpc>
                          <a:spcPct val="200000"/>
                        </a:lnSpc>
                      </a:pPr>
                      <a:r>
                        <a:rPr lang="fa-IR" sz="2000" dirty="0"/>
                        <a:t>انسانها بزرگترین منبع در اختیار شماست.</a:t>
                      </a:r>
                      <a:endParaRPr lang="fa-IR" sz="2000" dirty="0">
                        <a:cs typeface="B Nazanin" panose="00000400000000000000" pitchFamily="2" charset="-78"/>
                      </a:endParaRPr>
                    </a:p>
                  </a:txBody>
                  <a:tcPr/>
                </a:tc>
                <a:extLst>
                  <a:ext uri="{0D108BD9-81ED-4DB2-BD59-A6C34878D82A}">
                    <a16:rowId xmlns:a16="http://schemas.microsoft.com/office/drawing/2014/main" val="10005"/>
                  </a:ext>
                </a:extLst>
              </a:tr>
              <a:tr h="370840">
                <a:tc>
                  <a:txBody>
                    <a:bodyPr/>
                    <a:lstStyle/>
                    <a:p>
                      <a:pPr algn="r" rtl="1">
                        <a:lnSpc>
                          <a:spcPct val="200000"/>
                        </a:lnSpc>
                      </a:pPr>
                      <a:r>
                        <a:rPr lang="fa-IR" sz="1600" dirty="0"/>
                        <a:t>باور ششم</a:t>
                      </a:r>
                      <a:endParaRPr lang="fa-IR" sz="1600" dirty="0">
                        <a:cs typeface="B Nazanin" panose="00000400000000000000" pitchFamily="2" charset="-78"/>
                      </a:endParaRPr>
                    </a:p>
                  </a:txBody>
                  <a:tcPr/>
                </a:tc>
                <a:tc>
                  <a:txBody>
                    <a:bodyPr/>
                    <a:lstStyle/>
                    <a:p>
                      <a:pPr algn="r" rtl="1">
                        <a:lnSpc>
                          <a:spcPct val="200000"/>
                        </a:lnSpc>
                      </a:pPr>
                      <a:r>
                        <a:rPr lang="fa-IR" sz="2000" dirty="0"/>
                        <a:t>کار می توان مانند بازی انگیزشی باشد.</a:t>
                      </a:r>
                      <a:endParaRPr lang="fa-IR" sz="2000" dirty="0">
                        <a:cs typeface="B Nazanin" panose="00000400000000000000" pitchFamily="2" charset="-78"/>
                      </a:endParaRPr>
                    </a:p>
                  </a:txBody>
                  <a:tcPr/>
                </a:tc>
                <a:extLst>
                  <a:ext uri="{0D108BD9-81ED-4DB2-BD59-A6C34878D82A}">
                    <a16:rowId xmlns:a16="http://schemas.microsoft.com/office/drawing/2014/main" val="10006"/>
                  </a:ext>
                </a:extLst>
              </a:tr>
              <a:tr h="370840">
                <a:tc>
                  <a:txBody>
                    <a:bodyPr/>
                    <a:lstStyle/>
                    <a:p>
                      <a:pPr algn="r" rtl="1">
                        <a:lnSpc>
                          <a:spcPct val="200000"/>
                        </a:lnSpc>
                      </a:pPr>
                      <a:r>
                        <a:rPr lang="fa-IR" sz="1800" dirty="0"/>
                        <a:t>باور هفتم</a:t>
                      </a:r>
                      <a:endParaRPr lang="fa-IR" sz="1800" dirty="0">
                        <a:cs typeface="B Nazanin" panose="00000400000000000000" pitchFamily="2" charset="-78"/>
                      </a:endParaRPr>
                    </a:p>
                  </a:txBody>
                  <a:tcPr/>
                </a:tc>
                <a:tc>
                  <a:txBody>
                    <a:bodyPr/>
                    <a:lstStyle/>
                    <a:p>
                      <a:pPr algn="r" rtl="1">
                        <a:lnSpc>
                          <a:spcPct val="200000"/>
                        </a:lnSpc>
                      </a:pPr>
                      <a:r>
                        <a:rPr lang="fa-IR" sz="2000" dirty="0"/>
                        <a:t>هیچ موفقیتی بدون تعهد تضمین نمی شود.</a:t>
                      </a:r>
                      <a:endParaRPr lang="fa-IR" sz="2000" dirty="0">
                        <a:cs typeface="B Nazanin" panose="00000400000000000000" pitchFamily="2" charset="-78"/>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5452781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547352"/>
            <a:ext cx="7315200" cy="5320048"/>
          </a:xfrm>
        </p:spPr>
        <p:txBody>
          <a:bodyPr>
            <a:normAutofit fontScale="92500" lnSpcReduction="10000"/>
          </a:bodyPr>
          <a:lstStyle/>
          <a:p>
            <a:pPr algn="justLow" rtl="1">
              <a:lnSpc>
                <a:spcPct val="150000"/>
              </a:lnSpc>
              <a:buFont typeface="Wingdings" panose="05000000000000000000" pitchFamily="2" charset="2"/>
              <a:buChar char="q"/>
            </a:pPr>
            <a:r>
              <a:rPr lang="fa-IR" sz="2800" dirty="0">
                <a:cs typeface="B Titr" panose="00000700000000000000" pitchFamily="2" charset="-78"/>
              </a:rPr>
              <a:t>ارتباطات از منظر ارزشهای اسلامی</a:t>
            </a:r>
          </a:p>
          <a:p>
            <a:pPr algn="justLow" rtl="1">
              <a:lnSpc>
                <a:spcPct val="150000"/>
              </a:lnSpc>
              <a:buFont typeface="Wingdings" panose="05000000000000000000" pitchFamily="2" charset="2"/>
              <a:buChar char="v"/>
            </a:pPr>
            <a:r>
              <a:rPr lang="fa-IR" dirty="0">
                <a:cs typeface="B Nazanin" panose="00000400000000000000" pitchFamily="2" charset="-78"/>
              </a:rPr>
              <a:t>انسان موجودی اجتماعی است و اجتماع نیز، شبکه ای درهم تنیده از روابط. بنیاد جامعه زمانی برپا خواهد شد که بین عناصر و عوامل گوناگون، ارتباطات خاصی پدیدار گردد.</a:t>
            </a:r>
          </a:p>
          <a:p>
            <a:pPr algn="justLow" rtl="1">
              <a:lnSpc>
                <a:spcPct val="150000"/>
              </a:lnSpc>
              <a:buFont typeface="Wingdings" panose="05000000000000000000" pitchFamily="2" charset="2"/>
              <a:buChar char="v"/>
            </a:pPr>
            <a:r>
              <a:rPr lang="fa-IR" dirty="0">
                <a:cs typeface="B Nazanin" panose="00000400000000000000" pitchFamily="2" charset="-78"/>
              </a:rPr>
              <a:t>آدمی تا به چیزی دلبستگی نداشته باشد، هرگز در جهت رسیدن به آن تلاشی نخواهد کرد. ماهیت ارتباطات در فرهنگ دینی، رابطه ای زایشی یا ارزشهای برخاسته از پذیرش قادر مطلق برای هستی دارد. در همین راستا، ارزشهای الهی تعیین کننده نوع ارتباطات و جهت و قلمرو آن است. از آیات و احادیث اینگونه استنباط می شود که رابطه انسان و خدا رابطه ای بر اساس محبت و در نتیجه وحدت است.</a:t>
            </a:r>
          </a:p>
          <a:p>
            <a:pPr algn="justLow" rtl="1">
              <a:lnSpc>
                <a:spcPct val="150000"/>
              </a:lnSpc>
              <a:buFont typeface="Wingdings" panose="05000000000000000000" pitchFamily="2" charset="2"/>
              <a:buChar char="v"/>
            </a:pPr>
            <a:r>
              <a:rPr lang="fa-IR" dirty="0">
                <a:cs typeface="B Nazanin" panose="00000400000000000000" pitchFamily="2" charset="-78"/>
              </a:rPr>
              <a:t>ایمان و تقوی، که شایسته ترین رفتار در بعد نظری و عملی است، رابطه انسان در دو بعد فردی و اجتماعی را با جهان خارج تعیین می کند.</a:t>
            </a:r>
          </a:p>
          <a:p>
            <a:pPr algn="justLow" rtl="1">
              <a:lnSpc>
                <a:spcPct val="150000"/>
              </a:lnSpc>
              <a:buFont typeface="Wingdings" panose="05000000000000000000" pitchFamily="2" charset="2"/>
              <a:buChar char="v"/>
            </a:pPr>
            <a:r>
              <a:rPr lang="fa-IR" dirty="0">
                <a:cs typeface="B Nazanin" panose="00000400000000000000" pitchFamily="2" charset="-78"/>
              </a:rPr>
              <a:t>فرد از طریق مشارطه یعنی شرط کردن با خود که ترک رذائل و کسب فضائل نماید و آنگاه از طریق ساز و کار مراقبه دقت می نماید که با استفاده از سازو کار می بایست میزان موفقیت خود را مورد سنجش قرار داده تا تقوی فردی حاصل شود .</a:t>
            </a:r>
          </a:p>
        </p:txBody>
      </p:sp>
    </p:spTree>
    <p:extLst>
      <p:ext uri="{BB962C8B-B14F-4D97-AF65-F5344CB8AC3E}">
        <p14:creationId xmlns:p14="http://schemas.microsoft.com/office/powerpoint/2010/main" val="42440079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295400"/>
            <a:ext cx="6781800" cy="3370153"/>
          </a:xfrm>
          <a:prstGeom prst="rect">
            <a:avLst/>
          </a:prstGeom>
          <a:noFill/>
        </p:spPr>
        <p:txBody>
          <a:bodyPr wrap="square" rtlCol="0">
            <a:spAutoFit/>
          </a:bodyPr>
          <a:lstStyle/>
          <a:p>
            <a:pPr algn="just" rtl="1">
              <a:lnSpc>
                <a:spcPct val="150000"/>
              </a:lnSpc>
            </a:pPr>
            <a:r>
              <a:rPr lang="fa-IR" sz="2400" dirty="0">
                <a:cs typeface="B Nazanin" panose="00000400000000000000" pitchFamily="2" charset="-78"/>
              </a:rPr>
              <a:t>در ادامه فصل 11 – جمع بندی برای میدان عل الخصوص مدیران با مبنای اعتقادی به اسلام این است ، مدیران که بیشتر وقتشان در ارتباط با مردم می گذرانند،بر اساس فرهنگ اسلامی این ارتباطات را می بایست بر مبنای خدمت به مردم به عنوان تجلیاتی از حق که در طول عشق الهی شایسته عشق ورزیدن و محیط هستند بنگرند و از نگاه سود انگاری سازمانی با کارکنان پرهیز نمایند . </a:t>
            </a:r>
            <a:endParaRPr lang="en-US" sz="2400" dirty="0">
              <a:cs typeface="B Nazanin" panose="00000400000000000000" pitchFamily="2" charset="-78"/>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618863-6CC5-4181-B738-E0D6AAA2631D}"/>
              </a:ext>
            </a:extLst>
          </p:cNvPr>
          <p:cNvSpPr txBox="1">
            <a:spLocks/>
          </p:cNvSpPr>
          <p:nvPr/>
        </p:nvSpPr>
        <p:spPr>
          <a:xfrm>
            <a:off x="1276007" y="1143000"/>
            <a:ext cx="6591985" cy="377762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Font typeface="Wingdings 3" charset="2"/>
              <a:buNone/>
            </a:pPr>
            <a:r>
              <a:rPr lang="fa-IR" sz="4000" dirty="0">
                <a:cs typeface="B Titr" panose="00000700000000000000" pitchFamily="2" charset="-78"/>
              </a:rPr>
              <a:t>فصل دوازدهم:رهبری</a:t>
            </a:r>
            <a:endParaRPr lang="en-US" sz="4000" dirty="0">
              <a:cs typeface="B Titr" panose="00000700000000000000" pitchFamily="2" charset="-78"/>
            </a:endParaRPr>
          </a:p>
          <a:p>
            <a:pPr marL="0" indent="0" algn="ctr">
              <a:lnSpc>
                <a:spcPct val="150000"/>
              </a:lnSpc>
              <a:buFont typeface="Wingdings 3" charset="2"/>
              <a:buNone/>
            </a:pPr>
            <a:r>
              <a:rPr lang="fa-IR" sz="3600" dirty="0">
                <a:cs typeface="B Titr" panose="00000700000000000000" pitchFamily="2" charset="-78"/>
              </a:rPr>
              <a:t>صفحه 283 الی317</a:t>
            </a:r>
          </a:p>
        </p:txBody>
      </p:sp>
    </p:spTree>
    <p:extLst>
      <p:ext uri="{BB962C8B-B14F-4D97-AF65-F5344CB8AC3E}">
        <p14:creationId xmlns:p14="http://schemas.microsoft.com/office/powerpoint/2010/main" val="47930851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007" y="1066800"/>
            <a:ext cx="6591985" cy="3777622"/>
          </a:xfrm>
        </p:spPr>
        <p:txBody>
          <a:bodyPr>
            <a:normAutofit/>
          </a:bodyPr>
          <a:lstStyle/>
          <a:p>
            <a:pPr algn="r" rtl="1">
              <a:buFont typeface="Wingdings" panose="05000000000000000000" pitchFamily="2" charset="2"/>
              <a:buChar char="q"/>
            </a:pPr>
            <a:r>
              <a:rPr lang="fa-IR" sz="2000" dirty="0">
                <a:cs typeface="B Titr" panose="00000700000000000000" pitchFamily="2" charset="-78"/>
              </a:rPr>
              <a:t>نقش رهبری</a:t>
            </a:r>
          </a:p>
          <a:p>
            <a:pPr algn="justLow" rtl="1">
              <a:lnSpc>
                <a:spcPct val="150000"/>
              </a:lnSpc>
              <a:buFont typeface="Wingdings" panose="05000000000000000000" pitchFamily="2" charset="2"/>
              <a:buChar char="v"/>
            </a:pPr>
            <a:r>
              <a:rPr lang="fa-IR" sz="2000" dirty="0">
                <a:cs typeface="B Nazanin" panose="00000400000000000000" pitchFamily="2" charset="-78"/>
              </a:rPr>
              <a:t>رهبری به دلیل نقشی که در اثربخشی فردی و گروهی ایفا می کند عنوان بسیار مشهوری در رفتار سازمانی است و از آنجا که موضوع رهبری، انسانها را طی اعصار گوناگون مفتون خود ساخته تعاریف فراوانی از آن شده است.</a:t>
            </a:r>
          </a:p>
          <a:p>
            <a:pPr algn="justLow" rtl="1">
              <a:lnSpc>
                <a:spcPct val="150000"/>
              </a:lnSpc>
              <a:buFont typeface="Wingdings" panose="05000000000000000000" pitchFamily="2" charset="2"/>
              <a:buChar char="v"/>
            </a:pPr>
            <a:r>
              <a:rPr lang="fa-IR" sz="2000" dirty="0">
                <a:cs typeface="B Nazanin" panose="00000400000000000000" pitchFamily="2" charset="-78"/>
              </a:rPr>
              <a:t>از منظر شواهد تحقیق، رهبری اثربخش هم با عملکرد بهتر و هم اخلاقی تر همراه است،  بنابراین کاوش برای راههای شناسایی یا پرورش رهبران اثربخش باید ادامه یابد.</a:t>
            </a:r>
          </a:p>
        </p:txBody>
      </p:sp>
    </p:spTree>
    <p:extLst>
      <p:ext uri="{BB962C8B-B14F-4D97-AF65-F5344CB8AC3E}">
        <p14:creationId xmlns:p14="http://schemas.microsoft.com/office/powerpoint/2010/main" val="422497726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066800"/>
            <a:ext cx="6591985" cy="3777622"/>
          </a:xfrm>
        </p:spPr>
        <p:txBody>
          <a:bodyPr>
            <a:normAutofit/>
          </a:bodyPr>
          <a:lstStyle/>
          <a:p>
            <a:pPr algn="r" rtl="1">
              <a:buFont typeface="Wingdings" panose="05000000000000000000" pitchFamily="2" charset="2"/>
              <a:buChar char="q"/>
            </a:pPr>
            <a:r>
              <a:rPr lang="fa-IR" sz="2000" dirty="0">
                <a:cs typeface="B Titr" panose="00000700000000000000" pitchFamily="2" charset="-78"/>
              </a:rPr>
              <a:t>تعریف رهبری</a:t>
            </a:r>
          </a:p>
          <a:p>
            <a:pPr algn="justLow" rtl="1">
              <a:lnSpc>
                <a:spcPct val="150000"/>
              </a:lnSpc>
              <a:buFont typeface="Wingdings" panose="05000000000000000000" pitchFamily="2" charset="2"/>
              <a:buChar char="v"/>
            </a:pPr>
            <a:r>
              <a:rPr lang="fa-IR" sz="2000" dirty="0">
                <a:cs typeface="B Nazanin" panose="00000400000000000000" pitchFamily="2" charset="-78"/>
              </a:rPr>
              <a:t>رهبری فراگرد نفوذ اجتماعی است که درآن رهبر مشارکت داوطلبانه کارکنان را در این تلاش برای کسب هدفهای سازمانی طلب می کند. رهبران برای ترغیب مشارکت داوطلبانه کارکنان هر گونه اختیار و قدرتی را که دارند با ویژگیهای شخصی خود و مهارتهای اجتماعی تکمیل می کنند.</a:t>
            </a:r>
          </a:p>
        </p:txBody>
      </p:sp>
    </p:spTree>
    <p:extLst>
      <p:ext uri="{BB962C8B-B14F-4D97-AF65-F5344CB8AC3E}">
        <p14:creationId xmlns:p14="http://schemas.microsoft.com/office/powerpoint/2010/main" val="403879328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6779"/>
            <a:ext cx="8229600" cy="6044442"/>
          </a:xfrm>
        </p:spPr>
        <p:txBody>
          <a:bodyPr>
            <a:normAutofit/>
          </a:bodyPr>
          <a:lstStyle/>
          <a:p>
            <a:pPr algn="r" rtl="1">
              <a:lnSpc>
                <a:spcPct val="170000"/>
              </a:lnSpc>
              <a:buFont typeface="Wingdings" panose="05000000000000000000" pitchFamily="2" charset="2"/>
              <a:buChar char="q"/>
            </a:pPr>
            <a:r>
              <a:rPr lang="fa-IR" dirty="0">
                <a:cs typeface="B Titr" panose="00000700000000000000" pitchFamily="2" charset="-78"/>
              </a:rPr>
              <a:t>تمایز مدیریت و رهبری</a:t>
            </a:r>
            <a:endParaRPr lang="en-US" dirty="0">
              <a:cs typeface="B Titr" panose="00000700000000000000" pitchFamily="2" charset="-78"/>
            </a:endParaRPr>
          </a:p>
          <a:p>
            <a:pPr algn="r" rtl="1">
              <a:lnSpc>
                <a:spcPct val="170000"/>
              </a:lnSpc>
              <a:buFont typeface="Wingdings" panose="05000000000000000000" pitchFamily="2" charset="2"/>
              <a:buChar char="q"/>
            </a:pPr>
            <a:r>
              <a:rPr lang="fa-IR" dirty="0">
                <a:cs typeface="B Titr" panose="00000700000000000000" pitchFamily="2" charset="-78"/>
              </a:rPr>
              <a:t>بصورت کلی رهبری در اصل نسبت به مدیریت مفهوم وسیعتری دارد و مدیریت نوع خاصی از رهبری محسوب می شود که در آنن کسب هدفهای سازمانی بر سایر هدف ها الویت دارد .</a:t>
            </a:r>
          </a:p>
          <a:p>
            <a:pPr algn="r" rtl="1">
              <a:lnSpc>
                <a:spcPct val="170000"/>
              </a:lnSpc>
              <a:buFont typeface="Wingdings" panose="05000000000000000000" pitchFamily="2" charset="2"/>
              <a:buChar char="v"/>
            </a:pPr>
            <a:r>
              <a:rPr lang="fa-IR" dirty="0">
                <a:cs typeface="B Nazanin" panose="00000400000000000000" pitchFamily="2" charset="-78"/>
              </a:rPr>
              <a:t>1. رهبری با ایجاد تغییر سر و کار دارد، ولی مدیر برای برخورد با پیچیدگیهاست.</a:t>
            </a:r>
          </a:p>
          <a:p>
            <a:pPr algn="r" rtl="1">
              <a:lnSpc>
                <a:spcPct val="170000"/>
              </a:lnSpc>
              <a:buFont typeface="Wingdings" panose="05000000000000000000" pitchFamily="2" charset="2"/>
              <a:buChar char="v"/>
            </a:pPr>
            <a:r>
              <a:rPr lang="fa-IR" dirty="0">
                <a:cs typeface="B Nazanin" panose="00000400000000000000" pitchFamily="2" charset="-78"/>
              </a:rPr>
              <a:t>2. رهبران از طریق ایجاد بصیرت نسبت به آینده جهت را مشخص می کنند اما مدیران خوب از طریق برنامه ریزیهای رسمی، طراحی ساختارهای سازمانی خشک، نظم و انسجام را موجب می شوند.</a:t>
            </a:r>
          </a:p>
          <a:p>
            <a:pPr algn="r" rtl="1">
              <a:lnSpc>
                <a:spcPct val="170000"/>
              </a:lnSpc>
              <a:buFont typeface="Wingdings" panose="05000000000000000000" pitchFamily="2" charset="2"/>
              <a:buChar char="v"/>
            </a:pPr>
            <a:r>
              <a:rPr lang="fa-IR" dirty="0">
                <a:cs typeface="B Nazanin" panose="00000400000000000000" pitchFamily="2" charset="-78"/>
              </a:rPr>
              <a:t>3. رهبران نگرش شخصی و فعال نسبت به هدفها دارند، ولی مدیران نگرش غیرشخصی اگر نگوییم انفعالی نسبت به هدفها دارند.</a:t>
            </a:r>
          </a:p>
          <a:p>
            <a:pPr algn="r" rtl="1">
              <a:lnSpc>
                <a:spcPct val="170000"/>
              </a:lnSpc>
              <a:buFont typeface="Wingdings" panose="05000000000000000000" pitchFamily="2" charset="2"/>
              <a:buChar char="v"/>
            </a:pPr>
            <a:r>
              <a:rPr lang="fa-IR" dirty="0">
                <a:cs typeface="B Nazanin" panose="00000400000000000000" pitchFamily="2" charset="-78"/>
              </a:rPr>
              <a:t>4. رهبران می توانند هدفهای گوناگونی داشته باشند، اما در مدیریت اولویت با هدفهای سازمانی است.</a:t>
            </a:r>
          </a:p>
          <a:p>
            <a:pPr algn="r" rtl="1">
              <a:lnSpc>
                <a:spcPct val="170000"/>
              </a:lnSpc>
              <a:buFont typeface="Wingdings" panose="05000000000000000000" pitchFamily="2" charset="2"/>
              <a:buChar char="v"/>
            </a:pPr>
            <a:r>
              <a:rPr lang="fa-IR" dirty="0">
                <a:cs typeface="B Nazanin" panose="00000400000000000000" pitchFamily="2" charset="-78"/>
              </a:rPr>
              <a:t>5. رهبران در پستهای پرمخاطره کار می کنند ولی مدیران کار را یک فراگرد توانمندسازی می دانند که تلفیقی از افکار و افراد در تعامل با هم برای تدوین استراتژیها و تصمیمهاست.</a:t>
            </a:r>
          </a:p>
        </p:txBody>
      </p:sp>
    </p:spTree>
    <p:extLst>
      <p:ext uri="{BB962C8B-B14F-4D97-AF65-F5344CB8AC3E}">
        <p14:creationId xmlns:p14="http://schemas.microsoft.com/office/powerpoint/2010/main" val="247922509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229600" cy="4882166"/>
          </a:xfrm>
        </p:spPr>
        <p:txBody>
          <a:bodyPr>
            <a:normAutofit fontScale="85000" lnSpcReduction="10000"/>
          </a:bodyPr>
          <a:lstStyle/>
          <a:p>
            <a:pPr algn="r" rtl="1">
              <a:lnSpc>
                <a:spcPct val="150000"/>
              </a:lnSpc>
              <a:buFont typeface="Wingdings" panose="05000000000000000000" pitchFamily="2" charset="2"/>
              <a:buChar char="v"/>
            </a:pPr>
            <a:r>
              <a:rPr lang="fa-IR" dirty="0">
                <a:cs typeface="B Nazanin" panose="00000400000000000000" pitchFamily="2" charset="-78"/>
              </a:rPr>
              <a:t>6. رهبران با کارهای فکری سروکار دارند، ولی مدیران ترجیح می دهند با افراد کار کنند و از فعالیتهای مجرد اجتناب می ورزند؛ زیرا فعالیتهای ذهنی مجرد آنان را دلواپس می کند.</a:t>
            </a:r>
          </a:p>
          <a:p>
            <a:pPr algn="r" rtl="1">
              <a:lnSpc>
                <a:spcPct val="150000"/>
              </a:lnSpc>
              <a:buFont typeface="Wingdings" panose="05000000000000000000" pitchFamily="2" charset="2"/>
              <a:buChar char="v"/>
            </a:pPr>
            <a:r>
              <a:rPr lang="fa-IR" dirty="0">
                <a:cs typeface="B Nazanin" panose="00000400000000000000" pitchFamily="2" charset="-78"/>
              </a:rPr>
              <a:t>7. رهبران به طرق ابتکاری و القایی با کارکنان مرتبط می شوند، اما مدیران با افراد از طریق نقشی که در توالی رخدادها یا فراگرد تصمیم گیری ایفا می کنند مرتبط می شوند.</a:t>
            </a:r>
          </a:p>
          <a:p>
            <a:pPr algn="r" rtl="1">
              <a:lnSpc>
                <a:spcPct val="150000"/>
              </a:lnSpc>
              <a:buFont typeface="Wingdings" panose="05000000000000000000" pitchFamily="2" charset="2"/>
              <a:buChar char="v"/>
            </a:pPr>
            <a:r>
              <a:rPr lang="fa-IR" dirty="0">
                <a:cs typeface="B Nazanin" panose="00000400000000000000" pitchFamily="2" charset="-78"/>
              </a:rPr>
              <a:t>8. در رهبری سلسله مراتب مطرح نیست ولی در مدیریت سلسله مراتب مطرح است و ابزارهای نفوذ به طور سلسله مراتبی در اختیار مدیران قرار داده می شود.</a:t>
            </a:r>
          </a:p>
          <a:p>
            <a:pPr algn="r" rtl="1">
              <a:lnSpc>
                <a:spcPct val="150000"/>
              </a:lnSpc>
              <a:buFont typeface="Wingdings" panose="05000000000000000000" pitchFamily="2" charset="2"/>
              <a:buChar char="v"/>
            </a:pPr>
            <a:r>
              <a:rPr lang="fa-IR" dirty="0">
                <a:cs typeface="B Nazanin" panose="00000400000000000000" pitchFamily="2" charset="-78"/>
              </a:rPr>
              <a:t>9. در رهبری عضویت ضرورت ندارد. رهبر می تواند خارج از سازمان باشد و بر افراد سازمان نفوذ داشته باشد اما در مدیریت عضویت شرط است.</a:t>
            </a:r>
          </a:p>
          <a:p>
            <a:pPr algn="r" rtl="1">
              <a:lnSpc>
                <a:spcPct val="150000"/>
              </a:lnSpc>
              <a:buFont typeface="Wingdings" panose="05000000000000000000" pitchFamily="2" charset="2"/>
              <a:buChar char="v"/>
            </a:pPr>
            <a:r>
              <a:rPr lang="fa-IR" dirty="0">
                <a:cs typeface="B Nazanin" panose="00000400000000000000" pitchFamily="2" charset="-78"/>
              </a:rPr>
              <a:t>تمایز های نقش رهبری </a:t>
            </a:r>
          </a:p>
          <a:p>
            <a:pPr algn="r" rtl="1">
              <a:lnSpc>
                <a:spcPct val="150000"/>
              </a:lnSpc>
              <a:buFont typeface="Wingdings" panose="05000000000000000000" pitchFamily="2" charset="2"/>
              <a:buChar char="v"/>
            </a:pPr>
            <a:r>
              <a:rPr lang="fa-IR" dirty="0">
                <a:cs typeface="B Nazanin" panose="00000400000000000000" pitchFamily="2" charset="-78"/>
              </a:rPr>
              <a:t>1 – حیات بخش ( در سطح عالی )</a:t>
            </a:r>
          </a:p>
          <a:p>
            <a:pPr algn="r" rtl="1">
              <a:lnSpc>
                <a:spcPct val="150000"/>
              </a:lnSpc>
              <a:buFont typeface="Wingdings" panose="05000000000000000000" pitchFamily="2" charset="2"/>
              <a:buChar char="v"/>
            </a:pPr>
            <a:r>
              <a:rPr lang="fa-IR" dirty="0">
                <a:cs typeface="B Nazanin" panose="00000400000000000000" pitchFamily="2" charset="-78"/>
              </a:rPr>
              <a:t>2 – احیاء گری ( در سطح هماهنگی یا میانی ) </a:t>
            </a:r>
          </a:p>
          <a:p>
            <a:pPr algn="r" rtl="1">
              <a:lnSpc>
                <a:spcPct val="150000"/>
              </a:lnSpc>
              <a:buFont typeface="Wingdings" panose="05000000000000000000" pitchFamily="2" charset="2"/>
              <a:buChar char="v"/>
            </a:pPr>
            <a:r>
              <a:rPr lang="fa-IR" dirty="0">
                <a:cs typeface="B Nazanin" panose="00000400000000000000" pitchFamily="2" charset="-78"/>
              </a:rPr>
              <a:t>3 – اداره ( در سطح عمیلیاتی و اجرائی )</a:t>
            </a:r>
          </a:p>
        </p:txBody>
      </p:sp>
    </p:spTree>
    <p:extLst>
      <p:ext uri="{BB962C8B-B14F-4D97-AF65-F5344CB8AC3E}">
        <p14:creationId xmlns:p14="http://schemas.microsoft.com/office/powerpoint/2010/main" val="407578048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3677" y="699843"/>
            <a:ext cx="6591985" cy="3777622"/>
          </a:xfrm>
        </p:spPr>
        <p:txBody>
          <a:bodyPr/>
          <a:lstStyle/>
          <a:p>
            <a:pPr algn="r" rtl="1">
              <a:buFont typeface="Wingdings" panose="05000000000000000000" pitchFamily="2" charset="2"/>
              <a:buChar char="q"/>
            </a:pPr>
            <a:r>
              <a:rPr lang="fa-IR" dirty="0">
                <a:cs typeface="B Titr" panose="00000700000000000000" pitchFamily="2" charset="-78"/>
              </a:rPr>
              <a:t>رهیافتهای رهبری</a:t>
            </a:r>
          </a:p>
          <a:p>
            <a:pPr algn="r" rtl="1"/>
            <a:endParaRPr lang="fa-IR" dirty="0"/>
          </a:p>
        </p:txBody>
      </p:sp>
      <p:sp>
        <p:nvSpPr>
          <p:cNvPr id="4" name="Rectangle 3"/>
          <p:cNvSpPr/>
          <p:nvPr/>
        </p:nvSpPr>
        <p:spPr>
          <a:xfrm>
            <a:off x="1043189" y="1600200"/>
            <a:ext cx="7199290" cy="4005329"/>
          </a:xfrm>
          <a:prstGeom prst="rect">
            <a:avLst/>
          </a:prstGeom>
          <a:solidFill>
            <a:srgbClr val="E8E7C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fa-IR"/>
          </a:p>
        </p:txBody>
      </p:sp>
      <p:sp>
        <p:nvSpPr>
          <p:cNvPr id="5" name="Rectangle 4"/>
          <p:cNvSpPr/>
          <p:nvPr/>
        </p:nvSpPr>
        <p:spPr>
          <a:xfrm>
            <a:off x="1365161" y="1954369"/>
            <a:ext cx="6555346" cy="2949262"/>
          </a:xfrm>
          <a:prstGeom prst="rect">
            <a:avLst/>
          </a:prstGeom>
          <a:solidFill>
            <a:srgbClr val="C1E0BC"/>
          </a:solidFill>
        </p:spPr>
        <p:style>
          <a:lnRef idx="1">
            <a:schemeClr val="dk1"/>
          </a:lnRef>
          <a:fillRef idx="2">
            <a:schemeClr val="dk1"/>
          </a:fillRef>
          <a:effectRef idx="1">
            <a:schemeClr val="dk1"/>
          </a:effectRef>
          <a:fontRef idx="minor">
            <a:schemeClr val="dk1"/>
          </a:fontRef>
        </p:style>
        <p:txBody>
          <a:bodyPr rtlCol="1" anchor="ctr"/>
          <a:lstStyle/>
          <a:p>
            <a:pPr algn="r" rtl="1"/>
            <a:r>
              <a:rPr lang="fa-IR" sz="2500" dirty="0">
                <a:cs typeface="B Nazanin" panose="00000400000000000000" pitchFamily="2" charset="-78"/>
              </a:rPr>
              <a:t>رهیافت صفات مشخصه: تمرکز بر ویژگیهای شخصی رهبر</a:t>
            </a:r>
          </a:p>
          <a:p>
            <a:pPr algn="r" rtl="1"/>
            <a:r>
              <a:rPr lang="fa-IR" sz="2500" dirty="0">
                <a:cs typeface="B Nazanin" panose="00000400000000000000" pitchFamily="2" charset="-78"/>
              </a:rPr>
              <a:t>رهیافت رفتاری: تمرکز بر رفتار رهبر در برخورد با کارکنان</a:t>
            </a:r>
          </a:p>
          <a:p>
            <a:pPr algn="r" rtl="1"/>
            <a:r>
              <a:rPr lang="fa-IR" sz="2500" dirty="0">
                <a:solidFill>
                  <a:schemeClr val="tx1"/>
                </a:solidFill>
                <a:cs typeface="B Nazanin" panose="00000400000000000000" pitchFamily="2" charset="-78"/>
              </a:rPr>
              <a:t>رهیافت</a:t>
            </a:r>
            <a:r>
              <a:rPr lang="fa-IR" sz="2500" dirty="0">
                <a:cs typeface="B Nazanin" panose="00000400000000000000" pitchFamily="2" charset="-78"/>
              </a:rPr>
              <a:t> اقتضایی: تمرکز بر سازگاری میان رفتار رهبر و شرایط وضعیتی</a:t>
            </a:r>
          </a:p>
          <a:p>
            <a:pPr algn="r" rtl="1"/>
            <a:r>
              <a:rPr lang="fa-IR" sz="2500" dirty="0">
                <a:cs typeface="B Nazanin" panose="00000400000000000000" pitchFamily="2" charset="-78"/>
              </a:rPr>
              <a:t>رهیافت جاذبه استثنایی: تمرکز بر بصیرت، الهام بخشی و صفات نیروبخشی رهبران استثنایی</a:t>
            </a:r>
          </a:p>
        </p:txBody>
      </p:sp>
    </p:spTree>
    <p:extLst>
      <p:ext uri="{BB962C8B-B14F-4D97-AF65-F5344CB8AC3E}">
        <p14:creationId xmlns:p14="http://schemas.microsoft.com/office/powerpoint/2010/main" val="272483724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8071" y="725599"/>
            <a:ext cx="6591985" cy="3777622"/>
          </a:xfrm>
        </p:spPr>
        <p:txBody>
          <a:bodyPr>
            <a:normAutofit/>
          </a:bodyPr>
          <a:lstStyle/>
          <a:p>
            <a:pPr algn="r" rtl="1">
              <a:buFont typeface="Wingdings" panose="05000000000000000000" pitchFamily="2" charset="2"/>
              <a:buChar char="q"/>
            </a:pPr>
            <a:r>
              <a:rPr lang="fa-IR" sz="2000" dirty="0">
                <a:cs typeface="B Titr" panose="00000700000000000000" pitchFamily="2" charset="-78"/>
              </a:rPr>
              <a:t>صفات مشخصه رهبران</a:t>
            </a:r>
          </a:p>
        </p:txBody>
      </p:sp>
      <p:graphicFrame>
        <p:nvGraphicFramePr>
          <p:cNvPr id="5" name="Table 4"/>
          <p:cNvGraphicFramePr>
            <a:graphicFrameLocks noGrp="1"/>
          </p:cNvGraphicFramePr>
          <p:nvPr/>
        </p:nvGraphicFramePr>
        <p:xfrm>
          <a:off x="1524000" y="1397000"/>
          <a:ext cx="6096000" cy="440436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370840">
                <a:tc>
                  <a:txBody>
                    <a:bodyPr/>
                    <a:lstStyle/>
                    <a:p>
                      <a:pPr algn="ctr"/>
                      <a:r>
                        <a:rPr lang="fa-IR" sz="1200" dirty="0"/>
                        <a:t>شرح</a:t>
                      </a:r>
                    </a:p>
                  </a:txBody>
                  <a:tcPr/>
                </a:tc>
                <a:tc>
                  <a:txBody>
                    <a:bodyPr/>
                    <a:lstStyle/>
                    <a:p>
                      <a:pPr algn="ctr"/>
                      <a:r>
                        <a:rPr lang="fa-IR" sz="1200" dirty="0"/>
                        <a:t>صفت مشخصه</a:t>
                      </a:r>
                      <a:r>
                        <a:rPr lang="fa-IR" sz="1200" baseline="0" dirty="0"/>
                        <a:t> یا ویژگی </a:t>
                      </a:r>
                      <a:endParaRPr lang="en-US" sz="1200" dirty="0"/>
                    </a:p>
                  </a:txBody>
                  <a:tcPr/>
                </a:tc>
                <a:tc>
                  <a:txBody>
                    <a:bodyPr/>
                    <a:lstStyle/>
                    <a:p>
                      <a:pPr algn="ctr"/>
                      <a:r>
                        <a:rPr lang="fa-IR" sz="1200" dirty="0"/>
                        <a:t>شماره </a:t>
                      </a:r>
                      <a:endParaRPr lang="en-US" sz="1200" dirty="0"/>
                    </a:p>
                  </a:txBody>
                  <a:tcPr/>
                </a:tc>
                <a:extLst>
                  <a:ext uri="{0D108BD9-81ED-4DB2-BD59-A6C34878D82A}">
                    <a16:rowId xmlns:a16="http://schemas.microsoft.com/office/drawing/2014/main" val="10000"/>
                  </a:ext>
                </a:extLst>
              </a:tr>
              <a:tr h="370840">
                <a:tc>
                  <a:txBody>
                    <a:bodyPr/>
                    <a:lstStyle/>
                    <a:p>
                      <a:pPr algn="ctr" rtl="1"/>
                      <a:r>
                        <a:rPr lang="fa-IR" sz="1200" b="1" kern="1200" dirty="0">
                          <a:solidFill>
                            <a:schemeClr val="dk1"/>
                          </a:solidFill>
                          <a:latin typeface="+mn-lt"/>
                          <a:ea typeface="+mn-ea"/>
                          <a:cs typeface="+mn-cs"/>
                        </a:rPr>
                        <a:t>میل به توفیق طلبی، جاه طلبی، انرژی زیاد، ابتکار و پیگیر</a:t>
                      </a:r>
                      <a:endParaRPr lang="en-US" sz="1200" kern="1200" dirty="0">
                        <a:solidFill>
                          <a:schemeClr val="dk1"/>
                        </a:solidFill>
                        <a:latin typeface="+mn-lt"/>
                        <a:ea typeface="+mn-ea"/>
                        <a:cs typeface="+mn-cs"/>
                      </a:endParaRPr>
                    </a:p>
                    <a:p>
                      <a:pPr algn="ctr"/>
                      <a:endParaRPr lang="en-US" sz="1200" dirty="0"/>
                    </a:p>
                  </a:txBody>
                  <a:tcPr/>
                </a:tc>
                <a:tc>
                  <a:txBody>
                    <a:bodyPr/>
                    <a:lstStyle/>
                    <a:p>
                      <a:pPr algn="ctr"/>
                      <a:r>
                        <a:rPr lang="fa-IR" sz="1200" dirty="0"/>
                        <a:t>نیاز</a:t>
                      </a:r>
                      <a:endParaRPr lang="en-US" sz="1200" dirty="0"/>
                    </a:p>
                  </a:txBody>
                  <a:tcPr/>
                </a:tc>
                <a:tc>
                  <a:txBody>
                    <a:bodyPr/>
                    <a:lstStyle/>
                    <a:p>
                      <a:pPr algn="ctr"/>
                      <a:r>
                        <a:rPr lang="fa-IR" sz="1200" dirty="0"/>
                        <a:t>1</a:t>
                      </a:r>
                      <a:endParaRPr lang="en-US" sz="1200" dirty="0"/>
                    </a:p>
                  </a:txBody>
                  <a:tcPr/>
                </a:tc>
                <a:extLst>
                  <a:ext uri="{0D108BD9-81ED-4DB2-BD59-A6C34878D82A}">
                    <a16:rowId xmlns:a16="http://schemas.microsoft.com/office/drawing/2014/main" val="10001"/>
                  </a:ext>
                </a:extLst>
              </a:tr>
              <a:tr h="370840">
                <a:tc>
                  <a:txBody>
                    <a:bodyPr/>
                    <a:lstStyle/>
                    <a:p>
                      <a:pPr algn="ctr" rtl="1"/>
                      <a:r>
                        <a:rPr lang="fa-IR" sz="1200" b="1" kern="1200" dirty="0">
                          <a:solidFill>
                            <a:schemeClr val="dk1"/>
                          </a:solidFill>
                          <a:latin typeface="+mn-lt"/>
                          <a:ea typeface="+mn-ea"/>
                          <a:cs typeface="+mn-cs"/>
                        </a:rPr>
                        <a:t>قابل اعتماد، باز، قابل اتکا</a:t>
                      </a:r>
                      <a:endParaRPr lang="en-US" sz="1200" kern="1200" dirty="0">
                        <a:solidFill>
                          <a:schemeClr val="dk1"/>
                        </a:solidFill>
                        <a:latin typeface="+mn-lt"/>
                        <a:ea typeface="+mn-ea"/>
                        <a:cs typeface="+mn-cs"/>
                      </a:endParaRPr>
                    </a:p>
                    <a:p>
                      <a:pPr algn="ctr"/>
                      <a:endParaRPr lang="en-US" sz="1200" dirty="0"/>
                    </a:p>
                  </a:txBody>
                  <a:tcPr/>
                </a:tc>
                <a:tc>
                  <a:txBody>
                    <a:bodyPr/>
                    <a:lstStyle/>
                    <a:p>
                      <a:pPr algn="ctr"/>
                      <a:r>
                        <a:rPr lang="fa-IR" sz="1200" dirty="0"/>
                        <a:t>صداقت و وحدت شخصیت</a:t>
                      </a:r>
                      <a:endParaRPr lang="en-US" sz="1200" dirty="0"/>
                    </a:p>
                  </a:txBody>
                  <a:tcPr/>
                </a:tc>
                <a:tc>
                  <a:txBody>
                    <a:bodyPr/>
                    <a:lstStyle/>
                    <a:p>
                      <a:pPr algn="ctr"/>
                      <a:r>
                        <a:rPr lang="fa-IR" sz="1200" dirty="0"/>
                        <a:t>2</a:t>
                      </a:r>
                      <a:endParaRPr lang="en-US" sz="1200" dirty="0"/>
                    </a:p>
                  </a:txBody>
                  <a:tcPr/>
                </a:tc>
                <a:extLst>
                  <a:ext uri="{0D108BD9-81ED-4DB2-BD59-A6C34878D82A}">
                    <a16:rowId xmlns:a16="http://schemas.microsoft.com/office/drawing/2014/main" val="10002"/>
                  </a:ext>
                </a:extLst>
              </a:tr>
              <a:tr h="370840">
                <a:tc>
                  <a:txBody>
                    <a:bodyPr/>
                    <a:lstStyle/>
                    <a:p>
                      <a:pPr algn="ctr" rtl="1"/>
                      <a:r>
                        <a:rPr lang="fa-IR" sz="1200" b="1" kern="1200" dirty="0">
                          <a:solidFill>
                            <a:schemeClr val="dk1"/>
                          </a:solidFill>
                          <a:latin typeface="+mn-lt"/>
                          <a:ea typeface="+mn-ea"/>
                          <a:cs typeface="+mn-cs"/>
                        </a:rPr>
                        <a:t>میل به نفوذ در دیگران برای دستیابی به هدفهای مشترک</a:t>
                      </a:r>
                      <a:endParaRPr lang="en-US" sz="1200" kern="1200" dirty="0">
                        <a:solidFill>
                          <a:schemeClr val="dk1"/>
                        </a:solidFill>
                        <a:latin typeface="+mn-lt"/>
                        <a:ea typeface="+mn-ea"/>
                        <a:cs typeface="+mn-cs"/>
                      </a:endParaRPr>
                    </a:p>
                    <a:p>
                      <a:pPr algn="ctr" rtl="1"/>
                      <a:r>
                        <a:rPr lang="fa-IR" sz="1200" b="1" kern="1200" dirty="0">
                          <a:solidFill>
                            <a:schemeClr val="dk1"/>
                          </a:solidFill>
                          <a:latin typeface="+mn-lt"/>
                          <a:ea typeface="+mn-ea"/>
                          <a:cs typeface="+mn-cs"/>
                        </a:rPr>
                        <a:t>اعتماد به تواناییهای خود</a:t>
                      </a:r>
                      <a:endParaRPr lang="en-US" sz="1200" kern="1200" dirty="0">
                        <a:solidFill>
                          <a:schemeClr val="dk1"/>
                        </a:solidFill>
                        <a:latin typeface="+mn-lt"/>
                        <a:ea typeface="+mn-ea"/>
                        <a:cs typeface="+mn-cs"/>
                      </a:endParaRPr>
                    </a:p>
                    <a:p>
                      <a:pPr algn="ctr"/>
                      <a:endParaRPr lang="en-US" sz="1200" dirty="0"/>
                    </a:p>
                  </a:txBody>
                  <a:tcPr/>
                </a:tc>
                <a:tc>
                  <a:txBody>
                    <a:bodyPr/>
                    <a:lstStyle/>
                    <a:p>
                      <a:pPr algn="ctr"/>
                      <a:r>
                        <a:rPr lang="fa-IR" sz="1200" dirty="0"/>
                        <a:t>انگیزش</a:t>
                      </a:r>
                      <a:r>
                        <a:rPr lang="fa-IR" sz="1200" baseline="0" dirty="0"/>
                        <a:t> رهبری</a:t>
                      </a:r>
                      <a:endParaRPr lang="en-US" sz="1200" dirty="0"/>
                    </a:p>
                  </a:txBody>
                  <a:tcPr/>
                </a:tc>
                <a:tc>
                  <a:txBody>
                    <a:bodyPr/>
                    <a:lstStyle/>
                    <a:p>
                      <a:pPr algn="ctr"/>
                      <a:r>
                        <a:rPr lang="fa-IR" sz="1200" dirty="0"/>
                        <a:t>3</a:t>
                      </a:r>
                      <a:endParaRPr lang="en-US" sz="1200" dirty="0"/>
                    </a:p>
                  </a:txBody>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1200" b="1" kern="1200" dirty="0">
                          <a:solidFill>
                            <a:schemeClr val="dk1"/>
                          </a:solidFill>
                          <a:latin typeface="+mn-lt"/>
                          <a:ea typeface="+mn-ea"/>
                          <a:cs typeface="+mn-cs"/>
                        </a:rPr>
                        <a:t>اعتماد به تواناییهای خود</a:t>
                      </a:r>
                      <a:endParaRPr lang="en-US" sz="1200" dirty="0"/>
                    </a:p>
                    <a:p>
                      <a:pPr algn="ctr"/>
                      <a:endParaRPr lang="en-US" sz="1200" dirty="0"/>
                    </a:p>
                  </a:txBody>
                  <a:tcPr/>
                </a:tc>
                <a:tc>
                  <a:txBody>
                    <a:bodyPr/>
                    <a:lstStyle/>
                    <a:p>
                      <a:pPr algn="ctr"/>
                      <a:r>
                        <a:rPr lang="fa-IR" sz="1200" dirty="0"/>
                        <a:t>اعتماد به نفس </a:t>
                      </a:r>
                      <a:endParaRPr lang="en-US" sz="1200" dirty="0"/>
                    </a:p>
                  </a:txBody>
                  <a:tcPr/>
                </a:tc>
                <a:tc>
                  <a:txBody>
                    <a:bodyPr/>
                    <a:lstStyle/>
                    <a:p>
                      <a:pPr algn="ctr"/>
                      <a:r>
                        <a:rPr lang="fa-IR" sz="1200" dirty="0"/>
                        <a:t>4</a:t>
                      </a:r>
                      <a:endParaRPr lang="en-US" sz="1200" dirty="0"/>
                    </a:p>
                  </a:txBody>
                  <a:tcPr/>
                </a:tc>
                <a:extLst>
                  <a:ext uri="{0D108BD9-81ED-4DB2-BD59-A6C34878D82A}">
                    <a16:rowId xmlns:a16="http://schemas.microsoft.com/office/drawing/2014/main" val="10004"/>
                  </a:ext>
                </a:extLst>
              </a:tr>
              <a:tr h="370840">
                <a:tc>
                  <a:txBody>
                    <a:bodyPr/>
                    <a:lstStyle/>
                    <a:p>
                      <a:pPr algn="ctr" rtl="1"/>
                      <a:r>
                        <a:rPr lang="fa-IR" sz="1200" b="1" kern="1200" dirty="0">
                          <a:solidFill>
                            <a:schemeClr val="dk1"/>
                          </a:solidFill>
                          <a:latin typeface="+mn-lt"/>
                          <a:ea typeface="+mn-ea"/>
                          <a:cs typeface="+mn-cs"/>
                        </a:rPr>
                        <a:t>هوش: توان تلفیق و تفسیر حجم زیادی از اطلاعات</a:t>
                      </a:r>
                      <a:endParaRPr lang="en-US" sz="1200" kern="1200" dirty="0">
                        <a:solidFill>
                          <a:schemeClr val="dk1"/>
                        </a:solidFill>
                        <a:latin typeface="+mn-lt"/>
                        <a:ea typeface="+mn-ea"/>
                        <a:cs typeface="+mn-cs"/>
                      </a:endParaRPr>
                    </a:p>
                    <a:p>
                      <a:pPr algn="ctr"/>
                      <a:r>
                        <a:rPr lang="fa-IR" sz="1200" b="1" kern="1200" dirty="0">
                          <a:solidFill>
                            <a:schemeClr val="dk1"/>
                          </a:solidFill>
                          <a:latin typeface="+mn-lt"/>
                          <a:ea typeface="+mn-ea"/>
                          <a:cs typeface="+mn-cs"/>
                        </a:rPr>
                        <a:t>شناخت صنعت و موضوعهای فنی مربوط</a:t>
                      </a:r>
                      <a:endParaRPr lang="en-US" sz="1200" dirty="0"/>
                    </a:p>
                  </a:txBody>
                  <a:tcPr/>
                </a:tc>
                <a:tc>
                  <a:txBody>
                    <a:bodyPr/>
                    <a:lstStyle/>
                    <a:p>
                      <a:pPr algn="ctr"/>
                      <a:r>
                        <a:rPr lang="fa-IR" sz="1200" dirty="0"/>
                        <a:t>توان شناختی </a:t>
                      </a:r>
                      <a:endParaRPr lang="en-US" sz="1200" dirty="0"/>
                    </a:p>
                  </a:txBody>
                  <a:tcPr/>
                </a:tc>
                <a:tc>
                  <a:txBody>
                    <a:bodyPr/>
                    <a:lstStyle/>
                    <a:p>
                      <a:pPr algn="ctr"/>
                      <a:r>
                        <a:rPr lang="fa-IR" sz="1200" dirty="0"/>
                        <a:t>5</a:t>
                      </a:r>
                      <a:endParaRPr lang="en-US" sz="1200" dirty="0"/>
                    </a:p>
                  </a:txBody>
                  <a:tcPr/>
                </a:tc>
                <a:extLst>
                  <a:ext uri="{0D108BD9-81ED-4DB2-BD59-A6C34878D82A}">
                    <a16:rowId xmlns:a16="http://schemas.microsoft.com/office/drawing/2014/main" val="10005"/>
                  </a:ext>
                </a:extLst>
              </a:tr>
              <a:tr h="370840">
                <a:tc>
                  <a:txBody>
                    <a:bodyPr/>
                    <a:lstStyle/>
                    <a:p>
                      <a:pPr algn="ctr"/>
                      <a:r>
                        <a:rPr lang="fa-IR" sz="1200" b="1" kern="1200" dirty="0">
                          <a:solidFill>
                            <a:schemeClr val="dk1"/>
                          </a:solidFill>
                          <a:latin typeface="+mn-lt"/>
                          <a:ea typeface="+mn-ea"/>
                          <a:cs typeface="+mn-cs"/>
                        </a:rPr>
                        <a:t>شناخت صنعت و موضوعهای فنی مربوط</a:t>
                      </a:r>
                      <a:endParaRPr lang="en-US" sz="1200" dirty="0"/>
                    </a:p>
                  </a:txBody>
                  <a:tcPr/>
                </a:tc>
                <a:tc>
                  <a:txBody>
                    <a:bodyPr/>
                    <a:lstStyle/>
                    <a:p>
                      <a:pPr algn="ctr"/>
                      <a:r>
                        <a:rPr lang="fa-IR" sz="1200" dirty="0"/>
                        <a:t>دانش کار </a:t>
                      </a:r>
                      <a:endParaRPr lang="en-US" sz="1200" dirty="0"/>
                    </a:p>
                  </a:txBody>
                  <a:tcPr/>
                </a:tc>
                <a:tc>
                  <a:txBody>
                    <a:bodyPr/>
                    <a:lstStyle/>
                    <a:p>
                      <a:pPr algn="ctr"/>
                      <a:r>
                        <a:rPr lang="fa-IR" sz="1200" dirty="0"/>
                        <a:t>6</a:t>
                      </a:r>
                      <a:endParaRPr lang="en-US" sz="1200" dirty="0"/>
                    </a:p>
                  </a:txBody>
                  <a:tcPr/>
                </a:tc>
                <a:extLst>
                  <a:ext uri="{0D108BD9-81ED-4DB2-BD59-A6C34878D82A}">
                    <a16:rowId xmlns:a16="http://schemas.microsoft.com/office/drawing/2014/main" val="10006"/>
                  </a:ext>
                </a:extLst>
              </a:tr>
              <a:tr h="370840">
                <a:tc>
                  <a:txBody>
                    <a:bodyPr/>
                    <a:lstStyle/>
                    <a:p>
                      <a:pPr algn="ctr"/>
                      <a:r>
                        <a:rPr lang="fa-IR" sz="1200" b="1" kern="1200" dirty="0">
                          <a:solidFill>
                            <a:schemeClr val="dk1"/>
                          </a:solidFill>
                          <a:latin typeface="+mn-lt"/>
                          <a:ea typeface="+mn-ea"/>
                          <a:cs typeface="+mn-cs"/>
                        </a:rPr>
                        <a:t>داشتن فکرهای بدیع و نوظهور</a:t>
                      </a:r>
                      <a:endParaRPr lang="en-US" sz="1200" dirty="0"/>
                    </a:p>
                  </a:txBody>
                  <a:tcPr/>
                </a:tc>
                <a:tc>
                  <a:txBody>
                    <a:bodyPr/>
                    <a:lstStyle/>
                    <a:p>
                      <a:pPr algn="ctr"/>
                      <a:r>
                        <a:rPr lang="fa-IR" sz="1200" dirty="0"/>
                        <a:t>خلاقیت </a:t>
                      </a:r>
                      <a:endParaRPr lang="en-US" sz="1200" dirty="0"/>
                    </a:p>
                  </a:txBody>
                  <a:tcPr/>
                </a:tc>
                <a:tc>
                  <a:txBody>
                    <a:bodyPr/>
                    <a:lstStyle/>
                    <a:p>
                      <a:pPr algn="ctr"/>
                      <a:r>
                        <a:rPr lang="fa-IR" sz="1200" dirty="0"/>
                        <a:t>7</a:t>
                      </a:r>
                      <a:endParaRPr lang="en-US" sz="1200" dirty="0"/>
                    </a:p>
                  </a:txBody>
                  <a:tcPr/>
                </a:tc>
                <a:extLst>
                  <a:ext uri="{0D108BD9-81ED-4DB2-BD59-A6C34878D82A}">
                    <a16:rowId xmlns:a16="http://schemas.microsoft.com/office/drawing/2014/main" val="10007"/>
                  </a:ext>
                </a:extLst>
              </a:tr>
              <a:tr h="370840">
                <a:tc>
                  <a:txBody>
                    <a:bodyPr/>
                    <a:lstStyle/>
                    <a:p>
                      <a:pPr algn="ctr"/>
                      <a:r>
                        <a:rPr lang="fa-IR" sz="1200" b="1" kern="1200" dirty="0">
                          <a:solidFill>
                            <a:schemeClr val="dk1"/>
                          </a:solidFill>
                          <a:latin typeface="+mn-lt"/>
                          <a:ea typeface="+mn-ea"/>
                          <a:cs typeface="+mn-cs"/>
                        </a:rPr>
                        <a:t>توان انطباق با نیازهای کارکنان و شرایط وضعیتی </a:t>
                      </a:r>
                      <a:endParaRPr lang="en-US" sz="1200" dirty="0"/>
                    </a:p>
                  </a:txBody>
                  <a:tcPr/>
                </a:tc>
                <a:tc>
                  <a:txBody>
                    <a:bodyPr/>
                    <a:lstStyle/>
                    <a:p>
                      <a:pPr algn="ctr"/>
                      <a:r>
                        <a:rPr lang="fa-IR" sz="1200" dirty="0"/>
                        <a:t>انعطاف </a:t>
                      </a:r>
                      <a:endParaRPr lang="en-US" sz="1200" dirty="0"/>
                    </a:p>
                  </a:txBody>
                  <a:tcPr/>
                </a:tc>
                <a:tc>
                  <a:txBody>
                    <a:bodyPr/>
                    <a:lstStyle/>
                    <a:p>
                      <a:pPr algn="ctr"/>
                      <a:r>
                        <a:rPr lang="fa-IR" sz="1200" dirty="0"/>
                        <a:t>8</a:t>
                      </a:r>
                      <a:endParaRPr lang="en-US" sz="12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7871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762000"/>
            <a:ext cx="7467600" cy="5867400"/>
          </a:xfrm>
        </p:spPr>
        <p:txBody>
          <a:bodyPr>
            <a:normAutofit/>
          </a:bodyPr>
          <a:lstStyle/>
          <a:p>
            <a:pPr algn="r" rtl="1">
              <a:lnSpc>
                <a:spcPct val="210000"/>
              </a:lnSpc>
              <a:buFont typeface="Wingdings" pitchFamily="2" charset="2"/>
              <a:buChar char="q"/>
            </a:pPr>
            <a:r>
              <a:rPr lang="fa-IR" sz="2400" dirty="0">
                <a:cs typeface="B Nazanin" pitchFamily="2" charset="-78"/>
              </a:rPr>
              <a:t>تعریف کار</a:t>
            </a:r>
          </a:p>
          <a:p>
            <a:pPr algn="justLow" rtl="1">
              <a:lnSpc>
                <a:spcPct val="210000"/>
              </a:lnSpc>
              <a:buFont typeface="Wingdings" pitchFamily="2" charset="2"/>
              <a:buChar char="v"/>
            </a:pPr>
            <a:r>
              <a:rPr lang="fa-IR" sz="2000" dirty="0">
                <a:cs typeface="B Nazanin" pitchFamily="2" charset="-78"/>
              </a:rPr>
              <a:t>کار فعالیتی است که برای سایر افراد تولید ارزش می کند.کار رابطه انسان را با دنیای واقعی برقرار می کند، دنیایی که به انسان می گوید آیا افکار و دیدگاههایش معنی دار است یا خیر. کار می طلبد که انسان استعدادهای خود را انضباط بخشد و بر سائقه ها و امیال خود تسلط یابد. انسان برای به فعلیت درآوردن توانایی های بالقوه خود باید آنها را به گونه ای تمرکز بخشد که او را با جامعه انسانی مرتبط سازد. انسان نیاز دارد که احساس کند سودمند است.</a:t>
            </a:r>
            <a:endParaRPr lang="en-US" sz="2000" dirty="0">
              <a:cs typeface="B Nazanin" pitchFamily="2" charset="-78"/>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039785" cy="5943600"/>
          </a:xfrm>
        </p:spPr>
        <p:txBody>
          <a:bodyPr>
            <a:normAutofit/>
          </a:bodyPr>
          <a:lstStyle/>
          <a:p>
            <a:pPr algn="just" rtl="1">
              <a:lnSpc>
                <a:spcPct val="210000"/>
              </a:lnSpc>
              <a:buFont typeface="Wingdings" panose="05000000000000000000" pitchFamily="2" charset="2"/>
              <a:buChar char="q"/>
            </a:pPr>
            <a:r>
              <a:rPr lang="fa-IR" dirty="0">
                <a:cs typeface="B Titr" panose="00000700000000000000" pitchFamily="2" charset="-78"/>
              </a:rPr>
              <a:t>رهیافت رهبری</a:t>
            </a:r>
          </a:p>
          <a:p>
            <a:pPr algn="just" rtl="1">
              <a:lnSpc>
                <a:spcPct val="210000"/>
              </a:lnSpc>
              <a:buFont typeface="Wingdings" panose="05000000000000000000" pitchFamily="2" charset="2"/>
              <a:buChar char="v"/>
            </a:pPr>
            <a:r>
              <a:rPr lang="fa-IR" dirty="0">
                <a:cs typeface="B Nazanin" panose="00000400000000000000" pitchFamily="2" charset="-78"/>
              </a:rPr>
              <a:t>این نظریه ها به جای پرداختن به صفات مشخصه رهبران، رفتارها و اعمال آنان را مورد بررسی قرار می دهند؛ زیرا صفات مشخصه در رفتارها نمود پیدا می کند و سرانجام افراد، رهبران را بر اساس رفتارهایشان ارزیابی کرده و تصمیم به پیروی از آنان می گیرند.</a:t>
            </a:r>
          </a:p>
          <a:p>
            <a:pPr algn="just" rtl="1">
              <a:lnSpc>
                <a:spcPct val="210000"/>
              </a:lnSpc>
              <a:buFont typeface="Wingdings" panose="05000000000000000000" pitchFamily="2" charset="2"/>
              <a:buChar char="v"/>
            </a:pPr>
            <a:r>
              <a:rPr lang="fa-IR" dirty="0">
                <a:cs typeface="B Nazanin" panose="00000400000000000000" pitchFamily="2" charset="-78"/>
              </a:rPr>
              <a:t>دراواخر دهه 1950 و اوایل دهه 1960 تحقیقات در زمینه رهبری بر مطالعه الگوهای رفتاری اثربخش متمرکز شد. دو رهیافت بر تحقیقات این دوره حاکمیت دارد:</a:t>
            </a:r>
          </a:p>
          <a:p>
            <a:pPr algn="just" rtl="1">
              <a:lnSpc>
                <a:spcPct val="210000"/>
              </a:lnSpc>
              <a:buFont typeface="Wingdings" panose="05000000000000000000" pitchFamily="2" charset="2"/>
              <a:buChar char="v"/>
            </a:pPr>
            <a:r>
              <a:rPr lang="fa-IR" dirty="0">
                <a:cs typeface="B Nazanin" panose="00000400000000000000" pitchFamily="2" charset="-78"/>
              </a:rPr>
              <a:t>یکی رفتارهای کارگرا، وظیفه مدار، علاقه به تولید یا ضابطه مند و دیگری بررسی رفتارهای مردم گرا، علاقه به افراد، ملاحظه گر، یا مرتبط بر روابط انسانی.</a:t>
            </a:r>
          </a:p>
        </p:txBody>
      </p:sp>
    </p:spTree>
    <p:extLst>
      <p:ext uri="{BB962C8B-B14F-4D97-AF65-F5344CB8AC3E}">
        <p14:creationId xmlns:p14="http://schemas.microsoft.com/office/powerpoint/2010/main" val="48453593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0158"/>
            <a:ext cx="8229600" cy="5384442"/>
          </a:xfrm>
        </p:spPr>
        <p:txBody>
          <a:bodyPr>
            <a:normAutofit/>
          </a:bodyPr>
          <a:lstStyle/>
          <a:p>
            <a:pPr algn="r" rtl="1">
              <a:lnSpc>
                <a:spcPct val="160000"/>
              </a:lnSpc>
              <a:buFont typeface="Wingdings" panose="05000000000000000000" pitchFamily="2" charset="2"/>
              <a:buChar char="q"/>
            </a:pPr>
            <a:r>
              <a:rPr lang="fa-IR" dirty="0">
                <a:cs typeface="B Titr" panose="00000700000000000000" pitchFamily="2" charset="-78"/>
              </a:rPr>
              <a:t>مطالعات دانشگاه آیووا</a:t>
            </a:r>
          </a:p>
          <a:p>
            <a:pPr algn="r" rtl="1">
              <a:lnSpc>
                <a:spcPct val="160000"/>
              </a:lnSpc>
              <a:buFont typeface="Wingdings" panose="05000000000000000000" pitchFamily="2" charset="2"/>
              <a:buChar char="v"/>
            </a:pPr>
            <a:r>
              <a:rPr lang="fa-IR" dirty="0">
                <a:cs typeface="B Nazanin" panose="00000400000000000000" pitchFamily="2" charset="-78"/>
              </a:rPr>
              <a:t>کرت لوین و همکارانش در دانشگاه آیووا برخی از نخستین تلاشها را برای شناسایی علمی مؤثرترین رفتارهای رهبری انجام دادند. آنان بر سه نوع رفتار یا سبک رهبری تمرکز کردند که عبارت اند از:</a:t>
            </a:r>
          </a:p>
          <a:p>
            <a:pPr algn="r" rtl="1">
              <a:lnSpc>
                <a:spcPct val="160000"/>
              </a:lnSpc>
              <a:buFont typeface="Wingdings" panose="05000000000000000000" pitchFamily="2" charset="2"/>
              <a:buChar char="§"/>
            </a:pPr>
            <a:r>
              <a:rPr lang="fa-IR" dirty="0">
                <a:cs typeface="B Nazanin" panose="00000400000000000000" pitchFamily="2" charset="-78"/>
              </a:rPr>
              <a:t>1. اقتدارمأب: رهبران اقتدارمأب تمایل به تصمیم گیری یکجانبه دارند، روشهای کاری را دیکته می کنند، دانش و آگاهی کارکنان را نسبت به هدفهای گام بعدی محدود نگه می دارند و گاهی بازخور تنبیهی می دهند.</a:t>
            </a:r>
          </a:p>
          <a:p>
            <a:pPr algn="r" rtl="1">
              <a:lnSpc>
                <a:spcPct val="160000"/>
              </a:lnSpc>
              <a:buFont typeface="Wingdings" panose="05000000000000000000" pitchFamily="2" charset="2"/>
              <a:buChar char="§"/>
            </a:pPr>
            <a:r>
              <a:rPr lang="fa-IR" dirty="0">
                <a:cs typeface="B Nazanin" panose="00000400000000000000" pitchFamily="2" charset="-78"/>
              </a:rPr>
              <a:t>2. مشارکتی: رهبران دارای سبک مشارکتی، افراد را در تصمیم گیریها مشارکت می دهند و تعیین روشهای انجام کار را به گروه می سپارند.</a:t>
            </a:r>
          </a:p>
          <a:p>
            <a:pPr algn="r" rtl="1">
              <a:lnSpc>
                <a:spcPct val="160000"/>
              </a:lnSpc>
              <a:buFont typeface="Wingdings" panose="05000000000000000000" pitchFamily="2" charset="2"/>
              <a:buChar char="§"/>
            </a:pPr>
            <a:r>
              <a:rPr lang="fa-IR" dirty="0">
                <a:cs typeface="B Nazanin" panose="00000400000000000000" pitchFamily="2" charset="-78"/>
              </a:rPr>
              <a:t>3. تفویضی: رهبران دارای سبک تفویضی عموماً آزادی کامل به گروه می دهند، مواد لازم را فراهم می کنند و فقط برای پاسخ به پرسشها در گروه شرکت می کنند و از دادن بازخور اجتناب می ورزند؛ به عبارت دیگر تقریباً کاری انجام نمی دهند.</a:t>
            </a:r>
          </a:p>
        </p:txBody>
      </p:sp>
    </p:spTree>
    <p:extLst>
      <p:ext uri="{BB962C8B-B14F-4D97-AF65-F5344CB8AC3E}">
        <p14:creationId xmlns:p14="http://schemas.microsoft.com/office/powerpoint/2010/main" val="101289449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0"/>
            <a:ext cx="7353985" cy="5029200"/>
          </a:xfrm>
        </p:spPr>
        <p:txBody>
          <a:bodyPr>
            <a:noAutofit/>
          </a:bodyPr>
          <a:lstStyle/>
          <a:p>
            <a:pPr algn="just" rtl="1">
              <a:lnSpc>
                <a:spcPct val="200000"/>
              </a:lnSpc>
              <a:buFont typeface="Wingdings" panose="05000000000000000000" pitchFamily="2" charset="2"/>
              <a:buChar char="q"/>
            </a:pPr>
            <a:r>
              <a:rPr lang="fa-IR" dirty="0">
                <a:cs typeface="B Titr" panose="00000700000000000000" pitchFamily="2" charset="-78"/>
              </a:rPr>
              <a:t>مطالعات دانشگاه میشیگان</a:t>
            </a:r>
          </a:p>
          <a:p>
            <a:pPr algn="just" rtl="1">
              <a:lnSpc>
                <a:spcPct val="200000"/>
              </a:lnSpc>
              <a:buFont typeface="Wingdings" panose="05000000000000000000" pitchFamily="2" charset="2"/>
              <a:buChar char="v"/>
            </a:pPr>
            <a:r>
              <a:rPr lang="fa-IR" dirty="0">
                <a:cs typeface="B Nazanin" panose="00000400000000000000" pitchFamily="2" charset="-78"/>
              </a:rPr>
              <a:t>در اواخر دهه 1940، لیکرت و سایر پژوهشگران دانشگاه میشیگان زنجیره ای از بررسیها را به منظور متمایز ساختن رفتارهای رهبری انجام دادند. از مصاحبه هایی که با گروههای دارای عملکرد عالی و ضعیف در سازمانهای متفاوت انجام دادند دو نوع رفتار رهبری کارمند محور و تولید محور را از هم متمایز ساختند. سرپرستان کارمندمحور کسانی بودند که بیشترین تأکید را بر رفاه کارکنان می کردند در عوض سرپرستان تولید محور تأکید بیشتری بر انجام کار داشتند و به طور کلی سرپرستان کارمندمحورگروههای کاری مولدتری نسبت به سرپرستان تولید محور داشتند.</a:t>
            </a:r>
          </a:p>
        </p:txBody>
      </p:sp>
    </p:spTree>
    <p:extLst>
      <p:ext uri="{BB962C8B-B14F-4D97-AF65-F5344CB8AC3E}">
        <p14:creationId xmlns:p14="http://schemas.microsoft.com/office/powerpoint/2010/main" val="52163474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0310"/>
            <a:ext cx="8229600" cy="5294290"/>
          </a:xfrm>
        </p:spPr>
        <p:txBody>
          <a:bodyPr>
            <a:normAutofit/>
          </a:bodyPr>
          <a:lstStyle/>
          <a:p>
            <a:pPr algn="justLow" rtl="1">
              <a:lnSpc>
                <a:spcPct val="150000"/>
              </a:lnSpc>
              <a:buFont typeface="Wingdings" panose="05000000000000000000" pitchFamily="2" charset="2"/>
              <a:buChar char="q"/>
            </a:pPr>
            <a:r>
              <a:rPr lang="fa-IR" dirty="0">
                <a:cs typeface="B Titr" panose="00000700000000000000" pitchFamily="2" charset="-78"/>
              </a:rPr>
              <a:t>مطالعات دانشگاهی اوهایو</a:t>
            </a:r>
          </a:p>
          <a:p>
            <a:pPr algn="justLow" rtl="1">
              <a:lnSpc>
                <a:spcPct val="150000"/>
              </a:lnSpc>
              <a:buFont typeface="Wingdings" panose="05000000000000000000" pitchFamily="2" charset="2"/>
              <a:buChar char="v"/>
            </a:pPr>
            <a:r>
              <a:rPr lang="fa-IR" dirty="0">
                <a:cs typeface="B Nazanin" panose="00000400000000000000" pitchFamily="2" charset="-78"/>
              </a:rPr>
              <a:t>گروهی از پژوهشگران در دانشگاه ایالتی اوهایو به سرپرستی استاگدیل تقریباً همزمان با مطالعات دانشگاه میشیگان راهبرد سومی را برای مطالعه رهبری ایجاد کردند. آنان پرسشنامه ای تهیه کردند که به کمک آن می توانستند رفتارهای رهبران مختلف را مورد سنجش قرار دهند و عواملی مانند عملکرد گروهی و رضایت خاطر را دنبال کنند تا معلوم شود چه سبکی مؤثرتر است. هر چند که این پژوهشگرها سبکهای گوناگونی را معین کردند، ولی دو سبک از اهمیت و برجستگی ویژه ای برحوردار بود:</a:t>
            </a:r>
          </a:p>
          <a:p>
            <a:pPr algn="justLow" rtl="1">
              <a:lnSpc>
                <a:spcPct val="150000"/>
              </a:lnSpc>
              <a:buFont typeface="Wingdings" panose="05000000000000000000" pitchFamily="2" charset="2"/>
              <a:buChar char="§"/>
            </a:pPr>
            <a:r>
              <a:rPr lang="fa-IR" dirty="0">
                <a:cs typeface="B Nazanin" panose="00000400000000000000" pitchFamily="2" charset="-78"/>
              </a:rPr>
              <a:t>1. ضابطه مند کردن روابط</a:t>
            </a:r>
          </a:p>
          <a:p>
            <a:pPr algn="justLow" rtl="1">
              <a:lnSpc>
                <a:spcPct val="150000"/>
              </a:lnSpc>
              <a:buFont typeface="Wingdings" panose="05000000000000000000" pitchFamily="2" charset="2"/>
              <a:buChar char="§"/>
            </a:pPr>
            <a:r>
              <a:rPr lang="fa-IR" dirty="0">
                <a:cs typeface="B Nazanin" panose="00000400000000000000" pitchFamily="2" charset="-78"/>
              </a:rPr>
              <a:t>2. ملاحظه و رعایت حال کارکنان</a:t>
            </a:r>
            <a:r>
              <a:rPr lang="fa-IR" dirty="0"/>
              <a:t>.</a:t>
            </a:r>
          </a:p>
        </p:txBody>
      </p:sp>
    </p:spTree>
    <p:extLst>
      <p:ext uri="{BB962C8B-B14F-4D97-AF65-F5344CB8AC3E}">
        <p14:creationId xmlns:p14="http://schemas.microsoft.com/office/powerpoint/2010/main" val="314211409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838200"/>
            <a:ext cx="6591985" cy="3777622"/>
          </a:xfrm>
        </p:spPr>
        <p:txBody>
          <a:bodyPr/>
          <a:lstStyle/>
          <a:p>
            <a:pPr algn="justLow" rtl="1">
              <a:lnSpc>
                <a:spcPct val="150000"/>
              </a:lnSpc>
              <a:buFont typeface="Wingdings" panose="05000000000000000000" pitchFamily="2" charset="2"/>
              <a:buChar char="q"/>
            </a:pPr>
            <a:r>
              <a:rPr lang="fa-IR" dirty="0">
                <a:cs typeface="B Titr" panose="00000700000000000000" pitchFamily="2" charset="-78"/>
              </a:rPr>
              <a:t>ضابطه مند کردن (ایجاد ساختار) روابط</a:t>
            </a:r>
          </a:p>
          <a:p>
            <a:pPr algn="justLow" rtl="1">
              <a:lnSpc>
                <a:spcPct val="150000"/>
              </a:lnSpc>
              <a:buFont typeface="Wingdings" panose="05000000000000000000" pitchFamily="2" charset="2"/>
              <a:buChar char="v"/>
            </a:pPr>
            <a:r>
              <a:rPr lang="fa-IR" dirty="0">
                <a:cs typeface="B Nazanin" panose="00000400000000000000" pitchFamily="2" charset="-78"/>
              </a:rPr>
              <a:t>ضابطه مندی حدی است که رهبر نقش خود و نقشهای کارکنان را بر حسب دستیابی به هدفهای هر واحد تعریف می کند. این نقشها شامل بسیاری از وظایف مدیریتی مانند برنامه ریزی، سازماندهی، هدایت و تمرکز عمده بر مسائل کاری می شود. ایجاد ساختار شبیه کارمحور در مطالعات میشگان است ولی دامنه گسترده تری از وظایف مدیران را دربرمی گیرد و بر مسائل مربوط به کار تأکید دارد.</a:t>
            </a:r>
          </a:p>
        </p:txBody>
      </p:sp>
    </p:spTree>
    <p:extLst>
      <p:ext uri="{BB962C8B-B14F-4D97-AF65-F5344CB8AC3E}">
        <p14:creationId xmlns:p14="http://schemas.microsoft.com/office/powerpoint/2010/main" val="116330415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219200"/>
            <a:ext cx="6591985" cy="3777622"/>
          </a:xfrm>
        </p:spPr>
        <p:txBody>
          <a:bodyPr/>
          <a:lstStyle/>
          <a:p>
            <a:pPr algn="justLow" rtl="1">
              <a:lnSpc>
                <a:spcPct val="150000"/>
              </a:lnSpc>
              <a:buFont typeface="Wingdings" panose="05000000000000000000" pitchFamily="2" charset="2"/>
              <a:buChar char="q"/>
            </a:pPr>
            <a:r>
              <a:rPr lang="fa-IR" dirty="0">
                <a:cs typeface="B Titr" panose="00000700000000000000" pitchFamily="2" charset="-78"/>
              </a:rPr>
              <a:t>رعایت حال کارکنان (ملاحظه)</a:t>
            </a:r>
          </a:p>
          <a:p>
            <a:pPr algn="justLow" rtl="1">
              <a:lnSpc>
                <a:spcPct val="150000"/>
              </a:lnSpc>
              <a:buFont typeface="Wingdings" panose="05000000000000000000" pitchFamily="2" charset="2"/>
              <a:buChar char="v"/>
            </a:pPr>
            <a:r>
              <a:rPr lang="fa-IR" dirty="0">
                <a:cs typeface="B Nazanin" panose="00000400000000000000" pitchFamily="2" charset="-78"/>
              </a:rPr>
              <a:t>ملاحظه حدی است که رهبر اعتماد طرفینی با کارکنان برقرار می کند. به فکرهای آنان احترام می گذارد و برای احساسات آنان علاقه نشان می دهد. یک رهبر ملاحظه گر با کارکنان دوستانه رفتار می کند. ارتباطات خوب دو طرفه برقرار می کند و مشارکت در تصمیم گیری را تشویق می کند. ملاحظه شبیه سبک کارمندمحور در مطالعات دانشگاه میشیگان است و بر مسائل مربوط به افراد تأکید دارد.</a:t>
            </a:r>
          </a:p>
        </p:txBody>
      </p:sp>
    </p:spTree>
    <p:extLst>
      <p:ext uri="{BB962C8B-B14F-4D97-AF65-F5344CB8AC3E}">
        <p14:creationId xmlns:p14="http://schemas.microsoft.com/office/powerpoint/2010/main" val="91564496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947"/>
            <a:ext cx="8229600" cy="4753377"/>
          </a:xfrm>
        </p:spPr>
        <p:txBody>
          <a:bodyPr/>
          <a:lstStyle/>
          <a:p>
            <a:pPr algn="r" rtl="1">
              <a:buFont typeface="Wingdings" panose="05000000000000000000" pitchFamily="2" charset="2"/>
              <a:buChar char="q"/>
            </a:pPr>
            <a:r>
              <a:rPr lang="fa-IR" dirty="0">
                <a:cs typeface="B Titr" panose="00000700000000000000" pitchFamily="2" charset="-78"/>
              </a:rPr>
              <a:t>مدل دو بعدی مدل رفتاری</a:t>
            </a:r>
          </a:p>
          <a:p>
            <a:pPr algn="r" rtl="1"/>
            <a:endParaRPr lang="fa-IR" dirty="0"/>
          </a:p>
        </p:txBody>
      </p:sp>
      <p:sp>
        <p:nvSpPr>
          <p:cNvPr id="4" name="Rectangle 3"/>
          <p:cNvSpPr/>
          <p:nvPr/>
        </p:nvSpPr>
        <p:spPr>
          <a:xfrm>
            <a:off x="1725766" y="2163652"/>
            <a:ext cx="6709893" cy="4354132"/>
          </a:xfrm>
          <a:prstGeom prst="rect">
            <a:avLst/>
          </a:prstGeom>
          <a:solidFill>
            <a:srgbClr val="E8E7C3"/>
          </a:solidFill>
        </p:spPr>
        <p:style>
          <a:lnRef idx="1">
            <a:schemeClr val="dk1"/>
          </a:lnRef>
          <a:fillRef idx="2">
            <a:schemeClr val="dk1"/>
          </a:fillRef>
          <a:effectRef idx="1">
            <a:schemeClr val="dk1"/>
          </a:effectRef>
          <a:fontRef idx="minor">
            <a:schemeClr val="dk1"/>
          </a:fontRef>
        </p:style>
        <p:txBody>
          <a:bodyPr rtlCol="1" anchor="ctr"/>
          <a:lstStyle/>
          <a:p>
            <a:pPr algn="r" rtl="1"/>
            <a:r>
              <a:rPr lang="fa-IR" dirty="0"/>
              <a:t>                زیاد</a:t>
            </a:r>
          </a:p>
          <a:p>
            <a:pPr algn="r" rtl="1"/>
            <a:endParaRPr lang="fa-IR" dirty="0"/>
          </a:p>
          <a:p>
            <a:pPr algn="r" rtl="1"/>
            <a:endParaRPr lang="fa-IR" dirty="0"/>
          </a:p>
          <a:p>
            <a:pPr algn="r" rtl="1"/>
            <a:r>
              <a:rPr lang="fa-IR" dirty="0"/>
              <a:t>      </a:t>
            </a:r>
          </a:p>
          <a:p>
            <a:pPr algn="r" rtl="1"/>
            <a:r>
              <a:rPr lang="fa-IR" dirty="0"/>
              <a:t>         ملاحظه و رعایت</a:t>
            </a:r>
          </a:p>
          <a:p>
            <a:pPr algn="r" rtl="1"/>
            <a:r>
              <a:rPr lang="fa-IR" dirty="0"/>
              <a:t>           حال کارکنان</a:t>
            </a:r>
          </a:p>
          <a:p>
            <a:pPr algn="r" rtl="1"/>
            <a:endParaRPr lang="fa-IR" dirty="0"/>
          </a:p>
          <a:p>
            <a:pPr algn="r" rtl="1"/>
            <a:endParaRPr lang="fa-IR" dirty="0"/>
          </a:p>
          <a:p>
            <a:pPr algn="r" rtl="1"/>
            <a:r>
              <a:rPr lang="fa-IR" dirty="0"/>
              <a:t>               </a:t>
            </a:r>
          </a:p>
          <a:p>
            <a:pPr algn="r" rtl="1"/>
            <a:r>
              <a:rPr lang="fa-IR" dirty="0"/>
              <a:t>                کم</a:t>
            </a:r>
          </a:p>
          <a:p>
            <a:pPr algn="r" rtl="1"/>
            <a:endParaRPr lang="fa-IR" dirty="0"/>
          </a:p>
          <a:p>
            <a:pPr algn="r" rtl="1"/>
            <a:r>
              <a:rPr lang="fa-IR" dirty="0"/>
              <a:t>                                کم            ایجاد ساختار          زیاد</a:t>
            </a:r>
          </a:p>
          <a:p>
            <a:pPr algn="r" rtl="1"/>
            <a:r>
              <a:rPr lang="fa-IR" dirty="0"/>
              <a:t>                                      یا ضابطه مند کردن روابط</a:t>
            </a:r>
          </a:p>
        </p:txBody>
      </p:sp>
      <p:graphicFrame>
        <p:nvGraphicFramePr>
          <p:cNvPr id="5" name="Table 4"/>
          <p:cNvGraphicFramePr>
            <a:graphicFrameLocks noGrp="1"/>
          </p:cNvGraphicFramePr>
          <p:nvPr>
            <p:extLst>
              <p:ext uri="{D42A27DB-BD31-4B8C-83A1-F6EECF244321}">
                <p14:modId xmlns:p14="http://schemas.microsoft.com/office/powerpoint/2010/main" val="3392202693"/>
              </p:ext>
            </p:extLst>
          </p:nvPr>
        </p:nvGraphicFramePr>
        <p:xfrm>
          <a:off x="2908476" y="2343631"/>
          <a:ext cx="3200563" cy="2808884"/>
        </p:xfrm>
        <a:graphic>
          <a:graphicData uri="http://schemas.openxmlformats.org/drawingml/2006/table">
            <a:tbl>
              <a:tblPr rtl="1" firstRow="1" bandRow="1">
                <a:tableStyleId>{ED083AE6-46FA-4A59-8FB0-9F97EB10719F}</a:tableStyleId>
              </a:tblPr>
              <a:tblGrid>
                <a:gridCol w="1614318">
                  <a:extLst>
                    <a:ext uri="{9D8B030D-6E8A-4147-A177-3AD203B41FA5}">
                      <a16:colId xmlns:a16="http://schemas.microsoft.com/office/drawing/2014/main" val="20000"/>
                    </a:ext>
                  </a:extLst>
                </a:gridCol>
                <a:gridCol w="1586245">
                  <a:extLst>
                    <a:ext uri="{9D8B030D-6E8A-4147-A177-3AD203B41FA5}">
                      <a16:colId xmlns:a16="http://schemas.microsoft.com/office/drawing/2014/main" val="20001"/>
                    </a:ext>
                  </a:extLst>
                </a:gridCol>
              </a:tblGrid>
              <a:tr h="1493500">
                <a:tc>
                  <a:txBody>
                    <a:bodyPr/>
                    <a:lstStyle/>
                    <a:p>
                      <a:pPr algn="ctr" rtl="1"/>
                      <a:endParaRPr lang="fa-IR" b="1" dirty="0"/>
                    </a:p>
                    <a:p>
                      <a:pPr algn="ctr" rtl="1"/>
                      <a:r>
                        <a:rPr lang="fa-IR" b="1" dirty="0"/>
                        <a:t>ملاحظه</a:t>
                      </a:r>
                      <a:r>
                        <a:rPr lang="fa-IR" b="1" baseline="0" dirty="0"/>
                        <a:t> زیاد و ضابطه کم</a:t>
                      </a:r>
                      <a:endParaRPr lang="fa-IR" b="1" dirty="0">
                        <a:cs typeface="B Nazanin" panose="00000400000000000000" pitchFamily="2" charset="-78"/>
                      </a:endParaRPr>
                    </a:p>
                  </a:txBody>
                  <a:tcPr anchor="ctr"/>
                </a:tc>
                <a:tc>
                  <a:txBody>
                    <a:bodyPr/>
                    <a:lstStyle/>
                    <a:p>
                      <a:pPr algn="ctr" rtl="1"/>
                      <a:endParaRPr lang="fa-IR" b="1" dirty="0"/>
                    </a:p>
                    <a:p>
                      <a:pPr algn="ctr" rtl="1"/>
                      <a:r>
                        <a:rPr lang="fa-IR" b="1" dirty="0"/>
                        <a:t>ضابطه زیاد و ملاحظه زیاد</a:t>
                      </a:r>
                      <a:endParaRPr lang="fa-IR" b="1" dirty="0">
                        <a:cs typeface="B Nazanin" panose="00000400000000000000" pitchFamily="2" charset="-78"/>
                      </a:endParaRPr>
                    </a:p>
                  </a:txBody>
                  <a:tcPr anchor="ctr"/>
                </a:tc>
                <a:extLst>
                  <a:ext uri="{0D108BD9-81ED-4DB2-BD59-A6C34878D82A}">
                    <a16:rowId xmlns:a16="http://schemas.microsoft.com/office/drawing/2014/main" val="10000"/>
                  </a:ext>
                </a:extLst>
              </a:tr>
              <a:tr h="1315384">
                <a:tc>
                  <a:txBody>
                    <a:bodyPr/>
                    <a:lstStyle/>
                    <a:p>
                      <a:pPr algn="ctr" rtl="1"/>
                      <a:endParaRPr lang="fa-IR" b="1" dirty="0"/>
                    </a:p>
                    <a:p>
                      <a:pPr algn="ctr" rtl="1"/>
                      <a:r>
                        <a:rPr lang="fa-IR" b="1" dirty="0"/>
                        <a:t>ضابطه کم</a:t>
                      </a:r>
                      <a:r>
                        <a:rPr lang="fa-IR" b="1" baseline="0" dirty="0"/>
                        <a:t> و ملاحظه کم</a:t>
                      </a:r>
                      <a:endParaRPr lang="fa-IR" b="1" dirty="0">
                        <a:cs typeface="B Nazanin" panose="00000400000000000000" pitchFamily="2" charset="-78"/>
                      </a:endParaRPr>
                    </a:p>
                  </a:txBody>
                  <a:tcPr anchor="ctr"/>
                </a:tc>
                <a:tc>
                  <a:txBody>
                    <a:bodyPr/>
                    <a:lstStyle/>
                    <a:p>
                      <a:pPr algn="ctr" rtl="1"/>
                      <a:endParaRPr lang="fa-IR" b="1" dirty="0"/>
                    </a:p>
                    <a:p>
                      <a:pPr algn="ctr" rtl="1"/>
                      <a:r>
                        <a:rPr lang="fa-IR" b="1" dirty="0"/>
                        <a:t>ضابطه زیاد و ملاحظه کم</a:t>
                      </a:r>
                      <a:endParaRPr lang="fa-IR" b="1" dirty="0">
                        <a:cs typeface="B Nazanin" panose="00000400000000000000" pitchFamily="2" charset="-78"/>
                      </a:endParaRPr>
                    </a:p>
                  </a:txBody>
                  <a:tcPr anchor="ctr"/>
                </a:tc>
                <a:extLst>
                  <a:ext uri="{0D108BD9-81ED-4DB2-BD59-A6C34878D82A}">
                    <a16:rowId xmlns:a16="http://schemas.microsoft.com/office/drawing/2014/main" val="10001"/>
                  </a:ext>
                </a:extLst>
              </a:tr>
            </a:tbl>
          </a:graphicData>
        </a:graphic>
      </p:graphicFrame>
      <p:cxnSp>
        <p:nvCxnSpPr>
          <p:cNvPr id="7" name="Straight Arrow Connector 6"/>
          <p:cNvCxnSpPr/>
          <p:nvPr/>
        </p:nvCxnSpPr>
        <p:spPr>
          <a:xfrm flipV="1">
            <a:off x="7010400" y="2917070"/>
            <a:ext cx="3219" cy="6310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7007181" y="4346100"/>
            <a:ext cx="3219" cy="6568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flipV="1">
            <a:off x="3110085" y="5738506"/>
            <a:ext cx="5280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5080712" y="5738505"/>
            <a:ext cx="579549"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225224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3253"/>
            <a:ext cx="8229600" cy="4852261"/>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سبک سنج مدیریت</a:t>
            </a:r>
          </a:p>
          <a:p>
            <a:pPr algn="justLow" rtl="1">
              <a:lnSpc>
                <a:spcPct val="150000"/>
              </a:lnSpc>
              <a:buFont typeface="Wingdings" panose="05000000000000000000" pitchFamily="2" charset="2"/>
              <a:buChar char="v"/>
            </a:pPr>
            <a:r>
              <a:rPr lang="fa-IR" dirty="0">
                <a:cs typeface="B Nazanin" panose="00000400000000000000" pitchFamily="2" charset="-78"/>
              </a:rPr>
              <a:t>در رهیافت سبک سنج مدیریت نگرشهای علاقه به تولید و علاقه به افراد به طور همزمان مورد مطالعه قرار گرفته اند. رهیافت سبک سنج مدیریت بر حسب ارزیابی رهبر از مسائل تولید و افراد در هر وضعیتی که قرار می گیرد قدری انعطاف در رفتار واقعی رهبر مجاز می داند.</a:t>
            </a:r>
          </a:p>
          <a:p>
            <a:pPr algn="r" rtl="1">
              <a:lnSpc>
                <a:spcPct val="150000"/>
              </a:lnSpc>
            </a:pPr>
            <a:endParaRPr lang="fa-IR" dirty="0"/>
          </a:p>
          <a:p>
            <a:pPr algn="r" rtl="1">
              <a:lnSpc>
                <a:spcPct val="150000"/>
              </a:lnSpc>
            </a:pPr>
            <a:endParaRPr lang="fa-IR" dirty="0"/>
          </a:p>
        </p:txBody>
      </p:sp>
    </p:spTree>
    <p:extLst>
      <p:ext uri="{BB962C8B-B14F-4D97-AF65-F5344CB8AC3E}">
        <p14:creationId xmlns:p14="http://schemas.microsoft.com/office/powerpoint/2010/main" val="24917703"/>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72350"/>
          </a:xfrm>
        </p:spPr>
        <p:txBody>
          <a:bodyPr/>
          <a:lstStyle/>
          <a:p>
            <a:pPr algn="r" rtl="1">
              <a:buFont typeface="Wingdings" panose="05000000000000000000" pitchFamily="2" charset="2"/>
              <a:buChar char="q"/>
            </a:pPr>
            <a:r>
              <a:rPr lang="fa-IR" dirty="0">
                <a:cs typeface="B Titr" panose="00000700000000000000" pitchFamily="2" charset="-78"/>
              </a:rPr>
              <a:t>5 وضعیت بر اساس سبک سنج مدیریت عبارت اند از:</a:t>
            </a:r>
          </a:p>
          <a:p>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2199136466"/>
              </p:ext>
            </p:extLst>
          </p:nvPr>
        </p:nvGraphicFramePr>
        <p:xfrm>
          <a:off x="154547" y="1096215"/>
          <a:ext cx="8628846" cy="5337920"/>
        </p:xfrm>
        <a:graphic>
          <a:graphicData uri="http://schemas.openxmlformats.org/drawingml/2006/table">
            <a:tbl>
              <a:tblPr rtl="1" firstRow="1" bandRow="1">
                <a:tableStyleId>{21E4AEA4-8DFA-4A89-87EB-49C32662AFE0}</a:tableStyleId>
              </a:tblPr>
              <a:tblGrid>
                <a:gridCol w="2369714">
                  <a:extLst>
                    <a:ext uri="{9D8B030D-6E8A-4147-A177-3AD203B41FA5}">
                      <a16:colId xmlns:a16="http://schemas.microsoft.com/office/drawing/2014/main" val="20000"/>
                    </a:ext>
                  </a:extLst>
                </a:gridCol>
                <a:gridCol w="1764406">
                  <a:extLst>
                    <a:ext uri="{9D8B030D-6E8A-4147-A177-3AD203B41FA5}">
                      <a16:colId xmlns:a16="http://schemas.microsoft.com/office/drawing/2014/main" val="20001"/>
                    </a:ext>
                  </a:extLst>
                </a:gridCol>
                <a:gridCol w="4494726">
                  <a:extLst>
                    <a:ext uri="{9D8B030D-6E8A-4147-A177-3AD203B41FA5}">
                      <a16:colId xmlns:a16="http://schemas.microsoft.com/office/drawing/2014/main" val="20002"/>
                    </a:ext>
                  </a:extLst>
                </a:gridCol>
              </a:tblGrid>
              <a:tr h="693702">
                <a:tc>
                  <a:txBody>
                    <a:bodyPr/>
                    <a:lstStyle/>
                    <a:p>
                      <a:pPr algn="ctr" rtl="1">
                        <a:lnSpc>
                          <a:spcPct val="150000"/>
                        </a:lnSpc>
                      </a:pPr>
                      <a:r>
                        <a:rPr lang="fa-IR" sz="1200" b="1" dirty="0"/>
                        <a:t>عنوان وضعیت</a:t>
                      </a:r>
                      <a:endParaRPr lang="fa-IR" sz="1200" b="1" i="0" dirty="0">
                        <a:cs typeface="B Nazanin" panose="00000400000000000000" pitchFamily="2" charset="-78"/>
                      </a:endParaRPr>
                    </a:p>
                  </a:txBody>
                  <a:tcPr anchor="ctr"/>
                </a:tc>
                <a:tc>
                  <a:txBody>
                    <a:bodyPr/>
                    <a:lstStyle/>
                    <a:p>
                      <a:pPr algn="ctr" rtl="1">
                        <a:lnSpc>
                          <a:spcPct val="150000"/>
                        </a:lnSpc>
                      </a:pPr>
                      <a:r>
                        <a:rPr lang="fa-IR" sz="1200" b="1" dirty="0"/>
                        <a:t>میزان علاقه به تولید و علاقه به</a:t>
                      </a:r>
                      <a:r>
                        <a:rPr lang="fa-IR" sz="1200" b="1" baseline="0" dirty="0"/>
                        <a:t> افراد</a:t>
                      </a:r>
                      <a:endParaRPr lang="fa-IR" sz="1200" b="1" i="0" dirty="0">
                        <a:cs typeface="B Nazanin" panose="00000400000000000000" pitchFamily="2" charset="-78"/>
                      </a:endParaRPr>
                    </a:p>
                  </a:txBody>
                  <a:tcPr anchor="ctr"/>
                </a:tc>
                <a:tc>
                  <a:txBody>
                    <a:bodyPr/>
                    <a:lstStyle/>
                    <a:p>
                      <a:pPr algn="ctr" rtl="1">
                        <a:lnSpc>
                          <a:spcPct val="150000"/>
                        </a:lnSpc>
                      </a:pPr>
                      <a:r>
                        <a:rPr lang="fa-IR" sz="1200" b="1" dirty="0"/>
                        <a:t>توضیح</a:t>
                      </a:r>
                      <a:endParaRPr lang="fa-IR" sz="1200" b="1" i="0" dirty="0">
                        <a:cs typeface="B Nazanin" panose="00000400000000000000" pitchFamily="2" charset="-78"/>
                      </a:endParaRPr>
                    </a:p>
                  </a:txBody>
                  <a:tcPr anchor="ctr"/>
                </a:tc>
                <a:extLst>
                  <a:ext uri="{0D108BD9-81ED-4DB2-BD59-A6C34878D82A}">
                    <a16:rowId xmlns:a16="http://schemas.microsoft.com/office/drawing/2014/main" val="10000"/>
                  </a:ext>
                </a:extLst>
              </a:tr>
              <a:tr h="716711">
                <a:tc>
                  <a:txBody>
                    <a:bodyPr/>
                    <a:lstStyle/>
                    <a:p>
                      <a:pPr algn="ctr" rtl="1">
                        <a:lnSpc>
                          <a:spcPct val="150000"/>
                        </a:lnSpc>
                      </a:pPr>
                      <a:r>
                        <a:rPr lang="fa-IR" sz="1200" b="1" dirty="0"/>
                        <a:t>وضعیت 1-1:</a:t>
                      </a:r>
                      <a:r>
                        <a:rPr lang="fa-IR" sz="1200" b="1" baseline="0" dirty="0"/>
                        <a:t> مدیریت نهی از علاقه</a:t>
                      </a:r>
                      <a:endParaRPr lang="fa-IR" sz="1200" b="1" i="0" dirty="0">
                        <a:cs typeface="B Nazanin" panose="00000400000000000000" pitchFamily="2" charset="-78"/>
                      </a:endParaRPr>
                    </a:p>
                  </a:txBody>
                  <a:tcPr anchor="ctr"/>
                </a:tc>
                <a:tc>
                  <a:txBody>
                    <a:bodyPr/>
                    <a:lstStyle/>
                    <a:p>
                      <a:pPr algn="ctr" rtl="1">
                        <a:lnSpc>
                          <a:spcPct val="150000"/>
                        </a:lnSpc>
                      </a:pPr>
                      <a:r>
                        <a:rPr lang="fa-IR" sz="1200" b="1" dirty="0"/>
                        <a:t>علاقه به تولید: کم</a:t>
                      </a:r>
                    </a:p>
                    <a:p>
                      <a:pPr algn="ctr" rtl="1">
                        <a:lnSpc>
                          <a:spcPct val="150000"/>
                        </a:lnSpc>
                      </a:pPr>
                      <a:r>
                        <a:rPr lang="fa-IR" sz="1200" b="1" dirty="0"/>
                        <a:t>علاقه به افراد: کم</a:t>
                      </a:r>
                      <a:endParaRPr lang="fa-IR" sz="1200" b="1" i="0" dirty="0">
                        <a:cs typeface="B Nazanin" panose="00000400000000000000" pitchFamily="2" charset="-78"/>
                      </a:endParaRPr>
                    </a:p>
                  </a:txBody>
                  <a:tcPr anchor="ctr"/>
                </a:tc>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1200" b="1" dirty="0"/>
                        <a:t>حداقل تلاش برای انجام کار تا حدی که ضامن عضویت در سازمان باشد.</a:t>
                      </a:r>
                      <a:endParaRPr lang="fa-IR" sz="1200" b="1" i="0" dirty="0">
                        <a:cs typeface="B Nazanin" panose="00000400000000000000" pitchFamily="2" charset="-78"/>
                      </a:endParaRPr>
                    </a:p>
                  </a:txBody>
                  <a:tcPr anchor="ctr"/>
                </a:tc>
                <a:extLst>
                  <a:ext uri="{0D108BD9-81ED-4DB2-BD59-A6C34878D82A}">
                    <a16:rowId xmlns:a16="http://schemas.microsoft.com/office/drawing/2014/main" val="10001"/>
                  </a:ext>
                </a:extLst>
              </a:tr>
              <a:tr h="721217">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1200" b="1" dirty="0"/>
                        <a:t>وضعیت1-9: اختیار- اطاعت</a:t>
                      </a:r>
                      <a:endParaRPr lang="fa-IR" sz="1200" b="1" i="0" dirty="0">
                        <a:cs typeface="B Nazanin" panose="00000400000000000000" pitchFamily="2" charset="-78"/>
                      </a:endParaRPr>
                    </a:p>
                  </a:txBody>
                  <a:tcPr anchor="ctr"/>
                </a:tc>
                <a:tc>
                  <a:txBody>
                    <a:bodyPr/>
                    <a:lstStyle/>
                    <a:p>
                      <a:pPr algn="ctr" rtl="1">
                        <a:lnSpc>
                          <a:spcPct val="150000"/>
                        </a:lnSpc>
                      </a:pPr>
                      <a:r>
                        <a:rPr lang="fa-IR" sz="1200" b="1" dirty="0"/>
                        <a:t>علاقه به تولید: زیاد</a:t>
                      </a:r>
                    </a:p>
                    <a:p>
                      <a:pPr algn="ctr" rtl="1">
                        <a:lnSpc>
                          <a:spcPct val="150000"/>
                        </a:lnSpc>
                      </a:pPr>
                      <a:r>
                        <a:rPr lang="fa-IR" sz="1200" b="1" dirty="0"/>
                        <a:t>علاقه</a:t>
                      </a:r>
                      <a:r>
                        <a:rPr lang="fa-IR" sz="1200" b="1" baseline="0" dirty="0"/>
                        <a:t> به افراد: کم</a:t>
                      </a:r>
                      <a:endParaRPr lang="fa-IR" sz="1200" b="1" i="0" dirty="0">
                        <a:cs typeface="B Nazanin" panose="00000400000000000000" pitchFamily="2" charset="-78"/>
                      </a:endParaRPr>
                    </a:p>
                  </a:txBody>
                  <a:tcPr anchor="ctr"/>
                </a:tc>
                <a:tc>
                  <a:txBody>
                    <a:bodyPr/>
                    <a:lstStyle/>
                    <a:p>
                      <a:pPr algn="ctr" rtl="1">
                        <a:lnSpc>
                          <a:spcPct val="150000"/>
                        </a:lnSpc>
                      </a:pPr>
                      <a:r>
                        <a:rPr lang="fa-IR" sz="1200" b="1" dirty="0"/>
                        <a:t>نتیجه تنظیم</a:t>
                      </a:r>
                      <a:r>
                        <a:rPr lang="fa-IR" sz="1200" b="1" baseline="0" dirty="0"/>
                        <a:t> کارها به صورتی است که دخالت عواطف انسانی در کارآیی سازمان به حداقل ممکن کاهش می یابد.</a:t>
                      </a:r>
                      <a:endParaRPr lang="fa-IR" sz="1200" b="1" i="0" dirty="0">
                        <a:cs typeface="B Nazanin" panose="00000400000000000000" pitchFamily="2" charset="-78"/>
                      </a:endParaRPr>
                    </a:p>
                  </a:txBody>
                  <a:tcPr anchor="ctr"/>
                </a:tc>
                <a:extLst>
                  <a:ext uri="{0D108BD9-81ED-4DB2-BD59-A6C34878D82A}">
                    <a16:rowId xmlns:a16="http://schemas.microsoft.com/office/drawing/2014/main" val="10002"/>
                  </a:ext>
                </a:extLst>
              </a:tr>
              <a:tr h="991003">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fa-IR" sz="1200" b="1" dirty="0"/>
                        <a:t>وضعیت 5-5: مدیریت انسان سازمانی</a:t>
                      </a:r>
                    </a:p>
                    <a:p>
                      <a:pPr algn="ctr" rtl="1">
                        <a:lnSpc>
                          <a:spcPct val="150000"/>
                        </a:lnSpc>
                      </a:pPr>
                      <a:endParaRPr lang="fa-IR" sz="1200" b="1" i="0" dirty="0">
                        <a:cs typeface="B Nazanin" panose="00000400000000000000" pitchFamily="2" charset="-78"/>
                      </a:endParaRPr>
                    </a:p>
                  </a:txBody>
                  <a:tcPr anchor="ctr"/>
                </a:tc>
                <a:tc>
                  <a:txBody>
                    <a:bodyPr/>
                    <a:lstStyle/>
                    <a:p>
                      <a:pPr algn="ctr" rtl="1">
                        <a:lnSpc>
                          <a:spcPct val="150000"/>
                        </a:lnSpc>
                      </a:pPr>
                      <a:r>
                        <a:rPr lang="fa-IR" sz="1200" b="1" dirty="0"/>
                        <a:t>علاقه به تولید: متوسط</a:t>
                      </a:r>
                    </a:p>
                    <a:p>
                      <a:pPr algn="ctr" rtl="1">
                        <a:lnSpc>
                          <a:spcPct val="150000"/>
                        </a:lnSpc>
                      </a:pPr>
                      <a:r>
                        <a:rPr lang="fa-IR" sz="1200" b="1" dirty="0"/>
                        <a:t>علاقه به افراد: متوسط</a:t>
                      </a:r>
                      <a:endParaRPr lang="fa-IR" sz="1200" b="1" i="0" dirty="0">
                        <a:cs typeface="B Nazanin" panose="00000400000000000000" pitchFamily="2" charset="-78"/>
                      </a:endParaRPr>
                    </a:p>
                  </a:txBody>
                  <a:tcPr anchor="ctr"/>
                </a:tc>
                <a:tc>
                  <a:txBody>
                    <a:bodyPr/>
                    <a:lstStyle/>
                    <a:p>
                      <a:pPr algn="ctr" rtl="1">
                        <a:lnSpc>
                          <a:spcPct val="150000"/>
                        </a:lnSpc>
                      </a:pPr>
                      <a:r>
                        <a:rPr lang="fa-IR" sz="1200" b="1" dirty="0"/>
                        <a:t>بازدهی کافی سازمان از طریق ایجاد</a:t>
                      </a:r>
                      <a:r>
                        <a:rPr lang="fa-IR" sz="1200" b="1" baseline="0" dirty="0"/>
                        <a:t> توازن بین روحیه خوب در افراد و انجام کار امکان پذیر است.</a:t>
                      </a:r>
                      <a:endParaRPr lang="fa-IR" sz="1200" b="1" i="0" dirty="0">
                        <a:cs typeface="B Nazanin" panose="00000400000000000000" pitchFamily="2" charset="-78"/>
                      </a:endParaRPr>
                    </a:p>
                  </a:txBody>
                  <a:tcPr anchor="ctr"/>
                </a:tc>
                <a:extLst>
                  <a:ext uri="{0D108BD9-81ED-4DB2-BD59-A6C34878D82A}">
                    <a16:rowId xmlns:a16="http://schemas.microsoft.com/office/drawing/2014/main" val="10003"/>
                  </a:ext>
                </a:extLst>
              </a:tr>
              <a:tr h="925991">
                <a:tc>
                  <a:txBody>
                    <a:bodyPr/>
                    <a:lstStyle/>
                    <a:p>
                      <a:pPr algn="ctr" rtl="1">
                        <a:lnSpc>
                          <a:spcPct val="150000"/>
                        </a:lnSpc>
                      </a:pPr>
                      <a:r>
                        <a:rPr lang="fa-IR" sz="1200" b="1" dirty="0"/>
                        <a:t>وضعیت1-9: مدیریت باشگاهی</a:t>
                      </a:r>
                      <a:endParaRPr lang="fa-IR" sz="1200" b="1" i="0" dirty="0">
                        <a:cs typeface="B Nazanin" panose="00000400000000000000" pitchFamily="2" charset="-78"/>
                      </a:endParaRPr>
                    </a:p>
                  </a:txBody>
                  <a:tcPr anchor="ctr"/>
                </a:tc>
                <a:tc>
                  <a:txBody>
                    <a:bodyPr/>
                    <a:lstStyle/>
                    <a:p>
                      <a:pPr algn="ctr" rtl="1">
                        <a:lnSpc>
                          <a:spcPct val="150000"/>
                        </a:lnSpc>
                      </a:pPr>
                      <a:r>
                        <a:rPr lang="fa-IR" sz="1200" b="1" dirty="0"/>
                        <a:t>علاقه به تولید: کم</a:t>
                      </a:r>
                    </a:p>
                    <a:p>
                      <a:pPr algn="ctr" rtl="1">
                        <a:lnSpc>
                          <a:spcPct val="150000"/>
                        </a:lnSpc>
                      </a:pPr>
                      <a:r>
                        <a:rPr lang="fa-IR" sz="1200" b="1" dirty="0"/>
                        <a:t>علاقه به افراد: زیاد</a:t>
                      </a:r>
                      <a:endParaRPr lang="fa-IR" sz="1200" b="1" i="0" dirty="0">
                        <a:cs typeface="B Nazanin" panose="00000400000000000000" pitchFamily="2" charset="-78"/>
                      </a:endParaRPr>
                    </a:p>
                  </a:txBody>
                  <a:tcPr anchor="ctr"/>
                </a:tc>
                <a:tc>
                  <a:txBody>
                    <a:bodyPr/>
                    <a:lstStyle/>
                    <a:p>
                      <a:pPr algn="ctr" rtl="1">
                        <a:lnSpc>
                          <a:spcPct val="150000"/>
                        </a:lnSpc>
                      </a:pPr>
                      <a:r>
                        <a:rPr lang="fa-IR" sz="1200" b="1" dirty="0"/>
                        <a:t>توجه کافی به احتیاجات افراد</a:t>
                      </a:r>
                      <a:r>
                        <a:rPr lang="fa-IR" sz="1200" b="1" baseline="0" dirty="0"/>
                        <a:t> برای ایجادحسن روابط، که نتیجه اش به وجود آمدن محیط دوستانه در سازمان و انجام کارها از روی صبر و حوصله است.</a:t>
                      </a:r>
                      <a:endParaRPr lang="fa-IR" sz="1200" b="1" i="0" dirty="0">
                        <a:cs typeface="B Nazanin" panose="00000400000000000000" pitchFamily="2" charset="-78"/>
                      </a:endParaRPr>
                    </a:p>
                  </a:txBody>
                  <a:tcPr anchor="ctr"/>
                </a:tc>
                <a:extLst>
                  <a:ext uri="{0D108BD9-81ED-4DB2-BD59-A6C34878D82A}">
                    <a16:rowId xmlns:a16="http://schemas.microsoft.com/office/drawing/2014/main" val="10004"/>
                  </a:ext>
                </a:extLst>
              </a:tr>
              <a:tr h="1114439">
                <a:tc>
                  <a:txBody>
                    <a:bodyPr/>
                    <a:lstStyle/>
                    <a:p>
                      <a:pPr algn="ctr" rtl="1">
                        <a:lnSpc>
                          <a:spcPct val="150000"/>
                        </a:lnSpc>
                      </a:pPr>
                      <a:r>
                        <a:rPr lang="fa-IR" sz="1200" b="1" dirty="0"/>
                        <a:t>وضعیت 9-9: مدیریت گروهی</a:t>
                      </a:r>
                      <a:endParaRPr lang="fa-IR" sz="1200" b="1" i="0" dirty="0">
                        <a:cs typeface="B Nazanin" panose="00000400000000000000" pitchFamily="2" charset="-78"/>
                      </a:endParaRPr>
                    </a:p>
                  </a:txBody>
                  <a:tcPr anchor="ctr"/>
                </a:tc>
                <a:tc>
                  <a:txBody>
                    <a:bodyPr/>
                    <a:lstStyle/>
                    <a:p>
                      <a:pPr algn="ctr" rtl="1">
                        <a:lnSpc>
                          <a:spcPct val="150000"/>
                        </a:lnSpc>
                      </a:pPr>
                      <a:r>
                        <a:rPr lang="fa-IR" sz="1200" b="1" dirty="0"/>
                        <a:t>علاقه به تولید: زیاد</a:t>
                      </a:r>
                    </a:p>
                    <a:p>
                      <a:pPr algn="ctr" rtl="1">
                        <a:lnSpc>
                          <a:spcPct val="150000"/>
                        </a:lnSpc>
                      </a:pPr>
                      <a:r>
                        <a:rPr lang="fa-IR" sz="1200" b="1" dirty="0"/>
                        <a:t>علاقه به افراد: زیاد</a:t>
                      </a:r>
                      <a:endParaRPr lang="fa-IR" sz="1200" b="1" i="0" dirty="0">
                        <a:cs typeface="B Nazanin" panose="00000400000000000000" pitchFamily="2" charset="-78"/>
                      </a:endParaRPr>
                    </a:p>
                  </a:txBody>
                  <a:tcPr anchor="ctr"/>
                </a:tc>
                <a:tc>
                  <a:txBody>
                    <a:bodyPr/>
                    <a:lstStyle/>
                    <a:p>
                      <a:pPr algn="ctr" rtl="1">
                        <a:lnSpc>
                          <a:spcPct val="150000"/>
                        </a:lnSpc>
                      </a:pPr>
                      <a:r>
                        <a:rPr lang="fa-IR" sz="1200" b="1" dirty="0"/>
                        <a:t>افراد متعهد، انجام کارها را</a:t>
                      </a:r>
                      <a:r>
                        <a:rPr lang="fa-IR" sz="1200" b="1" baseline="0" dirty="0"/>
                        <a:t> به عهده دارند. روابط مبتنی بر اعتماد و احترام میان افراد برقرار است که نتیجه همبستگی و شرکت آنان در عملی کردن هدفهای سازمان می باشد.</a:t>
                      </a:r>
                      <a:endParaRPr lang="fa-IR" sz="1200" b="1" i="0" dirty="0">
                        <a:cs typeface="B Nazanin" panose="00000400000000000000" pitchFamily="2" charset="-78"/>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2833839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990600"/>
            <a:ext cx="6591985" cy="3777622"/>
          </a:xfrm>
        </p:spPr>
        <p:txBody>
          <a:bodyPr>
            <a:normAutofit/>
          </a:bodyPr>
          <a:lstStyle/>
          <a:p>
            <a:pPr algn="just" rtl="1">
              <a:lnSpc>
                <a:spcPct val="200000"/>
              </a:lnSpc>
              <a:buFont typeface="Wingdings" panose="05000000000000000000" pitchFamily="2" charset="2"/>
              <a:buChar char="q"/>
            </a:pPr>
            <a:r>
              <a:rPr lang="fa-IR" dirty="0">
                <a:cs typeface="B Titr" panose="00000700000000000000" pitchFamily="2" charset="-78"/>
              </a:rPr>
              <a:t>مطالعات پویای گروه</a:t>
            </a:r>
          </a:p>
          <a:p>
            <a:pPr algn="just" rtl="1">
              <a:lnSpc>
                <a:spcPct val="200000"/>
              </a:lnSpc>
              <a:buFont typeface="Wingdings" panose="05000000000000000000" pitchFamily="2" charset="2"/>
              <a:buChar char="v"/>
            </a:pPr>
            <a:r>
              <a:rPr lang="fa-IR" dirty="0">
                <a:cs typeface="B Nazanin" panose="00000400000000000000" pitchFamily="2" charset="-78"/>
              </a:rPr>
              <a:t>کارترایت و زندر یافته های مطالعات متعدد در مرکز تحقیقات پویای گروه را خلاصه کرده و بیان می دارند که هدفهای گروه را در دو طبقه زیر می توان دسته بندی کرد:</a:t>
            </a:r>
          </a:p>
          <a:p>
            <a:pPr algn="just" rtl="1">
              <a:lnSpc>
                <a:spcPct val="200000"/>
              </a:lnSpc>
              <a:buFont typeface="Wingdings" panose="05000000000000000000" pitchFamily="2" charset="2"/>
              <a:buChar char="§"/>
            </a:pPr>
            <a:r>
              <a:rPr lang="fa-IR" dirty="0">
                <a:cs typeface="B Nazanin" panose="00000400000000000000" pitchFamily="2" charset="-78"/>
              </a:rPr>
              <a:t>1. کسب هدفهای خاص گروه</a:t>
            </a:r>
          </a:p>
          <a:p>
            <a:pPr algn="just" rtl="1">
              <a:lnSpc>
                <a:spcPct val="200000"/>
              </a:lnSpc>
              <a:buFont typeface="Wingdings" panose="05000000000000000000" pitchFamily="2" charset="2"/>
              <a:buChar char="§"/>
            </a:pPr>
            <a:r>
              <a:rPr lang="fa-IR" dirty="0">
                <a:cs typeface="B Nazanin" panose="00000400000000000000" pitchFamily="2" charset="-78"/>
              </a:rPr>
              <a:t>2. تقویت و حفظ گروه.</a:t>
            </a:r>
          </a:p>
        </p:txBody>
      </p:sp>
    </p:spTree>
    <p:extLst>
      <p:ext uri="{BB962C8B-B14F-4D97-AF65-F5344CB8AC3E}">
        <p14:creationId xmlns:p14="http://schemas.microsoft.com/office/powerpoint/2010/main" val="406752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8855"/>
            <a:ext cx="8077199" cy="4100290"/>
          </a:xfrm>
        </p:spPr>
        <p:txBody>
          <a:bodyPr>
            <a:normAutofit/>
          </a:bodyPr>
          <a:lstStyle/>
          <a:p>
            <a:pPr algn="just" rtl="1">
              <a:lnSpc>
                <a:spcPct val="150000"/>
              </a:lnSpc>
              <a:buFont typeface="Wingdings" pitchFamily="2" charset="2"/>
              <a:buChar char="q"/>
            </a:pPr>
            <a:r>
              <a:rPr lang="fa-IR" sz="1600" dirty="0">
                <a:cs typeface="B Nazanin" pitchFamily="2" charset="-78"/>
              </a:rPr>
              <a:t>در ابتدا می بایست تاکید کنم که چهار چوب این سمینار منطبق بر کتاب مبانی مدیریت و رفتار سازمانی دکتر علی رضائیان با تلخیص و تصرف بوده که در سال 1389 به چاپ رسیده و توسط اینجانب بار ها تدریس و برداشت های متعددی توسط عزیزان دانشجو به صورت کنفرانس ارائه گردیده است .</a:t>
            </a:r>
          </a:p>
          <a:p>
            <a:pPr algn="just" rtl="1">
              <a:lnSpc>
                <a:spcPct val="150000"/>
              </a:lnSpc>
              <a:buFont typeface="Wingdings" pitchFamily="2" charset="2"/>
              <a:buChar char="q"/>
            </a:pPr>
            <a:r>
              <a:rPr lang="fa-IR" sz="1600" dirty="0">
                <a:cs typeface="B Nazanin" pitchFamily="2" charset="-78"/>
              </a:rPr>
              <a:t>این سمینار در پنج بخش و چهارده فصل تنظیم شده که با در نظر گرفتن اصالت این تفکیک توسط استاد رضائیان اقدام شده است .در توضیح بخش ها به تفکیک.هر فصل با مختصری توضیح تقدیم حضور عزیزان شده است.</a:t>
            </a:r>
          </a:p>
          <a:p>
            <a:pPr algn="just" rtl="1">
              <a:lnSpc>
                <a:spcPct val="150000"/>
              </a:lnSpc>
              <a:buFont typeface="Wingdings" pitchFamily="2" charset="2"/>
              <a:buChar char="q"/>
            </a:pPr>
            <a:r>
              <a:rPr lang="fa-IR" sz="1600" dirty="0">
                <a:cs typeface="B Nazanin" pitchFamily="2" charset="-78"/>
              </a:rPr>
              <a:t>1 – بخش اول شامل مفهومهای رفتار سازمانی وشامل دو فصل مهم است . اول اینکه کلا رفتار سازمانی چیست و رفتار سازمانی از نگاه های صاحب نظران  به چه نوع رفتارهایی تحلیل شده و اینکه رفتار سازمانی لازمه فراگیری برای همه مدیران و کارمندان است . چه آنان که مدیریت می کنند و چه آنان که مدیریت می شوند و بایست حدود خود را در سازمان دانسته و رعایت کنند .</a:t>
            </a:r>
          </a:p>
          <a:p>
            <a:pPr algn="just" rtl="1">
              <a:lnSpc>
                <a:spcPct val="150000"/>
              </a:lnSpc>
            </a:pPr>
            <a:endParaRPr lang="en-US" sz="2000" dirty="0">
              <a:latin typeface="Bnazanin"/>
              <a:cs typeface="Nazanin"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609600"/>
            <a:ext cx="6972985" cy="6096000"/>
          </a:xfrm>
        </p:spPr>
        <p:txBody>
          <a:bodyPr>
            <a:normAutofit/>
          </a:bodyPr>
          <a:lstStyle/>
          <a:p>
            <a:pPr algn="justLow" rtl="1">
              <a:lnSpc>
                <a:spcPct val="200000"/>
              </a:lnSpc>
              <a:buFont typeface="Wingdings" pitchFamily="2" charset="2"/>
              <a:buChar char="q"/>
            </a:pPr>
            <a:r>
              <a:rPr lang="fa-IR" sz="2400" dirty="0">
                <a:cs typeface="B Nazanin" pitchFamily="2" charset="-78"/>
              </a:rPr>
              <a:t>اخلاق کار</a:t>
            </a:r>
          </a:p>
          <a:p>
            <a:pPr algn="justLow" rtl="1">
              <a:lnSpc>
                <a:spcPct val="200000"/>
              </a:lnSpc>
              <a:buFont typeface="Wingdings" pitchFamily="2" charset="2"/>
              <a:buChar char="v"/>
            </a:pPr>
            <a:r>
              <a:rPr lang="fa-IR" sz="2000" dirty="0">
                <a:cs typeface="B Nazanin" pitchFamily="2" charset="-78"/>
              </a:rPr>
              <a:t>صاحبنظران اخلاق کار را بیانگر حد یا قدر و منزلتی می دانند که هر فرد برای کار باور دارد.اخلاق کار قوی متضمن این باور است که سخت کارکردن رمز موفقیت و سعادت است. پژوهشگران دریافته اند که اخلاق کار قوی با بهره وری، ابتکار، نیاز به کسب موفقیت، رضایت شغلی، درآمد بیشتر و نگرشها و باورهای محافظه کارانه بیشتری همراه است.</a:t>
            </a:r>
            <a:endParaRPr lang="en-US" sz="2000" dirty="0">
              <a:cs typeface="B Nazanin" pitchFamily="2" charset="-78"/>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143000"/>
            <a:ext cx="6934200" cy="3777622"/>
          </a:xfrm>
        </p:spPr>
        <p:txBody>
          <a:bodyPr/>
          <a:lstStyle/>
          <a:p>
            <a:pPr algn="justLow" rtl="1">
              <a:lnSpc>
                <a:spcPct val="150000"/>
              </a:lnSpc>
              <a:buFont typeface="Wingdings" panose="05000000000000000000" pitchFamily="2" charset="2"/>
              <a:buChar char="q"/>
            </a:pPr>
            <a:r>
              <a:rPr lang="fa-IR" dirty="0">
                <a:cs typeface="B Nazanin" panose="00000400000000000000" pitchFamily="2" charset="-78"/>
              </a:rPr>
              <a:t>بنابر این نوع رفتارهایی را که رهبر گروه برای رسیدن به هدف انجام میدهد عبارت است از:</a:t>
            </a:r>
          </a:p>
          <a:p>
            <a:pPr algn="justLow" rtl="1">
              <a:lnSpc>
                <a:spcPct val="150000"/>
              </a:lnSpc>
              <a:buFont typeface="Wingdings" panose="05000000000000000000" pitchFamily="2" charset="2"/>
              <a:buChar char="v"/>
            </a:pPr>
            <a:r>
              <a:rPr lang="fa-IR" dirty="0">
                <a:cs typeface="B Nazanin" panose="00000400000000000000" pitchFamily="2" charset="-78"/>
              </a:rPr>
              <a:t>1. ابتکار عمل در کارها را به دست می گیرد.</a:t>
            </a:r>
          </a:p>
          <a:p>
            <a:pPr algn="justLow" rtl="1">
              <a:lnSpc>
                <a:spcPct val="150000"/>
              </a:lnSpc>
              <a:buFont typeface="Wingdings" panose="05000000000000000000" pitchFamily="2" charset="2"/>
              <a:buChar char="v"/>
            </a:pPr>
            <a:r>
              <a:rPr lang="fa-IR" dirty="0">
                <a:cs typeface="B Nazanin" panose="00000400000000000000" pitchFamily="2" charset="-78"/>
              </a:rPr>
              <a:t>2. توجه اعضای گروه را بر هدف متمرکز می کند.</a:t>
            </a:r>
          </a:p>
          <a:p>
            <a:pPr algn="justLow" rtl="1">
              <a:lnSpc>
                <a:spcPct val="150000"/>
              </a:lnSpc>
              <a:buFont typeface="Wingdings" panose="05000000000000000000" pitchFamily="2" charset="2"/>
              <a:buChar char="v"/>
            </a:pPr>
            <a:r>
              <a:rPr lang="fa-IR" dirty="0">
                <a:cs typeface="B Nazanin" panose="00000400000000000000" pitchFamily="2" charset="-78"/>
              </a:rPr>
              <a:t>3. مسائل کاری را برای اعضای گروه تبیین و روشن می کند.</a:t>
            </a:r>
          </a:p>
          <a:p>
            <a:pPr algn="justLow" rtl="1">
              <a:lnSpc>
                <a:spcPct val="150000"/>
              </a:lnSpc>
              <a:buFont typeface="Wingdings" panose="05000000000000000000" pitchFamily="2" charset="2"/>
              <a:buChar char="v"/>
            </a:pPr>
            <a:r>
              <a:rPr lang="fa-IR" dirty="0">
                <a:cs typeface="B Nazanin" panose="00000400000000000000" pitchFamily="2" charset="-78"/>
              </a:rPr>
              <a:t>4. برنامه گام به گام برای دستیابی به هدف تدوین می کند.</a:t>
            </a:r>
          </a:p>
          <a:p>
            <a:pPr marL="0" indent="0" algn="justLow" rtl="1">
              <a:lnSpc>
                <a:spcPct val="150000"/>
              </a:lnSpc>
              <a:buNone/>
            </a:pPr>
            <a:endParaRPr lang="fa-IR" dirty="0">
              <a:cs typeface="B Nazanin" panose="00000400000000000000" pitchFamily="2" charset="-78"/>
            </a:endParaRPr>
          </a:p>
        </p:txBody>
      </p:sp>
    </p:spTree>
    <p:extLst>
      <p:ext uri="{BB962C8B-B14F-4D97-AF65-F5344CB8AC3E}">
        <p14:creationId xmlns:p14="http://schemas.microsoft.com/office/powerpoint/2010/main" val="210042656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17017"/>
          </a:xfrm>
        </p:spPr>
        <p:txBody>
          <a:bodyPr>
            <a:normAutofit/>
          </a:bodyPr>
          <a:lstStyle/>
          <a:p>
            <a:pPr algn="r" rtl="1">
              <a:lnSpc>
                <a:spcPct val="150000"/>
              </a:lnSpc>
              <a:buFont typeface="Wingdings" panose="05000000000000000000" pitchFamily="2" charset="2"/>
              <a:buChar char="q"/>
            </a:pPr>
            <a:r>
              <a:rPr lang="fa-IR" dirty="0">
                <a:cs typeface="B Nazanin" panose="00000400000000000000" pitchFamily="2" charset="-78"/>
              </a:rPr>
              <a:t>از طرف دیگر رهبر گروه برای حفظ انسجام گروهی رفتارهای زیر را انجام می دهد:</a:t>
            </a:r>
          </a:p>
          <a:p>
            <a:pPr algn="r" rtl="1">
              <a:lnSpc>
                <a:spcPct val="150000"/>
              </a:lnSpc>
              <a:buFont typeface="Wingdings" panose="05000000000000000000" pitchFamily="2" charset="2"/>
              <a:buChar char="v"/>
            </a:pPr>
            <a:r>
              <a:rPr lang="fa-IR" dirty="0">
                <a:cs typeface="B Nazanin" panose="00000400000000000000" pitchFamily="2" charset="-78"/>
              </a:rPr>
              <a:t>1. سعی می کند روابط میان افراد حسنه باشد.</a:t>
            </a:r>
          </a:p>
          <a:p>
            <a:pPr algn="r" rtl="1">
              <a:lnSpc>
                <a:spcPct val="150000"/>
              </a:lnSpc>
              <a:buFont typeface="Wingdings" panose="05000000000000000000" pitchFamily="2" charset="2"/>
              <a:buChar char="v"/>
            </a:pPr>
            <a:r>
              <a:rPr lang="fa-IR" dirty="0">
                <a:cs typeface="B Nazanin" panose="00000400000000000000" pitchFamily="2" charset="-78"/>
              </a:rPr>
              <a:t>2. جدالهای میان اعضای گروه را از طریق حکمیت حل می کند.</a:t>
            </a:r>
          </a:p>
          <a:p>
            <a:pPr algn="r" rtl="1">
              <a:lnSpc>
                <a:spcPct val="150000"/>
              </a:lnSpc>
              <a:buFont typeface="Wingdings" panose="05000000000000000000" pitchFamily="2" charset="2"/>
              <a:buChar char="v"/>
            </a:pPr>
            <a:r>
              <a:rPr lang="fa-IR" dirty="0">
                <a:cs typeface="B Nazanin" panose="00000400000000000000" pitchFamily="2" charset="-78"/>
              </a:rPr>
              <a:t>3. اعضای گروه را از طریق واگذاری نقشهای گوناگون به آنان تشویق می کند.</a:t>
            </a:r>
          </a:p>
          <a:p>
            <a:pPr algn="r" rtl="1">
              <a:lnSpc>
                <a:spcPct val="150000"/>
              </a:lnSpc>
              <a:buFont typeface="Wingdings" panose="05000000000000000000" pitchFamily="2" charset="2"/>
              <a:buChar char="v"/>
            </a:pPr>
            <a:r>
              <a:rPr lang="fa-IR" dirty="0">
                <a:cs typeface="B Nazanin" panose="00000400000000000000" pitchFamily="2" charset="-78"/>
              </a:rPr>
              <a:t>4. به اعضایی که در اقلیت هستند فرصت می دهد تا نظریات خود را بیان کنند.</a:t>
            </a:r>
          </a:p>
          <a:p>
            <a:pPr algn="r" rtl="1">
              <a:lnSpc>
                <a:spcPct val="150000"/>
              </a:lnSpc>
              <a:buFont typeface="Wingdings" panose="05000000000000000000" pitchFamily="2" charset="2"/>
              <a:buChar char="v"/>
            </a:pPr>
            <a:r>
              <a:rPr lang="fa-IR" dirty="0">
                <a:cs typeface="B Nazanin" panose="00000400000000000000" pitchFamily="2" charset="-78"/>
              </a:rPr>
              <a:t>5. خودهدایتی را تحریک می کند.</a:t>
            </a:r>
          </a:p>
          <a:p>
            <a:pPr algn="r" rtl="1">
              <a:lnSpc>
                <a:spcPct val="150000"/>
              </a:lnSpc>
              <a:buFont typeface="Wingdings" panose="05000000000000000000" pitchFamily="2" charset="2"/>
              <a:buChar char="v"/>
            </a:pPr>
            <a:r>
              <a:rPr lang="fa-IR" dirty="0">
                <a:cs typeface="B Nazanin" panose="00000400000000000000" pitchFamily="2" charset="-78"/>
              </a:rPr>
              <a:t>6. همبستگی میان اعضای گروه را از طریق بستن عقد اخوت افزایش می دهد</a:t>
            </a:r>
            <a:r>
              <a:rPr lang="fa-IR" dirty="0"/>
              <a:t>.</a:t>
            </a:r>
          </a:p>
        </p:txBody>
      </p:sp>
    </p:spTree>
    <p:extLst>
      <p:ext uri="{BB962C8B-B14F-4D97-AF65-F5344CB8AC3E}">
        <p14:creationId xmlns:p14="http://schemas.microsoft.com/office/powerpoint/2010/main" val="76487692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2037"/>
            <a:ext cx="8229600" cy="4418829"/>
          </a:xfrm>
        </p:spPr>
        <p:txBody>
          <a:bodyPr/>
          <a:lstStyle/>
          <a:p>
            <a:pPr algn="r" rtl="1">
              <a:buFont typeface="Wingdings" panose="05000000000000000000" pitchFamily="2" charset="2"/>
              <a:buChar char="q"/>
            </a:pPr>
            <a:r>
              <a:rPr lang="fa-IR" dirty="0">
                <a:cs typeface="B Titr" panose="00000700000000000000" pitchFamily="2" charset="-78"/>
              </a:rPr>
              <a:t>سیستمهای چهارگانه مدیریتی</a:t>
            </a:r>
          </a:p>
          <a:p>
            <a:pPr algn="r" rtl="1"/>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1538362492"/>
              </p:ext>
            </p:extLst>
          </p:nvPr>
        </p:nvGraphicFramePr>
        <p:xfrm>
          <a:off x="244701" y="1265179"/>
          <a:ext cx="8706115" cy="5487210"/>
        </p:xfrm>
        <a:graphic>
          <a:graphicData uri="http://schemas.openxmlformats.org/drawingml/2006/table">
            <a:tbl>
              <a:tblPr rtl="1" firstRow="1" bandRow="1">
                <a:tableStyleId>{00A15C55-8517-42AA-B614-E9B94910E393}</a:tableStyleId>
              </a:tblPr>
              <a:tblGrid>
                <a:gridCol w="1741223">
                  <a:extLst>
                    <a:ext uri="{9D8B030D-6E8A-4147-A177-3AD203B41FA5}">
                      <a16:colId xmlns:a16="http://schemas.microsoft.com/office/drawing/2014/main" val="20000"/>
                    </a:ext>
                  </a:extLst>
                </a:gridCol>
                <a:gridCol w="1741223">
                  <a:extLst>
                    <a:ext uri="{9D8B030D-6E8A-4147-A177-3AD203B41FA5}">
                      <a16:colId xmlns:a16="http://schemas.microsoft.com/office/drawing/2014/main" val="20001"/>
                    </a:ext>
                  </a:extLst>
                </a:gridCol>
                <a:gridCol w="1741223">
                  <a:extLst>
                    <a:ext uri="{9D8B030D-6E8A-4147-A177-3AD203B41FA5}">
                      <a16:colId xmlns:a16="http://schemas.microsoft.com/office/drawing/2014/main" val="20002"/>
                    </a:ext>
                  </a:extLst>
                </a:gridCol>
                <a:gridCol w="1741223">
                  <a:extLst>
                    <a:ext uri="{9D8B030D-6E8A-4147-A177-3AD203B41FA5}">
                      <a16:colId xmlns:a16="http://schemas.microsoft.com/office/drawing/2014/main" val="20003"/>
                    </a:ext>
                  </a:extLst>
                </a:gridCol>
                <a:gridCol w="1741223">
                  <a:extLst>
                    <a:ext uri="{9D8B030D-6E8A-4147-A177-3AD203B41FA5}">
                      <a16:colId xmlns:a16="http://schemas.microsoft.com/office/drawing/2014/main" val="20004"/>
                    </a:ext>
                  </a:extLst>
                </a:gridCol>
              </a:tblGrid>
              <a:tr h="640890">
                <a:tc>
                  <a:txBody>
                    <a:bodyPr/>
                    <a:lstStyle/>
                    <a:p>
                      <a:pPr algn="ctr" rtl="1"/>
                      <a:r>
                        <a:rPr lang="fa-IR" sz="1500" b="0" dirty="0"/>
                        <a:t>متغیر سازمانی</a:t>
                      </a:r>
                      <a:endParaRPr lang="fa-IR" sz="1500" b="0" dirty="0">
                        <a:cs typeface="B Nazanin" panose="00000400000000000000" pitchFamily="2" charset="-78"/>
                      </a:endParaRPr>
                    </a:p>
                  </a:txBody>
                  <a:tcPr/>
                </a:tc>
                <a:tc>
                  <a:txBody>
                    <a:bodyPr/>
                    <a:lstStyle/>
                    <a:p>
                      <a:pPr algn="ctr" rtl="1"/>
                      <a:r>
                        <a:rPr lang="fa-IR" sz="1500" b="0" dirty="0"/>
                        <a:t>سیستم 1</a:t>
                      </a:r>
                      <a:endParaRPr lang="fa-IR" sz="1500" b="0" dirty="0">
                        <a:cs typeface="B Nazanin" panose="00000400000000000000" pitchFamily="2" charset="-78"/>
                      </a:endParaRPr>
                    </a:p>
                  </a:txBody>
                  <a:tcPr/>
                </a:tc>
                <a:tc>
                  <a:txBody>
                    <a:bodyPr/>
                    <a:lstStyle/>
                    <a:p>
                      <a:pPr algn="ctr" rtl="1"/>
                      <a:r>
                        <a:rPr lang="fa-IR" sz="1500" b="0" dirty="0"/>
                        <a:t>سیستم 2</a:t>
                      </a:r>
                      <a:endParaRPr lang="fa-IR" sz="1500" b="0" dirty="0">
                        <a:cs typeface="B Nazanin" panose="00000400000000000000" pitchFamily="2" charset="-78"/>
                      </a:endParaRPr>
                    </a:p>
                  </a:txBody>
                  <a:tcPr/>
                </a:tc>
                <a:tc>
                  <a:txBody>
                    <a:bodyPr/>
                    <a:lstStyle/>
                    <a:p>
                      <a:pPr algn="ctr" rtl="1"/>
                      <a:r>
                        <a:rPr lang="fa-IR" sz="1500" b="0" dirty="0"/>
                        <a:t>سیستم 3</a:t>
                      </a:r>
                      <a:endParaRPr lang="fa-IR" sz="1500" b="0" dirty="0">
                        <a:cs typeface="B Nazanin" panose="00000400000000000000" pitchFamily="2" charset="-78"/>
                      </a:endParaRPr>
                    </a:p>
                  </a:txBody>
                  <a:tcPr/>
                </a:tc>
                <a:tc>
                  <a:txBody>
                    <a:bodyPr/>
                    <a:lstStyle/>
                    <a:p>
                      <a:pPr algn="ctr" rtl="1"/>
                      <a:r>
                        <a:rPr lang="fa-IR" sz="1500" b="0" dirty="0"/>
                        <a:t>سیستم 4</a:t>
                      </a:r>
                      <a:endParaRPr lang="fa-IR" sz="1500" b="0" dirty="0">
                        <a:cs typeface="B Nazanin" panose="00000400000000000000" pitchFamily="2" charset="-78"/>
                      </a:endParaRPr>
                    </a:p>
                  </a:txBody>
                  <a:tcPr/>
                </a:tc>
                <a:extLst>
                  <a:ext uri="{0D108BD9-81ED-4DB2-BD59-A6C34878D82A}">
                    <a16:rowId xmlns:a16="http://schemas.microsoft.com/office/drawing/2014/main" val="10000"/>
                  </a:ext>
                </a:extLst>
              </a:tr>
              <a:tr h="787773">
                <a:tc>
                  <a:txBody>
                    <a:bodyPr/>
                    <a:lstStyle/>
                    <a:p>
                      <a:pPr algn="ctr" rtl="1"/>
                      <a:r>
                        <a:rPr lang="fa-IR" sz="1500" b="0" dirty="0"/>
                        <a:t>فراگردهای رهبری:</a:t>
                      </a:r>
                    </a:p>
                    <a:p>
                      <a:pPr algn="ctr" rtl="1"/>
                      <a:r>
                        <a:rPr lang="fa-IR" sz="1500" b="0" dirty="0"/>
                        <a:t>حدی که سرپرستان اعتماد و اطمینان نسبت به</a:t>
                      </a:r>
                      <a:r>
                        <a:rPr lang="fa-IR" sz="1500" b="0" baseline="0" dirty="0"/>
                        <a:t> کارکنان دارند.</a:t>
                      </a:r>
                      <a:endParaRPr lang="fa-IR" sz="1500" b="0" dirty="0">
                        <a:cs typeface="B Nazanin" panose="00000400000000000000" pitchFamily="2" charset="-78"/>
                      </a:endParaRPr>
                    </a:p>
                  </a:txBody>
                  <a:tcPr/>
                </a:tc>
                <a:tc>
                  <a:txBody>
                    <a:bodyPr/>
                    <a:lstStyle/>
                    <a:p>
                      <a:pPr algn="ctr" rtl="1"/>
                      <a:r>
                        <a:rPr lang="fa-IR" sz="1500" b="0" dirty="0"/>
                        <a:t>سرپرست</a:t>
                      </a:r>
                    </a:p>
                    <a:p>
                      <a:pPr algn="ctr" rtl="1"/>
                      <a:r>
                        <a:rPr lang="fa-IR" sz="1500" b="0" dirty="0"/>
                        <a:t>هیچگونه اعتماد و اطمینانی به کارکنان ندارد</a:t>
                      </a:r>
                      <a:endParaRPr lang="fa-IR" sz="1500" b="0" dirty="0">
                        <a:cs typeface="B Nazanin" panose="00000400000000000000" pitchFamily="2" charset="-78"/>
                      </a:endParaRPr>
                    </a:p>
                  </a:txBody>
                  <a:tcPr/>
                </a:tc>
                <a:tc>
                  <a:txBody>
                    <a:bodyPr/>
                    <a:lstStyle/>
                    <a:p>
                      <a:pPr algn="ctr" rtl="1"/>
                      <a:r>
                        <a:rPr lang="fa-IR" sz="1500" b="0" dirty="0"/>
                        <a:t>سرپرست اعتماد و اطمینان از موضع قدرت دارد؛ مانند اعتماد ارباب به رعیت</a:t>
                      </a:r>
                      <a:endParaRPr lang="fa-IR" sz="1500" b="0" dirty="0">
                        <a:cs typeface="B Nazanin" panose="00000400000000000000" pitchFamily="2" charset="-78"/>
                      </a:endParaRPr>
                    </a:p>
                  </a:txBody>
                  <a:tcPr/>
                </a:tc>
                <a:tc>
                  <a:txBody>
                    <a:bodyPr/>
                    <a:lstStyle/>
                    <a:p>
                      <a:pPr algn="ctr" rtl="1"/>
                      <a:r>
                        <a:rPr lang="fa-IR" sz="1500" b="0" dirty="0"/>
                        <a:t>سرپرست اعتماد و اطمینان نسیتاً زیاد دارد، ولی</a:t>
                      </a:r>
                      <a:r>
                        <a:rPr lang="fa-IR" sz="1500" b="0" baseline="0" dirty="0"/>
                        <a:t> با این همه کنترل تصمیمها را نیز دارد.</a:t>
                      </a:r>
                      <a:endParaRPr lang="fa-IR" sz="1500" b="0" dirty="0">
                        <a:cs typeface="B Nazanin" panose="00000400000000000000" pitchFamily="2" charset="-78"/>
                      </a:endParaRPr>
                    </a:p>
                  </a:txBody>
                  <a:tcPr/>
                </a:tc>
                <a:tc>
                  <a:txBody>
                    <a:bodyPr/>
                    <a:lstStyle/>
                    <a:p>
                      <a:pPr algn="ctr" rtl="1"/>
                      <a:r>
                        <a:rPr lang="fa-IR" sz="1500" b="0" dirty="0"/>
                        <a:t>سرپرست در تمام موضوعها اعتماد و اطمینان کامل</a:t>
                      </a:r>
                      <a:r>
                        <a:rPr lang="fa-IR" sz="1500" b="0" baseline="0" dirty="0"/>
                        <a:t> به کارکنان دارد.</a:t>
                      </a:r>
                      <a:endParaRPr lang="fa-IR" sz="1500" b="0" dirty="0">
                        <a:cs typeface="B Nazanin" panose="00000400000000000000" pitchFamily="2" charset="-78"/>
                      </a:endParaRPr>
                    </a:p>
                  </a:txBody>
                  <a:tcPr/>
                </a:tc>
                <a:extLst>
                  <a:ext uri="{0D108BD9-81ED-4DB2-BD59-A6C34878D82A}">
                    <a16:rowId xmlns:a16="http://schemas.microsoft.com/office/drawing/2014/main" val="10001"/>
                  </a:ext>
                </a:extLst>
              </a:tr>
              <a:tr h="787773">
                <a:tc>
                  <a:txBody>
                    <a:bodyPr/>
                    <a:lstStyle/>
                    <a:p>
                      <a:pPr algn="ctr" rtl="1"/>
                      <a:r>
                        <a:rPr lang="fa-IR" sz="1500" b="0" dirty="0"/>
                        <a:t>نوع ایجاد انگیزه در کارکنان</a:t>
                      </a:r>
                      <a:endParaRPr lang="fa-IR" sz="1500" b="0" dirty="0">
                        <a:cs typeface="B Nazanin" panose="00000400000000000000" pitchFamily="2" charset="-78"/>
                      </a:endParaRPr>
                    </a:p>
                  </a:txBody>
                  <a:tcPr/>
                </a:tc>
                <a:tc>
                  <a:txBody>
                    <a:bodyPr/>
                    <a:lstStyle/>
                    <a:p>
                      <a:pPr algn="ctr" rtl="1"/>
                      <a:r>
                        <a:rPr lang="fa-IR" sz="1500" b="0" dirty="0"/>
                        <a:t>ترس- تهدید</a:t>
                      </a:r>
                    </a:p>
                    <a:p>
                      <a:pPr algn="ctr" rtl="1"/>
                      <a:r>
                        <a:rPr lang="fa-IR" sz="1500" b="0" dirty="0"/>
                        <a:t>تنبیه و گاهی پاداش</a:t>
                      </a:r>
                      <a:endParaRPr lang="fa-IR" sz="1500" b="0" dirty="0">
                        <a:cs typeface="B Nazanin" panose="00000400000000000000" pitchFamily="2" charset="-78"/>
                      </a:endParaRPr>
                    </a:p>
                  </a:txBody>
                  <a:tcPr/>
                </a:tc>
                <a:tc>
                  <a:txBody>
                    <a:bodyPr/>
                    <a:lstStyle/>
                    <a:p>
                      <a:pPr algn="ctr" rtl="1"/>
                      <a:r>
                        <a:rPr lang="fa-IR" sz="1500" b="0" dirty="0"/>
                        <a:t>پاداش و گاهی تنبیه واقعی یا تنبیه بالقوه</a:t>
                      </a:r>
                      <a:endParaRPr lang="fa-IR" sz="1500" b="0" dirty="0">
                        <a:cs typeface="B Nazanin" panose="00000400000000000000" pitchFamily="2" charset="-78"/>
                      </a:endParaRPr>
                    </a:p>
                  </a:txBody>
                  <a:tcPr/>
                </a:tc>
                <a:tc>
                  <a:txBody>
                    <a:bodyPr/>
                    <a:lstStyle/>
                    <a:p>
                      <a:pPr algn="ctr" rtl="1"/>
                      <a:r>
                        <a:rPr lang="fa-IR" sz="1500" b="0" dirty="0"/>
                        <a:t>پاداش، گاهی تنبیه و قدری مشارکت</a:t>
                      </a:r>
                      <a:endParaRPr lang="fa-IR" sz="1500" b="0" dirty="0">
                        <a:cs typeface="B Nazanin" panose="00000400000000000000" pitchFamily="2" charset="-78"/>
                      </a:endParaRPr>
                    </a:p>
                  </a:txBody>
                  <a:tcPr/>
                </a:tc>
                <a:tc>
                  <a:txBody>
                    <a:bodyPr/>
                    <a:lstStyle/>
                    <a:p>
                      <a:pPr algn="ctr" rtl="1"/>
                      <a:r>
                        <a:rPr lang="fa-IR" sz="1500" b="0" dirty="0"/>
                        <a:t>پاداشهای مادی بر اساس سیستم مورد توافق طرفین همراه با مشارکت گروهی در هدفگذاری و بهینه کردن روشها و ارزیابی پیشرفت کار.</a:t>
                      </a:r>
                      <a:endParaRPr lang="fa-IR" sz="1500" b="0" dirty="0">
                        <a:cs typeface="B Nazanin" panose="00000400000000000000" pitchFamily="2" charset="-78"/>
                      </a:endParaRPr>
                    </a:p>
                  </a:txBody>
                  <a:tcPr/>
                </a:tc>
                <a:extLst>
                  <a:ext uri="{0D108BD9-81ED-4DB2-BD59-A6C34878D82A}">
                    <a16:rowId xmlns:a16="http://schemas.microsoft.com/office/drawing/2014/main" val="10002"/>
                  </a:ext>
                </a:extLst>
              </a:tr>
              <a:tr h="787773">
                <a:tc>
                  <a:txBody>
                    <a:bodyPr/>
                    <a:lstStyle/>
                    <a:p>
                      <a:pPr algn="ctr" rtl="1"/>
                      <a:r>
                        <a:rPr lang="fa-IR" sz="1500" b="0" dirty="0"/>
                        <a:t>فراگرد تعامل- نفوذ</a:t>
                      </a:r>
                    </a:p>
                    <a:p>
                      <a:pPr algn="ctr" rtl="1"/>
                      <a:r>
                        <a:rPr lang="fa-IR" sz="1500" b="0" dirty="0"/>
                        <a:t>میزان و نوع تعامل</a:t>
                      </a:r>
                      <a:endParaRPr lang="fa-IR" sz="1500" b="0" dirty="0">
                        <a:cs typeface="B Nazanin" panose="00000400000000000000" pitchFamily="2" charset="-78"/>
                      </a:endParaRPr>
                    </a:p>
                  </a:txBody>
                  <a:tcPr/>
                </a:tc>
                <a:tc>
                  <a:txBody>
                    <a:bodyPr/>
                    <a:lstStyle/>
                    <a:p>
                      <a:pPr algn="ctr" rtl="1"/>
                      <a:r>
                        <a:rPr lang="fa-IR" sz="1500" b="0" dirty="0"/>
                        <a:t>حداقل تعامل و همواره با ترس و عدم اعتماد</a:t>
                      </a:r>
                      <a:endParaRPr lang="fa-IR" sz="1500" b="0" dirty="0">
                        <a:cs typeface="B Nazanin" panose="00000400000000000000" pitchFamily="2" charset="-78"/>
                      </a:endParaRPr>
                    </a:p>
                  </a:txBody>
                  <a:tcPr/>
                </a:tc>
                <a:tc>
                  <a:txBody>
                    <a:bodyPr/>
                    <a:lstStyle/>
                    <a:p>
                      <a:pPr algn="ctr" rtl="1"/>
                      <a:r>
                        <a:rPr lang="fa-IR" sz="1500" b="0" dirty="0"/>
                        <a:t>حداقل تعامل و معمولاً با قدری تحقیر از جانب رئیس و ترس و احتیاط از جانب کارکنان</a:t>
                      </a:r>
                      <a:endParaRPr lang="fa-IR" sz="1500" b="0" dirty="0">
                        <a:cs typeface="B Nazanin" panose="00000400000000000000" pitchFamily="2" charset="-78"/>
                      </a:endParaRPr>
                    </a:p>
                  </a:txBody>
                  <a:tcPr/>
                </a:tc>
                <a:tc>
                  <a:txBody>
                    <a:bodyPr/>
                    <a:lstStyle/>
                    <a:p>
                      <a:pPr algn="ctr" rtl="1"/>
                      <a:r>
                        <a:rPr lang="fa-IR" sz="1500" b="0" dirty="0"/>
                        <a:t>تعامل متوسط همراه با میزان خوبی و از اعتماد و اطمینان</a:t>
                      </a:r>
                      <a:endParaRPr lang="fa-IR" sz="1500" b="0" dirty="0">
                        <a:cs typeface="B Nazanin" panose="00000400000000000000" pitchFamily="2" charset="-78"/>
                      </a:endParaRPr>
                    </a:p>
                  </a:txBody>
                  <a:tcPr/>
                </a:tc>
                <a:tc>
                  <a:txBody>
                    <a:bodyPr/>
                    <a:lstStyle/>
                    <a:p>
                      <a:pPr algn="ctr" rtl="1"/>
                      <a:r>
                        <a:rPr lang="fa-IR" sz="1500" b="0" dirty="0"/>
                        <a:t>تعامل زیاد</a:t>
                      </a:r>
                      <a:r>
                        <a:rPr lang="fa-IR" sz="1500" b="0" baseline="0" dirty="0"/>
                        <a:t> و دوستانه توأم با اعتماد و اظمینان زیاد</a:t>
                      </a:r>
                      <a:endParaRPr lang="fa-IR" sz="1500" b="0" dirty="0">
                        <a:cs typeface="B Nazanin" panose="00000400000000000000" pitchFamily="2" charset="-78"/>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3123659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3370"/>
            <a:ext cx="8229600" cy="5191259"/>
          </a:xfrm>
        </p:spPr>
        <p:txBody>
          <a:bodyPr>
            <a:normAutofit/>
          </a:bodyPr>
          <a:lstStyle/>
          <a:p>
            <a:pPr algn="justLow" rtl="1">
              <a:lnSpc>
                <a:spcPct val="150000"/>
              </a:lnSpc>
              <a:buFont typeface="Wingdings" panose="05000000000000000000" pitchFamily="2" charset="2"/>
              <a:buChar char="v"/>
            </a:pPr>
            <a:r>
              <a:rPr lang="fa-IR" dirty="0">
                <a:cs typeface="B Titr" panose="00000700000000000000" pitchFamily="2" charset="-78"/>
              </a:rPr>
              <a:t>نظریه های اقتضایی (ایجابی)</a:t>
            </a:r>
          </a:p>
          <a:p>
            <a:pPr algn="justLow" rtl="1">
              <a:lnSpc>
                <a:spcPct val="150000"/>
              </a:lnSpc>
              <a:buFont typeface="Wingdings" panose="05000000000000000000" pitchFamily="2" charset="2"/>
              <a:buChar char="v"/>
            </a:pPr>
            <a:r>
              <a:rPr lang="fa-IR" dirty="0">
                <a:cs typeface="B Nazanin" panose="00000400000000000000" pitchFamily="2" charset="-78"/>
              </a:rPr>
              <a:t>نظریه های اقتضایی رهبری پژوهشهای خود را به طور مستقیم در جهت کشف متغیرهای زمینه ساز اثربخشی برخی از ویژگیها و رفتارهای رهبر در یک وضعیت معین هدایت می کنند.</a:t>
            </a:r>
          </a:p>
          <a:p>
            <a:pPr algn="justLow" rtl="1">
              <a:lnSpc>
                <a:spcPct val="150000"/>
              </a:lnSpc>
              <a:buFont typeface="Wingdings" panose="05000000000000000000" pitchFamily="2" charset="2"/>
              <a:buChar char="v"/>
            </a:pPr>
            <a:r>
              <a:rPr lang="fa-IR" dirty="0">
                <a:cs typeface="B Nazanin" panose="00000400000000000000" pitchFamily="2" charset="-78"/>
              </a:rPr>
              <a:t>در این نظریه متغیرهای چهارگانه مؤثر بر سبک رهبر عبارت اند از:</a:t>
            </a:r>
          </a:p>
          <a:p>
            <a:pPr algn="justLow" rtl="1">
              <a:lnSpc>
                <a:spcPct val="150000"/>
              </a:lnSpc>
              <a:buFont typeface="Wingdings" panose="05000000000000000000" pitchFamily="2" charset="2"/>
              <a:buChar char="§"/>
            </a:pPr>
            <a:r>
              <a:rPr lang="fa-IR" dirty="0">
                <a:cs typeface="B Nazanin" panose="00000400000000000000" pitchFamily="2" charset="-78"/>
              </a:rPr>
              <a:t> 1) ویژگیهای شخصی رهبر</a:t>
            </a:r>
          </a:p>
          <a:p>
            <a:pPr algn="justLow" rtl="1">
              <a:lnSpc>
                <a:spcPct val="150000"/>
              </a:lnSpc>
              <a:buFont typeface="Wingdings" panose="05000000000000000000" pitchFamily="2" charset="2"/>
              <a:buChar char="§"/>
            </a:pPr>
            <a:r>
              <a:rPr lang="fa-IR" dirty="0">
                <a:cs typeface="B Nazanin" panose="00000400000000000000" pitchFamily="2" charset="-78"/>
              </a:rPr>
              <a:t>2) ویژگیهای فردی کارکنان</a:t>
            </a:r>
          </a:p>
          <a:p>
            <a:pPr algn="justLow" rtl="1">
              <a:lnSpc>
                <a:spcPct val="150000"/>
              </a:lnSpc>
              <a:buFont typeface="Wingdings" panose="05000000000000000000" pitchFamily="2" charset="2"/>
              <a:buChar char="§"/>
            </a:pPr>
            <a:r>
              <a:rPr lang="fa-IR" dirty="0">
                <a:cs typeface="B Nazanin" panose="00000400000000000000" pitchFamily="2" charset="-78"/>
              </a:rPr>
              <a:t>3) ویژگیهای گروه</a:t>
            </a:r>
          </a:p>
          <a:p>
            <a:pPr algn="justLow" rtl="1">
              <a:lnSpc>
                <a:spcPct val="150000"/>
              </a:lnSpc>
              <a:buFont typeface="Wingdings" panose="05000000000000000000" pitchFamily="2" charset="2"/>
              <a:buChar char="§"/>
            </a:pPr>
            <a:r>
              <a:rPr lang="fa-IR" dirty="0">
                <a:cs typeface="B Nazanin" panose="00000400000000000000" pitchFamily="2" charset="-78"/>
              </a:rPr>
              <a:t>4) ساختار گروه، بخش یا سازمان.</a:t>
            </a:r>
          </a:p>
        </p:txBody>
      </p:sp>
    </p:spTree>
    <p:extLst>
      <p:ext uri="{BB962C8B-B14F-4D97-AF65-F5344CB8AC3E}">
        <p14:creationId xmlns:p14="http://schemas.microsoft.com/office/powerpoint/2010/main" val="334213494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7998"/>
            <a:ext cx="8229600" cy="868534"/>
          </a:xfrm>
        </p:spPr>
        <p:txBody>
          <a:bodyPr/>
          <a:lstStyle/>
          <a:p>
            <a:pPr algn="r" rtl="1">
              <a:buFont typeface="Wingdings" panose="05000000000000000000" pitchFamily="2" charset="2"/>
              <a:buChar char="q"/>
            </a:pPr>
            <a:r>
              <a:rPr lang="fa-IR" dirty="0">
                <a:cs typeface="B Titr" panose="00000700000000000000" pitchFamily="2" charset="-78"/>
              </a:rPr>
              <a:t>متغیرهای کلیدی ایجابی که بر رفتار رهبر اثر می گذارد</a:t>
            </a:r>
          </a:p>
          <a:p>
            <a:pPr algn="r" rtl="1"/>
            <a:endParaRPr lang="fa-IR" dirty="0"/>
          </a:p>
        </p:txBody>
      </p:sp>
      <p:sp>
        <p:nvSpPr>
          <p:cNvPr id="4" name="Rectangle 3"/>
          <p:cNvSpPr/>
          <p:nvPr/>
        </p:nvSpPr>
        <p:spPr>
          <a:xfrm>
            <a:off x="901521" y="2562896"/>
            <a:ext cx="7572777" cy="3761704"/>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aphicFrame>
        <p:nvGraphicFramePr>
          <p:cNvPr id="5" name="Table 4"/>
          <p:cNvGraphicFramePr>
            <a:graphicFrameLocks noGrp="1"/>
          </p:cNvGraphicFramePr>
          <p:nvPr>
            <p:extLst>
              <p:ext uri="{D42A27DB-BD31-4B8C-83A1-F6EECF244321}">
                <p14:modId xmlns:p14="http://schemas.microsoft.com/office/powerpoint/2010/main" val="2255987918"/>
              </p:ext>
            </p:extLst>
          </p:nvPr>
        </p:nvGraphicFramePr>
        <p:xfrm>
          <a:off x="6310650" y="3006856"/>
          <a:ext cx="1734355" cy="2092793"/>
        </p:xfrm>
        <a:graphic>
          <a:graphicData uri="http://schemas.openxmlformats.org/drawingml/2006/table">
            <a:tbl>
              <a:tblPr rtl="1" firstRow="1" bandRow="1">
                <a:tableStyleId>{5C22544A-7EE6-4342-B048-85BDC9FD1C3A}</a:tableStyleId>
              </a:tblPr>
              <a:tblGrid>
                <a:gridCol w="1734355">
                  <a:extLst>
                    <a:ext uri="{9D8B030D-6E8A-4147-A177-3AD203B41FA5}">
                      <a16:colId xmlns:a16="http://schemas.microsoft.com/office/drawing/2014/main" val="20000"/>
                    </a:ext>
                  </a:extLst>
                </a:gridCol>
              </a:tblGrid>
              <a:tr h="782153">
                <a:tc>
                  <a:txBody>
                    <a:bodyPr/>
                    <a:lstStyle/>
                    <a:p>
                      <a:pPr algn="ctr" rtl="1"/>
                      <a:r>
                        <a:rPr lang="fa-IR" sz="2000" dirty="0">
                          <a:solidFill>
                            <a:schemeClr val="tx1"/>
                          </a:solidFill>
                          <a:cs typeface="B Nazanin" panose="00000400000000000000" pitchFamily="2" charset="-78"/>
                        </a:rPr>
                        <a:t>اقتضائات</a:t>
                      </a:r>
                    </a:p>
                  </a:txBody>
                  <a:tcPr anchor="ctr">
                    <a:solidFill>
                      <a:srgbClr val="FDBBA9"/>
                    </a:solidFill>
                  </a:tcPr>
                </a:tc>
                <a:extLst>
                  <a:ext uri="{0D108BD9-81ED-4DB2-BD59-A6C34878D82A}">
                    <a16:rowId xmlns:a16="http://schemas.microsoft.com/office/drawing/2014/main" val="10000"/>
                  </a:ext>
                </a:extLst>
              </a:tr>
              <a:tr h="1285267">
                <a:tc>
                  <a:txBody>
                    <a:bodyPr/>
                    <a:lstStyle/>
                    <a:p>
                      <a:pPr algn="r" rtl="1"/>
                      <a:r>
                        <a:rPr lang="fa-IR" sz="1600" dirty="0">
                          <a:solidFill>
                            <a:schemeClr val="tx1"/>
                          </a:solidFill>
                          <a:cs typeface="B Nazanin" panose="00000400000000000000" pitchFamily="2" charset="-78"/>
                        </a:rPr>
                        <a:t>ویژگیهای شخصی رهبر</a:t>
                      </a:r>
                    </a:p>
                    <a:p>
                      <a:pPr algn="r" rtl="1"/>
                      <a:r>
                        <a:rPr lang="fa-IR" sz="1600" dirty="0">
                          <a:solidFill>
                            <a:schemeClr val="tx1"/>
                          </a:solidFill>
                          <a:cs typeface="B Nazanin" panose="00000400000000000000" pitchFamily="2" charset="-78"/>
                        </a:rPr>
                        <a:t>ویژگیهای</a:t>
                      </a:r>
                      <a:r>
                        <a:rPr lang="fa-IR" sz="1600" baseline="0" dirty="0">
                          <a:solidFill>
                            <a:schemeClr val="tx1"/>
                          </a:solidFill>
                          <a:cs typeface="B Nazanin" panose="00000400000000000000" pitchFamily="2" charset="-78"/>
                        </a:rPr>
                        <a:t> فردی کارکنان</a:t>
                      </a:r>
                    </a:p>
                    <a:p>
                      <a:pPr algn="r" rtl="1"/>
                      <a:r>
                        <a:rPr lang="fa-IR" sz="1600" baseline="0" dirty="0">
                          <a:solidFill>
                            <a:schemeClr val="tx1"/>
                          </a:solidFill>
                          <a:cs typeface="B Nazanin" panose="00000400000000000000" pitchFamily="2" charset="-78"/>
                        </a:rPr>
                        <a:t>ویژگیهای گروه</a:t>
                      </a:r>
                    </a:p>
                    <a:p>
                      <a:pPr algn="r" rtl="1"/>
                      <a:r>
                        <a:rPr lang="fa-IR" sz="1600" baseline="0" dirty="0">
                          <a:solidFill>
                            <a:schemeClr val="tx1"/>
                          </a:solidFill>
                          <a:cs typeface="B Nazanin" panose="00000400000000000000" pitchFamily="2" charset="-78"/>
                        </a:rPr>
                        <a:t>ویژگیهای ساختار سازمانی</a:t>
                      </a:r>
                      <a:endParaRPr lang="fa-IR" sz="1600" dirty="0">
                        <a:solidFill>
                          <a:schemeClr val="tx1"/>
                        </a:solidFill>
                        <a:cs typeface="B Nazanin" panose="00000400000000000000" pitchFamily="2" charset="-78"/>
                      </a:endParaRPr>
                    </a:p>
                  </a:txBody>
                  <a:tcPr anchor="ctr">
                    <a:solidFill>
                      <a:srgbClr val="FDBBA9"/>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47332544"/>
              </p:ext>
            </p:extLst>
          </p:nvPr>
        </p:nvGraphicFramePr>
        <p:xfrm>
          <a:off x="3863664" y="3043346"/>
          <a:ext cx="1178419" cy="2067420"/>
        </p:xfrm>
        <a:graphic>
          <a:graphicData uri="http://schemas.openxmlformats.org/drawingml/2006/table">
            <a:tbl>
              <a:tblPr rtl="1" firstRow="1" bandRow="1">
                <a:tableStyleId>{5C22544A-7EE6-4342-B048-85BDC9FD1C3A}</a:tableStyleId>
              </a:tblPr>
              <a:tblGrid>
                <a:gridCol w="1178419">
                  <a:extLst>
                    <a:ext uri="{9D8B030D-6E8A-4147-A177-3AD203B41FA5}">
                      <a16:colId xmlns:a16="http://schemas.microsoft.com/office/drawing/2014/main" val="20000"/>
                    </a:ext>
                  </a:extLst>
                </a:gridCol>
              </a:tblGrid>
              <a:tr h="782153">
                <a:tc>
                  <a:txBody>
                    <a:bodyPr/>
                    <a:lstStyle/>
                    <a:p>
                      <a:pPr algn="ctr" rtl="1"/>
                      <a:r>
                        <a:rPr lang="fa-IR" sz="2000" b="1" dirty="0">
                          <a:solidFill>
                            <a:schemeClr val="tx1"/>
                          </a:solidFill>
                          <a:cs typeface="B Nazanin" panose="00000400000000000000" pitchFamily="2" charset="-78"/>
                        </a:rPr>
                        <a:t>رهبر</a:t>
                      </a:r>
                    </a:p>
                  </a:txBody>
                  <a:tcPr anchor="ctr">
                    <a:solidFill>
                      <a:srgbClr val="FDBBA9"/>
                    </a:solidFill>
                  </a:tcPr>
                </a:tc>
                <a:extLst>
                  <a:ext uri="{0D108BD9-81ED-4DB2-BD59-A6C34878D82A}">
                    <a16:rowId xmlns:a16="http://schemas.microsoft.com/office/drawing/2014/main" val="10000"/>
                  </a:ext>
                </a:extLst>
              </a:tr>
              <a:tr h="1285267">
                <a:tc>
                  <a:txBody>
                    <a:bodyPr/>
                    <a:lstStyle/>
                    <a:p>
                      <a:pPr algn="ctr" rtl="1"/>
                      <a:r>
                        <a:rPr lang="fa-IR" sz="2000" b="0" dirty="0">
                          <a:solidFill>
                            <a:schemeClr val="tx1"/>
                          </a:solidFill>
                          <a:cs typeface="B Nazanin" panose="00000400000000000000" pitchFamily="2" charset="-78"/>
                        </a:rPr>
                        <a:t>رفتار رهبر</a:t>
                      </a:r>
                    </a:p>
                  </a:txBody>
                  <a:tcPr anchor="ctr">
                    <a:solidFill>
                      <a:srgbClr val="FDBBA9"/>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82837569"/>
              </p:ext>
            </p:extLst>
          </p:nvPr>
        </p:nvGraphicFramePr>
        <p:xfrm>
          <a:off x="1416677" y="3041195"/>
          <a:ext cx="1214907" cy="2067420"/>
        </p:xfrm>
        <a:graphic>
          <a:graphicData uri="http://schemas.openxmlformats.org/drawingml/2006/table">
            <a:tbl>
              <a:tblPr rtl="1" firstRow="1" bandRow="1">
                <a:tableStyleId>{5C22544A-7EE6-4342-B048-85BDC9FD1C3A}</a:tableStyleId>
              </a:tblPr>
              <a:tblGrid>
                <a:gridCol w="1214907">
                  <a:extLst>
                    <a:ext uri="{9D8B030D-6E8A-4147-A177-3AD203B41FA5}">
                      <a16:colId xmlns:a16="http://schemas.microsoft.com/office/drawing/2014/main" val="20000"/>
                    </a:ext>
                  </a:extLst>
                </a:gridCol>
              </a:tblGrid>
              <a:tr h="782153">
                <a:tc>
                  <a:txBody>
                    <a:bodyPr/>
                    <a:lstStyle/>
                    <a:p>
                      <a:pPr algn="ctr" rtl="1"/>
                      <a:r>
                        <a:rPr lang="fa-IR" sz="2000" dirty="0">
                          <a:solidFill>
                            <a:schemeClr val="tx1"/>
                          </a:solidFill>
                          <a:cs typeface="B Nazanin" panose="00000400000000000000" pitchFamily="2" charset="-78"/>
                        </a:rPr>
                        <a:t>کارمند</a:t>
                      </a:r>
                    </a:p>
                  </a:txBody>
                  <a:tcPr anchor="ctr">
                    <a:solidFill>
                      <a:srgbClr val="FDBBA9"/>
                    </a:solidFill>
                  </a:tcPr>
                </a:tc>
                <a:extLst>
                  <a:ext uri="{0D108BD9-81ED-4DB2-BD59-A6C34878D82A}">
                    <a16:rowId xmlns:a16="http://schemas.microsoft.com/office/drawing/2014/main" val="10000"/>
                  </a:ext>
                </a:extLst>
              </a:tr>
              <a:tr h="1285267">
                <a:tc>
                  <a:txBody>
                    <a:bodyPr/>
                    <a:lstStyle/>
                    <a:p>
                      <a:pPr algn="ctr" rtl="1"/>
                      <a:r>
                        <a:rPr lang="fa-IR" sz="2000" dirty="0">
                          <a:cs typeface="B Nazanin" panose="00000400000000000000" pitchFamily="2" charset="-78"/>
                        </a:rPr>
                        <a:t>رفتار کارمند</a:t>
                      </a:r>
                    </a:p>
                  </a:txBody>
                  <a:tcPr anchor="ctr">
                    <a:solidFill>
                      <a:srgbClr val="FDBBA9"/>
                    </a:solidFill>
                  </a:tcPr>
                </a:tc>
                <a:extLst>
                  <a:ext uri="{0D108BD9-81ED-4DB2-BD59-A6C34878D82A}">
                    <a16:rowId xmlns:a16="http://schemas.microsoft.com/office/drawing/2014/main" val="10001"/>
                  </a:ext>
                </a:extLst>
              </a:tr>
            </a:tbl>
          </a:graphicData>
        </a:graphic>
      </p:graphicFrame>
      <p:cxnSp>
        <p:nvCxnSpPr>
          <p:cNvPr id="9" name="Straight Arrow Connector 8"/>
          <p:cNvCxnSpPr/>
          <p:nvPr/>
        </p:nvCxnSpPr>
        <p:spPr>
          <a:xfrm flipH="1" flipV="1">
            <a:off x="5087155" y="4056845"/>
            <a:ext cx="1171978" cy="92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5190186" y="3528813"/>
            <a:ext cx="1056066" cy="46364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500" dirty="0">
                <a:cs typeface="B Nazanin" panose="00000400000000000000" pitchFamily="2" charset="-78"/>
              </a:rPr>
              <a:t>اثر می گذارد بر</a:t>
            </a:r>
          </a:p>
        </p:txBody>
      </p:sp>
      <p:cxnSp>
        <p:nvCxnSpPr>
          <p:cNvPr id="22" name="Straight Arrow Connector 21"/>
          <p:cNvCxnSpPr/>
          <p:nvPr/>
        </p:nvCxnSpPr>
        <p:spPr>
          <a:xfrm flipH="1" flipV="1">
            <a:off x="2638024" y="4041818"/>
            <a:ext cx="1171978" cy="92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2702415" y="3488028"/>
            <a:ext cx="1056066" cy="46364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500" dirty="0">
                <a:cs typeface="B Nazanin" panose="00000400000000000000" pitchFamily="2" charset="-78"/>
              </a:rPr>
              <a:t>اثر می گذارد بر</a:t>
            </a:r>
          </a:p>
        </p:txBody>
      </p:sp>
      <p:cxnSp>
        <p:nvCxnSpPr>
          <p:cNvPr id="25" name="Straight Connector 24"/>
          <p:cNvCxnSpPr/>
          <p:nvPr/>
        </p:nvCxnSpPr>
        <p:spPr>
          <a:xfrm flipH="1">
            <a:off x="1107584" y="3850782"/>
            <a:ext cx="283334" cy="2"/>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1120462" y="3861515"/>
            <a:ext cx="0" cy="1650642"/>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flipV="1">
            <a:off x="1120462" y="5471375"/>
            <a:ext cx="7109138" cy="40783"/>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flipV="1">
            <a:off x="8229600" y="4130040"/>
            <a:ext cx="0" cy="1356362"/>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H="1">
            <a:off x="8010659" y="4130040"/>
            <a:ext cx="21894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725772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4884"/>
            <a:ext cx="8229600" cy="4389120"/>
          </a:xfrm>
        </p:spPr>
        <p:txBody>
          <a:bodyPr>
            <a:normAutofit/>
          </a:bodyPr>
          <a:lstStyle/>
          <a:p>
            <a:pPr algn="r" rtl="1">
              <a:buFont typeface="Wingdings" panose="05000000000000000000" pitchFamily="2" charset="2"/>
              <a:buChar char="q"/>
            </a:pPr>
            <a:r>
              <a:rPr lang="fa-IR" sz="2400" dirty="0">
                <a:cs typeface="B Titr" panose="00000700000000000000" pitchFamily="2" charset="-78"/>
              </a:rPr>
              <a:t>متغیرهای عمده مدل رهبری اقتضایی</a:t>
            </a:r>
          </a:p>
          <a:p>
            <a:pPr algn="r" rtl="1">
              <a:buFont typeface="Wingdings" panose="05000000000000000000" pitchFamily="2" charset="2"/>
              <a:buChar char="q"/>
            </a:pPr>
            <a:r>
              <a:rPr lang="fa-IR" sz="1400" dirty="0">
                <a:cs typeface="B Titr" panose="00000700000000000000" pitchFamily="2" charset="-78"/>
              </a:rPr>
              <a:t>سبک رهبری </a:t>
            </a:r>
          </a:p>
          <a:p>
            <a:pPr algn="r" rtl="1">
              <a:buFont typeface="Wingdings" panose="05000000000000000000" pitchFamily="2" charset="2"/>
              <a:buChar char="q"/>
            </a:pPr>
            <a:r>
              <a:rPr lang="fa-IR" sz="1400" dirty="0">
                <a:cs typeface="B Titr" panose="00000700000000000000" pitchFamily="2" charset="-78"/>
              </a:rPr>
              <a:t>بر اساس نظریه فیدلی </a:t>
            </a:r>
          </a:p>
          <a:p>
            <a:pPr algn="r" rtl="1">
              <a:buFont typeface="Wingdings" panose="05000000000000000000" pitchFamily="2" charset="2"/>
              <a:buChar char="q"/>
            </a:pPr>
            <a:r>
              <a:rPr lang="fa-IR" sz="1400" dirty="0">
                <a:cs typeface="B Titr" panose="00000700000000000000" pitchFamily="2" charset="-78"/>
              </a:rPr>
              <a:t>1 – رهبران کارگر در وضعیت گروهی که مطلوب یا نا مطلوب برای رهبری است بهتر عمل می کند </a:t>
            </a:r>
          </a:p>
          <a:p>
            <a:pPr algn="r" rtl="1">
              <a:buFont typeface="Wingdings" panose="05000000000000000000" pitchFamily="2" charset="2"/>
              <a:buChar char="q"/>
            </a:pPr>
            <a:r>
              <a:rPr lang="fa-IR" sz="1400" dirty="0">
                <a:cs typeface="B Titr" panose="00000700000000000000" pitchFamily="2" charset="-78"/>
              </a:rPr>
              <a:t>2 – رهبران رابطه گرا در وضعیت های گروهی که از مطلوبیت متوسط برای رهبری برخوردار است بهتر عمل می کنند </a:t>
            </a:r>
          </a:p>
          <a:p>
            <a:endParaRPr lang="fa-IR" sz="2400" dirty="0"/>
          </a:p>
        </p:txBody>
      </p:sp>
      <p:sp>
        <p:nvSpPr>
          <p:cNvPr id="4" name="Rectangle 3"/>
          <p:cNvSpPr/>
          <p:nvPr/>
        </p:nvSpPr>
        <p:spPr>
          <a:xfrm>
            <a:off x="901521" y="2562896"/>
            <a:ext cx="7572777" cy="3761704"/>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9" name="Straight Arrow Connector 8"/>
          <p:cNvCxnSpPr/>
          <p:nvPr/>
        </p:nvCxnSpPr>
        <p:spPr>
          <a:xfrm flipH="1" flipV="1">
            <a:off x="4056840" y="3837902"/>
            <a:ext cx="1777285" cy="257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5859886" y="3116687"/>
            <a:ext cx="1275009" cy="1300764"/>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t>متغیرهای علَّی</a:t>
            </a:r>
          </a:p>
        </p:txBody>
      </p:sp>
      <p:sp>
        <p:nvSpPr>
          <p:cNvPr id="20" name="Rectangle 19"/>
          <p:cNvSpPr/>
          <p:nvPr/>
        </p:nvSpPr>
        <p:spPr>
          <a:xfrm>
            <a:off x="2514632" y="2640170"/>
            <a:ext cx="1565824" cy="2693830"/>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endParaRPr lang="fa-IR" dirty="0"/>
          </a:p>
          <a:p>
            <a:pPr algn="ctr"/>
            <a:endParaRPr lang="fa-IR" dirty="0"/>
          </a:p>
          <a:p>
            <a:pPr algn="ctr"/>
            <a:r>
              <a:rPr lang="fa-IR" dirty="0"/>
              <a:t>عملکرد گروه</a:t>
            </a:r>
          </a:p>
          <a:p>
            <a:pPr algn="ctr"/>
            <a:r>
              <a:rPr lang="fa-IR" dirty="0"/>
              <a:t>زیاد</a:t>
            </a:r>
          </a:p>
          <a:p>
            <a:pPr algn="ctr"/>
            <a:endParaRPr lang="fa-IR" dirty="0"/>
          </a:p>
          <a:p>
            <a:pPr algn="ctr"/>
            <a:endParaRPr lang="fa-IR" dirty="0"/>
          </a:p>
          <a:p>
            <a:pPr algn="ctr"/>
            <a:r>
              <a:rPr lang="fa-IR" dirty="0"/>
              <a:t>متوسط</a:t>
            </a:r>
          </a:p>
          <a:p>
            <a:pPr algn="ctr"/>
            <a:endParaRPr lang="fa-IR" dirty="0"/>
          </a:p>
          <a:p>
            <a:pPr algn="ctr"/>
            <a:endParaRPr lang="fa-IR" dirty="0"/>
          </a:p>
          <a:p>
            <a:pPr algn="ctr"/>
            <a:r>
              <a:rPr lang="fa-IR" dirty="0"/>
              <a:t>  کم</a:t>
            </a:r>
          </a:p>
          <a:p>
            <a:pPr algn="ctr"/>
            <a:endParaRPr lang="fa-IR" dirty="0"/>
          </a:p>
          <a:p>
            <a:pPr algn="ctr"/>
            <a:endParaRPr lang="fa-IR" dirty="0"/>
          </a:p>
        </p:txBody>
      </p:sp>
      <p:cxnSp>
        <p:nvCxnSpPr>
          <p:cNvPr id="13" name="Straight Arrow Connector 12"/>
          <p:cNvCxnSpPr/>
          <p:nvPr/>
        </p:nvCxnSpPr>
        <p:spPr>
          <a:xfrm flipV="1">
            <a:off x="3284032" y="3523447"/>
            <a:ext cx="0" cy="4636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3284032" y="4302265"/>
            <a:ext cx="0" cy="4893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3202508775"/>
              </p:ext>
            </p:extLst>
          </p:nvPr>
        </p:nvGraphicFramePr>
        <p:xfrm>
          <a:off x="4159879" y="4410655"/>
          <a:ext cx="1558342" cy="1857273"/>
        </p:xfrm>
        <a:graphic>
          <a:graphicData uri="http://schemas.openxmlformats.org/drawingml/2006/table">
            <a:tbl>
              <a:tblPr rtl="1" firstRow="1" bandRow="1">
                <a:tableStyleId>{5C22544A-7EE6-4342-B048-85BDC9FD1C3A}</a:tableStyleId>
              </a:tblPr>
              <a:tblGrid>
                <a:gridCol w="1558342">
                  <a:extLst>
                    <a:ext uri="{9D8B030D-6E8A-4147-A177-3AD203B41FA5}">
                      <a16:colId xmlns:a16="http://schemas.microsoft.com/office/drawing/2014/main" val="20000"/>
                    </a:ext>
                  </a:extLst>
                </a:gridCol>
              </a:tblGrid>
              <a:tr h="489618">
                <a:tc>
                  <a:txBody>
                    <a:bodyPr/>
                    <a:lstStyle/>
                    <a:p>
                      <a:pPr algn="ctr" rtl="1"/>
                      <a:r>
                        <a:rPr lang="fa-IR" sz="1800" b="1" dirty="0">
                          <a:solidFill>
                            <a:schemeClr val="tx1"/>
                          </a:solidFill>
                          <a:cs typeface="B Nazanin" panose="00000400000000000000" pitchFamily="2" charset="-78"/>
                        </a:rPr>
                        <a:t>متغیرهای اقتضایی</a:t>
                      </a:r>
                    </a:p>
                  </a:txBody>
                  <a:tcPr>
                    <a:solidFill>
                      <a:schemeClr val="bg2">
                        <a:lumMod val="90000"/>
                      </a:schemeClr>
                    </a:solidFill>
                  </a:tcPr>
                </a:tc>
                <a:extLst>
                  <a:ext uri="{0D108BD9-81ED-4DB2-BD59-A6C34878D82A}">
                    <a16:rowId xmlns:a16="http://schemas.microsoft.com/office/drawing/2014/main" val="10000"/>
                  </a:ext>
                </a:extLst>
              </a:tr>
              <a:tr h="1217193">
                <a:tc>
                  <a:txBody>
                    <a:bodyPr/>
                    <a:lstStyle/>
                    <a:p>
                      <a:pPr marL="342900" indent="-342900" algn="ctr" rtl="1">
                        <a:buAutoNum type="arabicPeriod"/>
                      </a:pPr>
                      <a:r>
                        <a:rPr lang="fa-IR" sz="1500" b="1" dirty="0">
                          <a:solidFill>
                            <a:schemeClr val="tx1"/>
                          </a:solidFill>
                          <a:cs typeface="B Nazanin" panose="00000400000000000000" pitchFamily="2" charset="-78"/>
                        </a:rPr>
                        <a:t>جو گروه</a:t>
                      </a:r>
                    </a:p>
                    <a:p>
                      <a:pPr marL="342900" indent="-342900" algn="ctr" rtl="1">
                        <a:buAutoNum type="arabicPeriod"/>
                      </a:pPr>
                      <a:r>
                        <a:rPr lang="fa-IR" sz="1500" b="1" dirty="0">
                          <a:solidFill>
                            <a:schemeClr val="tx1"/>
                          </a:solidFill>
                          <a:cs typeface="B Nazanin" panose="00000400000000000000" pitchFamily="2" charset="-78"/>
                        </a:rPr>
                        <a:t>ساختار کار</a:t>
                      </a:r>
                    </a:p>
                    <a:p>
                      <a:pPr marL="342900" indent="-342900" algn="ctr" rtl="1">
                        <a:buAutoNum type="arabicPeriod"/>
                      </a:pPr>
                      <a:r>
                        <a:rPr lang="fa-IR" sz="1500" b="1" dirty="0">
                          <a:solidFill>
                            <a:schemeClr val="tx1"/>
                          </a:solidFill>
                          <a:cs typeface="B Nazanin" panose="00000400000000000000" pitchFamily="2" charset="-78"/>
                        </a:rPr>
                        <a:t>قدرت پست و مقام</a:t>
                      </a:r>
                    </a:p>
                  </a:txBody>
                  <a:tcPr>
                    <a:solidFill>
                      <a:schemeClr val="bg2">
                        <a:lumMod val="90000"/>
                      </a:schemeClr>
                    </a:solidFill>
                  </a:tcPr>
                </a:tc>
                <a:extLst>
                  <a:ext uri="{0D108BD9-81ED-4DB2-BD59-A6C34878D82A}">
                    <a16:rowId xmlns:a16="http://schemas.microsoft.com/office/drawing/2014/main" val="10001"/>
                  </a:ext>
                </a:extLst>
              </a:tr>
            </a:tbl>
          </a:graphicData>
        </a:graphic>
      </p:graphicFrame>
      <p:cxnSp>
        <p:nvCxnSpPr>
          <p:cNvPr id="31" name="Straight Arrow Connector 30"/>
          <p:cNvCxnSpPr/>
          <p:nvPr/>
        </p:nvCxnSpPr>
        <p:spPr>
          <a:xfrm flipV="1">
            <a:off x="5009882" y="3837906"/>
            <a:ext cx="0" cy="5469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8024736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3581400"/>
          </a:xfrm>
        </p:spPr>
        <p:txBody>
          <a:bodyPr>
            <a:normAutofit/>
          </a:bodyPr>
          <a:lstStyle/>
          <a:p>
            <a:pPr algn="justLow" rtl="1">
              <a:lnSpc>
                <a:spcPct val="160000"/>
              </a:lnSpc>
              <a:buFont typeface="Wingdings" panose="05000000000000000000" pitchFamily="2" charset="2"/>
              <a:buChar char="q"/>
            </a:pPr>
            <a:r>
              <a:rPr lang="fa-IR" dirty="0">
                <a:cs typeface="B Titr" panose="00000700000000000000" pitchFamily="2" charset="-78"/>
              </a:rPr>
              <a:t>نظریه رهبری  «مسیر- هدف» که توسط هاوس و میشل مبتنی بر کار اولیه شکل گرفته است </a:t>
            </a:r>
          </a:p>
          <a:p>
            <a:pPr algn="justLow" rtl="1">
              <a:lnSpc>
                <a:spcPct val="160000"/>
              </a:lnSpc>
              <a:buFont typeface="Wingdings" panose="05000000000000000000" pitchFamily="2" charset="2"/>
              <a:buChar char="v"/>
            </a:pPr>
            <a:r>
              <a:rPr lang="fa-IR" dirty="0">
                <a:cs typeface="B Nazanin" panose="00000400000000000000" pitchFamily="2" charset="-78"/>
              </a:rPr>
              <a:t>این نظریه در مدل انگیزشی انتظار ریشه دارد. واژه مسیر هدف به دلیل تأکید این نظریه بر چگونگی نفوذ رهبر بر برداشتهای کارکنان هم از هدفهای کاری و هم از هدفهای شخصی و ارتباطها یا مسیرهایی که میان این دو دسته هدف یافت می شود به کار رفته است.</a:t>
            </a:r>
          </a:p>
          <a:p>
            <a:pPr algn="justLow" rtl="1">
              <a:lnSpc>
                <a:spcPct val="160000"/>
              </a:lnSpc>
              <a:buFont typeface="Wingdings" panose="05000000000000000000" pitchFamily="2" charset="2"/>
              <a:buChar char="v"/>
            </a:pPr>
            <a:r>
              <a:rPr lang="fa-IR" dirty="0">
                <a:cs typeface="B Nazanin" panose="00000400000000000000" pitchFamily="2" charset="-78"/>
              </a:rPr>
              <a:t>این نظریه بر این فرض استوار است که وظیفه کلیدی رهبر تطبیق رفتارهای خود برای تکمیل اقتضائات وضعیتی است مانند آنهایی که در محیط کار یافت می شود.</a:t>
            </a:r>
            <a:endParaRPr lang="en-US" dirty="0">
              <a:cs typeface="B Nazanin" panose="00000400000000000000" pitchFamily="2" charset="-78"/>
            </a:endParaRPr>
          </a:p>
        </p:txBody>
      </p:sp>
    </p:spTree>
    <p:extLst>
      <p:ext uri="{BB962C8B-B14F-4D97-AF65-F5344CB8AC3E}">
        <p14:creationId xmlns:p14="http://schemas.microsoft.com/office/powerpoint/2010/main" val="368609132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9108"/>
            <a:ext cx="8229600" cy="4389120"/>
          </a:xfrm>
        </p:spPr>
        <p:txBody>
          <a:bodyPr/>
          <a:lstStyle/>
          <a:p>
            <a:pPr algn="r" rtl="1">
              <a:buFont typeface="Wingdings" panose="05000000000000000000" pitchFamily="2" charset="2"/>
              <a:buChar char="q"/>
            </a:pPr>
            <a:r>
              <a:rPr lang="fa-IR" dirty="0">
                <a:cs typeface="B Titr" panose="00000700000000000000" pitchFamily="2" charset="-78"/>
              </a:rPr>
              <a:t>خلاصه روابط عمده «مسیر- هدف» در رهیافت رهبری</a:t>
            </a:r>
          </a:p>
          <a:p>
            <a:pPr algn="r" rtl="1"/>
            <a:endParaRPr lang="fa-IR" dirty="0"/>
          </a:p>
        </p:txBody>
      </p:sp>
      <p:sp>
        <p:nvSpPr>
          <p:cNvPr id="4" name="Rectangle 3"/>
          <p:cNvSpPr/>
          <p:nvPr/>
        </p:nvSpPr>
        <p:spPr>
          <a:xfrm>
            <a:off x="901521" y="1275008"/>
            <a:ext cx="7572777" cy="5049592"/>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aphicFrame>
        <p:nvGraphicFramePr>
          <p:cNvPr id="5" name="Table 4"/>
          <p:cNvGraphicFramePr>
            <a:graphicFrameLocks noGrp="1"/>
          </p:cNvGraphicFramePr>
          <p:nvPr>
            <p:extLst>
              <p:ext uri="{D42A27DB-BD31-4B8C-83A1-F6EECF244321}">
                <p14:modId xmlns:p14="http://schemas.microsoft.com/office/powerpoint/2010/main" val="444092918"/>
              </p:ext>
            </p:extLst>
          </p:nvPr>
        </p:nvGraphicFramePr>
        <p:xfrm>
          <a:off x="6252692" y="1826649"/>
          <a:ext cx="1738649" cy="3902299"/>
        </p:xfrm>
        <a:graphic>
          <a:graphicData uri="http://schemas.openxmlformats.org/drawingml/2006/table">
            <a:tbl>
              <a:tblPr rtl="1" firstRow="1" bandRow="1">
                <a:tableStyleId>{5C22544A-7EE6-4342-B048-85BDC9FD1C3A}</a:tableStyleId>
              </a:tblPr>
              <a:tblGrid>
                <a:gridCol w="1738649">
                  <a:extLst>
                    <a:ext uri="{9D8B030D-6E8A-4147-A177-3AD203B41FA5}">
                      <a16:colId xmlns:a16="http://schemas.microsoft.com/office/drawing/2014/main" val="20000"/>
                    </a:ext>
                  </a:extLst>
                </a:gridCol>
              </a:tblGrid>
              <a:tr h="1187626">
                <a:tc>
                  <a:txBody>
                    <a:bodyPr/>
                    <a:lstStyle/>
                    <a:p>
                      <a:pPr algn="ctr" rtl="1"/>
                      <a:r>
                        <a:rPr lang="fa-IR" dirty="0">
                          <a:solidFill>
                            <a:schemeClr val="tx1"/>
                          </a:solidFill>
                          <a:cs typeface="B Nazanin" panose="00000400000000000000" pitchFamily="2" charset="-78"/>
                        </a:rPr>
                        <a:t>عوامل رهبری</a:t>
                      </a:r>
                    </a:p>
                  </a:txBody>
                  <a:tcPr anchor="ctr">
                    <a:solidFill>
                      <a:srgbClr val="FDBBA9"/>
                    </a:solidFill>
                  </a:tcPr>
                </a:tc>
                <a:extLst>
                  <a:ext uri="{0D108BD9-81ED-4DB2-BD59-A6C34878D82A}">
                    <a16:rowId xmlns:a16="http://schemas.microsoft.com/office/drawing/2014/main" val="10000"/>
                  </a:ext>
                </a:extLst>
              </a:tr>
              <a:tr h="2714673">
                <a:tc>
                  <a:txBody>
                    <a:bodyPr/>
                    <a:lstStyle/>
                    <a:p>
                      <a:pPr marL="285750" indent="-285750" algn="ctr" rtl="1">
                        <a:buFont typeface="Wingdings" panose="05000000000000000000" pitchFamily="2" charset="2"/>
                        <a:buChar char="v"/>
                      </a:pPr>
                      <a:r>
                        <a:rPr lang="fa-IR" dirty="0">
                          <a:solidFill>
                            <a:schemeClr val="tx1"/>
                          </a:solidFill>
                          <a:cs typeface="B Nazanin" panose="00000400000000000000" pitchFamily="2" charset="-78"/>
                        </a:rPr>
                        <a:t>سبکهای رهبری:</a:t>
                      </a:r>
                    </a:p>
                    <a:p>
                      <a:pPr marL="342900" indent="-342900" algn="ctr" rtl="1">
                        <a:buAutoNum type="arabicPeriod"/>
                      </a:pPr>
                      <a:r>
                        <a:rPr lang="fa-IR" dirty="0">
                          <a:solidFill>
                            <a:schemeClr val="tx1"/>
                          </a:solidFill>
                          <a:cs typeface="B Nazanin" panose="00000400000000000000" pitchFamily="2" charset="-78"/>
                        </a:rPr>
                        <a:t>دستوری</a:t>
                      </a:r>
                    </a:p>
                    <a:p>
                      <a:pPr marL="342900" indent="-342900" algn="ctr" rtl="1">
                        <a:buAutoNum type="arabicPeriod"/>
                      </a:pPr>
                      <a:r>
                        <a:rPr lang="fa-IR" dirty="0">
                          <a:solidFill>
                            <a:schemeClr val="tx1"/>
                          </a:solidFill>
                          <a:cs typeface="B Nazanin" panose="00000400000000000000" pitchFamily="2" charset="-78"/>
                        </a:rPr>
                        <a:t>حمایتی</a:t>
                      </a:r>
                    </a:p>
                    <a:p>
                      <a:pPr marL="342900" indent="-342900" algn="ctr" rtl="1">
                        <a:buAutoNum type="arabicPeriod"/>
                      </a:pPr>
                      <a:r>
                        <a:rPr lang="fa-IR" dirty="0">
                          <a:solidFill>
                            <a:schemeClr val="tx1"/>
                          </a:solidFill>
                          <a:cs typeface="B Nazanin" panose="00000400000000000000" pitchFamily="2" charset="-78"/>
                        </a:rPr>
                        <a:t>توفیق</a:t>
                      </a:r>
                      <a:r>
                        <a:rPr lang="fa-IR" baseline="0" dirty="0">
                          <a:solidFill>
                            <a:schemeClr val="tx1"/>
                          </a:solidFill>
                          <a:cs typeface="B Nazanin" panose="00000400000000000000" pitchFamily="2" charset="-78"/>
                        </a:rPr>
                        <a:t> طلبی</a:t>
                      </a:r>
                    </a:p>
                    <a:p>
                      <a:pPr marL="342900" indent="-342900" algn="ctr" rtl="1">
                        <a:buAutoNum type="arabicPeriod"/>
                      </a:pPr>
                      <a:r>
                        <a:rPr lang="fa-IR" baseline="0" dirty="0">
                          <a:solidFill>
                            <a:schemeClr val="tx1"/>
                          </a:solidFill>
                          <a:cs typeface="B Nazanin" panose="00000400000000000000" pitchFamily="2" charset="-78"/>
                        </a:rPr>
                        <a:t>مشارکتی</a:t>
                      </a:r>
                      <a:endParaRPr lang="fa-IR" dirty="0">
                        <a:solidFill>
                          <a:schemeClr val="tx1"/>
                        </a:solidFill>
                        <a:cs typeface="B Nazanin" panose="00000400000000000000" pitchFamily="2" charset="-78"/>
                      </a:endParaRPr>
                    </a:p>
                  </a:txBody>
                  <a:tcPr anchor="ctr">
                    <a:solidFill>
                      <a:srgbClr val="FDBBA9"/>
                    </a:solidFill>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60969484"/>
              </p:ext>
            </p:extLst>
          </p:nvPr>
        </p:nvGraphicFramePr>
        <p:xfrm>
          <a:off x="3992452" y="1819853"/>
          <a:ext cx="1964026" cy="3989331"/>
        </p:xfrm>
        <a:graphic>
          <a:graphicData uri="http://schemas.openxmlformats.org/drawingml/2006/table">
            <a:tbl>
              <a:tblPr rtl="1" firstRow="1" bandRow="1">
                <a:tableStyleId>{5C22544A-7EE6-4342-B048-85BDC9FD1C3A}</a:tableStyleId>
              </a:tblPr>
              <a:tblGrid>
                <a:gridCol w="1964026">
                  <a:extLst>
                    <a:ext uri="{9D8B030D-6E8A-4147-A177-3AD203B41FA5}">
                      <a16:colId xmlns:a16="http://schemas.microsoft.com/office/drawing/2014/main" val="20000"/>
                    </a:ext>
                  </a:extLst>
                </a:gridCol>
              </a:tblGrid>
              <a:tr h="606051">
                <a:tc>
                  <a:txBody>
                    <a:bodyPr/>
                    <a:lstStyle/>
                    <a:p>
                      <a:pPr algn="ctr" rtl="1"/>
                      <a:r>
                        <a:rPr lang="fa-IR" dirty="0">
                          <a:solidFill>
                            <a:schemeClr val="tx1"/>
                          </a:solidFill>
                          <a:cs typeface="B Nazanin" panose="00000400000000000000" pitchFamily="2" charset="-78"/>
                        </a:rPr>
                        <a:t>عوامل اقتضایی</a:t>
                      </a:r>
                    </a:p>
                  </a:txBody>
                  <a:tcPr anchor="ctr">
                    <a:solidFill>
                      <a:schemeClr val="bg2">
                        <a:lumMod val="90000"/>
                      </a:schemeClr>
                    </a:solidFill>
                  </a:tcPr>
                </a:tc>
                <a:extLst>
                  <a:ext uri="{0D108BD9-81ED-4DB2-BD59-A6C34878D82A}">
                    <a16:rowId xmlns:a16="http://schemas.microsoft.com/office/drawing/2014/main" val="10000"/>
                  </a:ext>
                </a:extLst>
              </a:tr>
              <a:tr h="3305194">
                <a:tc>
                  <a:txBody>
                    <a:bodyPr/>
                    <a:lstStyle/>
                    <a:p>
                      <a:pPr marL="285750" indent="-285750" algn="ctr" rtl="1">
                        <a:buFont typeface="Wingdings" panose="05000000000000000000" pitchFamily="2" charset="2"/>
                        <a:buChar char="v"/>
                      </a:pPr>
                      <a:r>
                        <a:rPr lang="fa-IR" dirty="0">
                          <a:solidFill>
                            <a:schemeClr val="tx1"/>
                          </a:solidFill>
                          <a:cs typeface="B Nazanin" panose="00000400000000000000" pitchFamily="2" charset="-78"/>
                        </a:rPr>
                        <a:t>ویژگیهای کارکنان:</a:t>
                      </a:r>
                    </a:p>
                    <a:p>
                      <a:pPr marL="342900" indent="-342900" algn="ctr" rtl="1">
                        <a:buAutoNum type="arabicPeriod"/>
                      </a:pPr>
                      <a:r>
                        <a:rPr lang="fa-IR" dirty="0">
                          <a:solidFill>
                            <a:schemeClr val="tx1"/>
                          </a:solidFill>
                          <a:cs typeface="B Nazanin" panose="00000400000000000000" pitchFamily="2" charset="-78"/>
                        </a:rPr>
                        <a:t>اقتدارگرا</a:t>
                      </a:r>
                    </a:p>
                    <a:p>
                      <a:pPr marL="342900" indent="-342900" algn="ctr" rtl="1">
                        <a:buAutoNum type="arabicPeriod"/>
                      </a:pPr>
                      <a:r>
                        <a:rPr lang="fa-IR" dirty="0">
                          <a:solidFill>
                            <a:schemeClr val="tx1"/>
                          </a:solidFill>
                          <a:cs typeface="B Nazanin" panose="00000400000000000000" pitchFamily="2" charset="-78"/>
                        </a:rPr>
                        <a:t>خود را مسئول دانستن یا ندانستن</a:t>
                      </a:r>
                    </a:p>
                    <a:p>
                      <a:pPr marL="342900" indent="-342900" algn="ctr" rtl="1">
                        <a:buAutoNum type="arabicPeriod"/>
                      </a:pPr>
                      <a:r>
                        <a:rPr lang="fa-IR" dirty="0">
                          <a:solidFill>
                            <a:schemeClr val="tx1"/>
                          </a:solidFill>
                          <a:cs typeface="B Nazanin" panose="00000400000000000000" pitchFamily="2" charset="-78"/>
                        </a:rPr>
                        <a:t>توان </a:t>
                      </a:r>
                    </a:p>
                    <a:p>
                      <a:pPr marL="285750" indent="-285750" algn="ctr" rtl="1">
                        <a:buFont typeface="Wingdings" panose="05000000000000000000" pitchFamily="2" charset="2"/>
                        <a:buChar char="v"/>
                      </a:pPr>
                      <a:r>
                        <a:rPr lang="fa-IR" dirty="0">
                          <a:solidFill>
                            <a:schemeClr val="tx1"/>
                          </a:solidFill>
                          <a:cs typeface="B Nazanin" panose="00000400000000000000" pitchFamily="2" charset="-78"/>
                        </a:rPr>
                        <a:t>ویژگیهای محیط کاری:</a:t>
                      </a:r>
                    </a:p>
                    <a:p>
                      <a:pPr marL="0" indent="0" algn="ctr" rtl="1">
                        <a:buNone/>
                      </a:pPr>
                      <a:r>
                        <a:rPr lang="fa-IR" dirty="0">
                          <a:solidFill>
                            <a:schemeClr val="tx1"/>
                          </a:solidFill>
                          <a:cs typeface="B Nazanin" panose="00000400000000000000" pitchFamily="2" charset="-78"/>
                        </a:rPr>
                        <a:t>1.</a:t>
                      </a:r>
                      <a:r>
                        <a:rPr lang="fa-IR" baseline="0" dirty="0">
                          <a:solidFill>
                            <a:schemeClr val="tx1"/>
                          </a:solidFill>
                          <a:cs typeface="B Nazanin" panose="00000400000000000000" pitchFamily="2" charset="-78"/>
                        </a:rPr>
                        <a:t> کار</a:t>
                      </a:r>
                    </a:p>
                    <a:p>
                      <a:pPr marL="0" indent="0" algn="ctr" rtl="1">
                        <a:buNone/>
                      </a:pPr>
                      <a:r>
                        <a:rPr lang="fa-IR" baseline="0" dirty="0">
                          <a:solidFill>
                            <a:schemeClr val="tx1"/>
                          </a:solidFill>
                          <a:cs typeface="B Nazanin" panose="00000400000000000000" pitchFamily="2" charset="-78"/>
                        </a:rPr>
                        <a:t>2. سیستم اختیارات رسمی</a:t>
                      </a:r>
                    </a:p>
                    <a:p>
                      <a:pPr marL="0" indent="0" algn="ctr" rtl="1">
                        <a:buNone/>
                      </a:pPr>
                      <a:r>
                        <a:rPr lang="fa-IR" baseline="0" dirty="0">
                          <a:solidFill>
                            <a:schemeClr val="tx1"/>
                          </a:solidFill>
                          <a:cs typeface="B Nazanin" panose="00000400000000000000" pitchFamily="2" charset="-78"/>
                        </a:rPr>
                        <a:t>3. گروه کار اولیه (صمیمی و دوستانه)</a:t>
                      </a:r>
                      <a:endParaRPr lang="fa-IR" dirty="0">
                        <a:solidFill>
                          <a:schemeClr val="tx1"/>
                        </a:solidFill>
                        <a:cs typeface="B Nazanin" panose="00000400000000000000" pitchFamily="2" charset="-78"/>
                      </a:endParaRPr>
                    </a:p>
                  </a:txBody>
                  <a:tcPr anchor="ctr">
                    <a:solidFill>
                      <a:schemeClr val="bg2">
                        <a:lumMod val="90000"/>
                      </a:schemeClr>
                    </a:solid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631168613"/>
              </p:ext>
            </p:extLst>
          </p:nvPr>
        </p:nvGraphicFramePr>
        <p:xfrm>
          <a:off x="1403797" y="1779074"/>
          <a:ext cx="2137893" cy="3936995"/>
        </p:xfrm>
        <a:graphic>
          <a:graphicData uri="http://schemas.openxmlformats.org/drawingml/2006/table">
            <a:tbl>
              <a:tblPr rtl="1" firstRow="1" bandRow="1">
                <a:tableStyleId>{5C22544A-7EE6-4342-B048-85BDC9FD1C3A}</a:tableStyleId>
              </a:tblPr>
              <a:tblGrid>
                <a:gridCol w="2137893">
                  <a:extLst>
                    <a:ext uri="{9D8B030D-6E8A-4147-A177-3AD203B41FA5}">
                      <a16:colId xmlns:a16="http://schemas.microsoft.com/office/drawing/2014/main" val="20000"/>
                    </a:ext>
                  </a:extLst>
                </a:gridCol>
              </a:tblGrid>
              <a:tr h="610041">
                <a:tc>
                  <a:txBody>
                    <a:bodyPr/>
                    <a:lstStyle/>
                    <a:p>
                      <a:pPr algn="ctr" rtl="1"/>
                      <a:r>
                        <a:rPr lang="fa-IR" sz="1800" b="1" kern="1200" dirty="0">
                          <a:solidFill>
                            <a:schemeClr val="tx1"/>
                          </a:solidFill>
                          <a:latin typeface="+mn-lt"/>
                          <a:ea typeface="+mn-ea"/>
                          <a:cs typeface="B Nazanin" panose="00000400000000000000" pitchFamily="2" charset="-78"/>
                        </a:rPr>
                        <a:t>نتایج عملکرد کارکنان</a:t>
                      </a:r>
                    </a:p>
                  </a:txBody>
                  <a:tcPr anchor="ctr">
                    <a:solidFill>
                      <a:srgbClr val="FDBBA9"/>
                    </a:solidFill>
                  </a:tcPr>
                </a:tc>
                <a:extLst>
                  <a:ext uri="{0D108BD9-81ED-4DB2-BD59-A6C34878D82A}">
                    <a16:rowId xmlns:a16="http://schemas.microsoft.com/office/drawing/2014/main" val="10000"/>
                  </a:ext>
                </a:extLst>
              </a:tr>
              <a:tr h="3326954">
                <a:tc>
                  <a:txBody>
                    <a:bodyPr/>
                    <a:lstStyle/>
                    <a:p>
                      <a:pPr marL="285750" indent="-285750" algn="ctr" rtl="1">
                        <a:buFont typeface="Wingdings" panose="05000000000000000000" pitchFamily="2" charset="2"/>
                        <a:buChar char="v"/>
                      </a:pPr>
                      <a:r>
                        <a:rPr lang="fa-IR" dirty="0">
                          <a:solidFill>
                            <a:schemeClr val="tx1"/>
                          </a:solidFill>
                          <a:cs typeface="B Nazanin" panose="00000400000000000000" pitchFamily="2" charset="-78"/>
                        </a:rPr>
                        <a:t>رضایت شغلی:</a:t>
                      </a:r>
                    </a:p>
                    <a:p>
                      <a:pPr algn="ctr" rtl="1"/>
                      <a:r>
                        <a:rPr lang="fa-IR" dirty="0">
                          <a:solidFill>
                            <a:schemeClr val="tx1"/>
                          </a:solidFill>
                          <a:cs typeface="B Nazanin" panose="00000400000000000000" pitchFamily="2" charset="-78"/>
                        </a:rPr>
                        <a:t>شغل به پاداشهای باارزش منجر می شود</a:t>
                      </a:r>
                    </a:p>
                    <a:p>
                      <a:pPr marL="285750" indent="-285750" algn="ctr" rtl="1">
                        <a:buFont typeface="Wingdings" panose="05000000000000000000" pitchFamily="2" charset="2"/>
                        <a:buChar char="v"/>
                      </a:pPr>
                      <a:r>
                        <a:rPr lang="fa-IR" dirty="0">
                          <a:solidFill>
                            <a:schemeClr val="tx1"/>
                          </a:solidFill>
                          <a:cs typeface="B Nazanin" panose="00000400000000000000" pitchFamily="2" charset="-78"/>
                        </a:rPr>
                        <a:t>پذیرش</a:t>
                      </a:r>
                      <a:r>
                        <a:rPr lang="fa-IR" baseline="0" dirty="0">
                          <a:solidFill>
                            <a:schemeClr val="tx1"/>
                          </a:solidFill>
                          <a:cs typeface="B Nazanin" panose="00000400000000000000" pitchFamily="2" charset="-78"/>
                        </a:rPr>
                        <a:t> رهبر:</a:t>
                      </a:r>
                    </a:p>
                    <a:p>
                      <a:pPr algn="ctr" rtl="1"/>
                      <a:r>
                        <a:rPr lang="fa-IR" baseline="0" dirty="0">
                          <a:solidFill>
                            <a:schemeClr val="tx1"/>
                          </a:solidFill>
                          <a:cs typeface="B Nazanin" panose="00000400000000000000" pitchFamily="2" charset="-78"/>
                        </a:rPr>
                        <a:t>رهبر به پاداشهای باارزش هدایت می کند.</a:t>
                      </a:r>
                    </a:p>
                    <a:p>
                      <a:pPr marL="285750" indent="-285750" algn="ctr" rtl="1">
                        <a:buFont typeface="Wingdings" panose="05000000000000000000" pitchFamily="2" charset="2"/>
                        <a:buChar char="v"/>
                      </a:pPr>
                      <a:r>
                        <a:rPr lang="fa-IR" baseline="0" dirty="0">
                          <a:solidFill>
                            <a:schemeClr val="tx1"/>
                          </a:solidFill>
                          <a:cs typeface="B Nazanin" panose="00000400000000000000" pitchFamily="2" charset="-78"/>
                        </a:rPr>
                        <a:t>رفتار انگیزشی:</a:t>
                      </a:r>
                    </a:p>
                    <a:p>
                      <a:pPr algn="ctr" rtl="1"/>
                      <a:r>
                        <a:rPr lang="fa-IR" baseline="0" dirty="0">
                          <a:solidFill>
                            <a:schemeClr val="tx1"/>
                          </a:solidFill>
                          <a:cs typeface="B Nazanin" panose="00000400000000000000" pitchFamily="2" charset="-78"/>
                        </a:rPr>
                        <a:t>انتظار اینکه تلاش به عملکرد منجر خواهد شد باور نسبت به اینکه عملکرد به پاداش باارزش می رسد.</a:t>
                      </a:r>
                    </a:p>
                  </a:txBody>
                  <a:tcPr anchor="ctr">
                    <a:solidFill>
                      <a:srgbClr val="FDBBA9"/>
                    </a:solidFill>
                  </a:tcPr>
                </a:tc>
                <a:extLst>
                  <a:ext uri="{0D108BD9-81ED-4DB2-BD59-A6C34878D82A}">
                    <a16:rowId xmlns:a16="http://schemas.microsoft.com/office/drawing/2014/main" val="10001"/>
                  </a:ext>
                </a:extLst>
              </a:tr>
            </a:tbl>
          </a:graphicData>
        </a:graphic>
      </p:graphicFrame>
      <p:cxnSp>
        <p:nvCxnSpPr>
          <p:cNvPr id="7" name="Straight Connector 6"/>
          <p:cNvCxnSpPr>
            <a:cxnSpLocks/>
          </p:cNvCxnSpPr>
          <p:nvPr/>
        </p:nvCxnSpPr>
        <p:spPr>
          <a:xfrm>
            <a:off x="7122015" y="5741749"/>
            <a:ext cx="0" cy="34996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cxnSpLocks/>
          </p:cNvCxnSpPr>
          <p:nvPr/>
        </p:nvCxnSpPr>
        <p:spPr>
          <a:xfrm flipH="1">
            <a:off x="2438400" y="6091709"/>
            <a:ext cx="4683620"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a:cxnSpLocks/>
            <a:stCxn id="14" idx="2"/>
          </p:cNvCxnSpPr>
          <p:nvPr/>
        </p:nvCxnSpPr>
        <p:spPr>
          <a:xfrm>
            <a:off x="4974465" y="5809184"/>
            <a:ext cx="0" cy="282525"/>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Arrow Connector 21"/>
          <p:cNvCxnSpPr>
            <a:cxnSpLocks/>
          </p:cNvCxnSpPr>
          <p:nvPr/>
        </p:nvCxnSpPr>
        <p:spPr>
          <a:xfrm flipV="1">
            <a:off x="2438400" y="5716071"/>
            <a:ext cx="0" cy="3756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9720304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389120"/>
          </a:xfrm>
        </p:spPr>
        <p:txBody>
          <a:bodyPr/>
          <a:lstStyle/>
          <a:p>
            <a:pPr algn="r" rtl="1">
              <a:buFont typeface="Wingdings" panose="05000000000000000000" pitchFamily="2" charset="2"/>
              <a:buChar char="q"/>
            </a:pPr>
            <a:r>
              <a:rPr lang="fa-IR" dirty="0">
                <a:cs typeface="B Titr" panose="00000700000000000000" pitchFamily="2" charset="-78"/>
              </a:rPr>
              <a:t>مدل سبک - ساختار- توان</a:t>
            </a:r>
          </a:p>
          <a:p>
            <a:pPr algn="r" rtl="1"/>
            <a:endParaRPr lang="fa-IR" dirty="0"/>
          </a:p>
        </p:txBody>
      </p:sp>
      <p:graphicFrame>
        <p:nvGraphicFramePr>
          <p:cNvPr id="7" name="Table 6"/>
          <p:cNvGraphicFramePr>
            <a:graphicFrameLocks noGrp="1"/>
          </p:cNvGraphicFramePr>
          <p:nvPr>
            <p:extLst>
              <p:ext uri="{D42A27DB-BD31-4B8C-83A1-F6EECF244321}">
                <p14:modId xmlns:p14="http://schemas.microsoft.com/office/powerpoint/2010/main" val="3248228580"/>
              </p:ext>
            </p:extLst>
          </p:nvPr>
        </p:nvGraphicFramePr>
        <p:xfrm>
          <a:off x="1480640" y="2538905"/>
          <a:ext cx="4473846" cy="3600644"/>
        </p:xfrm>
        <a:graphic>
          <a:graphicData uri="http://schemas.openxmlformats.org/drawingml/2006/table">
            <a:tbl>
              <a:tblPr rtl="1" firstRow="1" bandRow="1">
                <a:tableStyleId>{1E171933-4619-4E11-9A3F-F7608DF75F80}</a:tableStyleId>
              </a:tblPr>
              <a:tblGrid>
                <a:gridCol w="2236923">
                  <a:extLst>
                    <a:ext uri="{9D8B030D-6E8A-4147-A177-3AD203B41FA5}">
                      <a16:colId xmlns:a16="http://schemas.microsoft.com/office/drawing/2014/main" val="20000"/>
                    </a:ext>
                  </a:extLst>
                </a:gridCol>
                <a:gridCol w="2236923">
                  <a:extLst>
                    <a:ext uri="{9D8B030D-6E8A-4147-A177-3AD203B41FA5}">
                      <a16:colId xmlns:a16="http://schemas.microsoft.com/office/drawing/2014/main" val="20001"/>
                    </a:ext>
                  </a:extLst>
                </a:gridCol>
              </a:tblGrid>
              <a:tr h="635408">
                <a:tc gridSpan="2">
                  <a:txBody>
                    <a:bodyPr/>
                    <a:lstStyle/>
                    <a:p>
                      <a:pPr algn="ctr" rtl="1"/>
                      <a:r>
                        <a:rPr lang="fa-IR" sz="2800" dirty="0"/>
                        <a:t>ساختار کار</a:t>
                      </a:r>
                      <a:endParaRPr lang="fa-IR" sz="2800" dirty="0">
                        <a:cs typeface="B Nazanin" panose="00000400000000000000" pitchFamily="2" charset="-78"/>
                      </a:endParaRPr>
                    </a:p>
                  </a:txBody>
                  <a:tcPr anchor="ctr"/>
                </a:tc>
                <a:tc hMerge="1">
                  <a:txBody>
                    <a:bodyPr/>
                    <a:lstStyle/>
                    <a:p>
                      <a:pPr rtl="1"/>
                      <a:endParaRPr lang="fa-IR" dirty="0"/>
                    </a:p>
                  </a:txBody>
                  <a:tcPr/>
                </a:tc>
                <a:extLst>
                  <a:ext uri="{0D108BD9-81ED-4DB2-BD59-A6C34878D82A}">
                    <a16:rowId xmlns:a16="http://schemas.microsoft.com/office/drawing/2014/main" val="10000"/>
                  </a:ext>
                </a:extLst>
              </a:tr>
              <a:tr h="635408">
                <a:tc>
                  <a:txBody>
                    <a:bodyPr/>
                    <a:lstStyle/>
                    <a:p>
                      <a:pPr algn="ctr" rtl="1"/>
                      <a:r>
                        <a:rPr lang="fa-IR" sz="2800" dirty="0"/>
                        <a:t>کم</a:t>
                      </a:r>
                      <a:endParaRPr lang="fa-IR" sz="2800" dirty="0">
                        <a:cs typeface="B Nazanin" panose="00000400000000000000" pitchFamily="2" charset="-78"/>
                      </a:endParaRPr>
                    </a:p>
                  </a:txBody>
                  <a:tcPr/>
                </a:tc>
                <a:tc>
                  <a:txBody>
                    <a:bodyPr/>
                    <a:lstStyle/>
                    <a:p>
                      <a:pPr algn="ctr" rtl="1"/>
                      <a:r>
                        <a:rPr lang="fa-IR" sz="2800" dirty="0"/>
                        <a:t>زیاد</a:t>
                      </a:r>
                      <a:endParaRPr lang="fa-IR" sz="2800" dirty="0">
                        <a:cs typeface="B Nazanin" panose="00000400000000000000" pitchFamily="2" charset="-78"/>
                      </a:endParaRPr>
                    </a:p>
                  </a:txBody>
                  <a:tcPr/>
                </a:tc>
                <a:extLst>
                  <a:ext uri="{0D108BD9-81ED-4DB2-BD59-A6C34878D82A}">
                    <a16:rowId xmlns:a16="http://schemas.microsoft.com/office/drawing/2014/main" val="10001"/>
                  </a:ext>
                </a:extLst>
              </a:tr>
              <a:tr h="1164914">
                <a:tc>
                  <a:txBody>
                    <a:bodyPr/>
                    <a:lstStyle/>
                    <a:p>
                      <a:pPr algn="ctr" rtl="1"/>
                      <a:r>
                        <a:rPr lang="fa-IR" sz="2800" dirty="0"/>
                        <a:t>رابطه کم</a:t>
                      </a:r>
                    </a:p>
                    <a:p>
                      <a:pPr algn="ctr" rtl="1"/>
                      <a:r>
                        <a:rPr lang="fa-IR" sz="2800" dirty="0"/>
                        <a:t>ضابطه</a:t>
                      </a:r>
                      <a:r>
                        <a:rPr lang="fa-IR" sz="2800" baseline="0" dirty="0"/>
                        <a:t> کم</a:t>
                      </a:r>
                      <a:endParaRPr lang="fa-IR" sz="2800" dirty="0">
                        <a:cs typeface="B Nazanin" panose="00000400000000000000" pitchFamily="2" charset="-78"/>
                      </a:endParaRPr>
                    </a:p>
                  </a:txBody>
                  <a:tcPr/>
                </a:tc>
                <a:tc>
                  <a:txBody>
                    <a:bodyPr/>
                    <a:lstStyle/>
                    <a:p>
                      <a:pPr algn="ctr" rtl="1"/>
                      <a:r>
                        <a:rPr lang="fa-IR" sz="2800" dirty="0"/>
                        <a:t>رابطه زیاد</a:t>
                      </a:r>
                    </a:p>
                    <a:p>
                      <a:pPr algn="ctr" rtl="1"/>
                      <a:r>
                        <a:rPr lang="fa-IR" sz="2800" dirty="0"/>
                        <a:t>ضابطه زیاد</a:t>
                      </a:r>
                      <a:endParaRPr lang="fa-IR" sz="2800" dirty="0">
                        <a:cs typeface="B Nazanin" panose="00000400000000000000" pitchFamily="2" charset="-78"/>
                      </a:endParaRPr>
                    </a:p>
                  </a:txBody>
                  <a:tcPr/>
                </a:tc>
                <a:extLst>
                  <a:ext uri="{0D108BD9-81ED-4DB2-BD59-A6C34878D82A}">
                    <a16:rowId xmlns:a16="http://schemas.microsoft.com/office/drawing/2014/main" val="10002"/>
                  </a:ext>
                </a:extLst>
              </a:tr>
              <a:tr h="1164914">
                <a:tc>
                  <a:txBody>
                    <a:bodyPr/>
                    <a:lstStyle/>
                    <a:p>
                      <a:pPr algn="ctr" rtl="1"/>
                      <a:r>
                        <a:rPr lang="fa-IR" sz="2800" dirty="0"/>
                        <a:t>ضابطه زیاد</a:t>
                      </a:r>
                    </a:p>
                    <a:p>
                      <a:pPr algn="ctr" rtl="1"/>
                      <a:r>
                        <a:rPr lang="fa-IR" sz="2800" dirty="0"/>
                        <a:t>رابطه کم</a:t>
                      </a:r>
                      <a:endParaRPr lang="fa-IR" sz="2800" dirty="0">
                        <a:cs typeface="B Nazanin" panose="00000400000000000000" pitchFamily="2" charset="-78"/>
                      </a:endParaRPr>
                    </a:p>
                  </a:txBody>
                  <a:tcPr/>
                </a:tc>
                <a:tc>
                  <a:txBody>
                    <a:bodyPr/>
                    <a:lstStyle/>
                    <a:p>
                      <a:pPr algn="ctr" rtl="1"/>
                      <a:r>
                        <a:rPr lang="fa-IR" sz="2800" dirty="0"/>
                        <a:t>رابطه زیاد</a:t>
                      </a:r>
                    </a:p>
                    <a:p>
                      <a:pPr algn="ctr" rtl="1"/>
                      <a:r>
                        <a:rPr lang="fa-IR" sz="2800" dirty="0"/>
                        <a:t>ضابطه کم</a:t>
                      </a:r>
                      <a:endParaRPr lang="fa-IR" sz="2800" dirty="0">
                        <a:cs typeface="B Nazanin" panose="00000400000000000000" pitchFamily="2" charset="-78"/>
                      </a:endParaRPr>
                    </a:p>
                  </a:txBody>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4759372"/>
              </p:ext>
            </p:extLst>
          </p:nvPr>
        </p:nvGraphicFramePr>
        <p:xfrm>
          <a:off x="5954486" y="2521131"/>
          <a:ext cx="2338952" cy="3600644"/>
        </p:xfrm>
        <a:graphic>
          <a:graphicData uri="http://schemas.openxmlformats.org/drawingml/2006/table">
            <a:tbl>
              <a:tblPr rtl="1" firstRow="1" bandRow="1">
                <a:tableStyleId>{00A15C55-8517-42AA-B614-E9B94910E393}</a:tableStyleId>
              </a:tblPr>
              <a:tblGrid>
                <a:gridCol w="1048325">
                  <a:extLst>
                    <a:ext uri="{9D8B030D-6E8A-4147-A177-3AD203B41FA5}">
                      <a16:colId xmlns:a16="http://schemas.microsoft.com/office/drawing/2014/main" val="20000"/>
                    </a:ext>
                  </a:extLst>
                </a:gridCol>
                <a:gridCol w="1290627">
                  <a:extLst>
                    <a:ext uri="{9D8B030D-6E8A-4147-A177-3AD203B41FA5}">
                      <a16:colId xmlns:a16="http://schemas.microsoft.com/office/drawing/2014/main" val="20001"/>
                    </a:ext>
                  </a:extLst>
                </a:gridCol>
              </a:tblGrid>
              <a:tr h="1798716">
                <a:tc rowSpan="2">
                  <a:txBody>
                    <a:bodyPr/>
                    <a:lstStyle/>
                    <a:p>
                      <a:pPr algn="ctr" rtl="1"/>
                      <a:endParaRPr lang="en-US" dirty="0"/>
                    </a:p>
                    <a:p>
                      <a:pPr algn="ctr" rtl="1"/>
                      <a:endParaRPr lang="en-US" dirty="0"/>
                    </a:p>
                    <a:p>
                      <a:pPr algn="ctr" rtl="1"/>
                      <a:endParaRPr lang="en-US" dirty="0"/>
                    </a:p>
                    <a:p>
                      <a:pPr algn="ctr" rtl="1">
                        <a:lnSpc>
                          <a:spcPct val="200000"/>
                        </a:lnSpc>
                      </a:pPr>
                      <a:r>
                        <a:rPr lang="fa-IR" dirty="0"/>
                        <a:t> ظرفیت</a:t>
                      </a:r>
                    </a:p>
                    <a:p>
                      <a:pPr algn="ctr" rtl="1">
                        <a:lnSpc>
                          <a:spcPct val="200000"/>
                        </a:lnSpc>
                      </a:pPr>
                      <a:r>
                        <a:rPr lang="fa-IR" dirty="0"/>
                        <a:t>  کارکنان</a:t>
                      </a:r>
                      <a:endParaRPr lang="fa-IR" dirty="0">
                        <a:cs typeface="B Nazanin" panose="00000400000000000000" pitchFamily="2" charset="-78"/>
                      </a:endParaRPr>
                    </a:p>
                  </a:txBody>
                  <a:tcPr/>
                </a:tc>
                <a:tc>
                  <a:txBody>
                    <a:bodyPr/>
                    <a:lstStyle/>
                    <a:p>
                      <a:pPr algn="ctr" rtl="1"/>
                      <a:r>
                        <a:rPr lang="fa-IR" dirty="0">
                          <a:solidFill>
                            <a:schemeClr val="bg1"/>
                          </a:solidFill>
                        </a:rPr>
                        <a:t>زیاد</a:t>
                      </a:r>
                      <a:endParaRPr lang="fa-IR" dirty="0">
                        <a:solidFill>
                          <a:schemeClr val="bg1"/>
                        </a:solidFill>
                        <a:cs typeface="B Nazanin" panose="00000400000000000000" pitchFamily="2" charset="-78"/>
                      </a:endParaRPr>
                    </a:p>
                  </a:txBody>
                  <a:tcPr anchor="ctr"/>
                </a:tc>
                <a:extLst>
                  <a:ext uri="{0D108BD9-81ED-4DB2-BD59-A6C34878D82A}">
                    <a16:rowId xmlns:a16="http://schemas.microsoft.com/office/drawing/2014/main" val="10000"/>
                  </a:ext>
                </a:extLst>
              </a:tr>
              <a:tr h="1801928">
                <a:tc vMerge="1">
                  <a:txBody>
                    <a:bodyPr/>
                    <a:lstStyle/>
                    <a:p>
                      <a:pPr rtl="1"/>
                      <a:endParaRPr lang="fa-IR" dirty="0"/>
                    </a:p>
                  </a:txBody>
                  <a:tcPr/>
                </a:tc>
                <a:tc>
                  <a:txBody>
                    <a:bodyPr/>
                    <a:lstStyle/>
                    <a:p>
                      <a:pPr algn="ctr" rtl="1"/>
                      <a:r>
                        <a:rPr lang="fa-IR" sz="2200" dirty="0"/>
                        <a:t>کم</a:t>
                      </a:r>
                      <a:endParaRPr lang="fa-IR" sz="2200" dirty="0">
                        <a:cs typeface="B Nazanin" panose="00000400000000000000" pitchFamily="2" charset="-78"/>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661108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838200"/>
            <a:ext cx="6781800" cy="5454022"/>
          </a:xfrm>
        </p:spPr>
        <p:txBody>
          <a:bodyPr>
            <a:normAutofit/>
          </a:bodyPr>
          <a:lstStyle/>
          <a:p>
            <a:pPr algn="just" rtl="1">
              <a:lnSpc>
                <a:spcPct val="150000"/>
              </a:lnSpc>
              <a:buNone/>
            </a:pPr>
            <a:r>
              <a:rPr lang="fa-IR" sz="2000" dirty="0">
                <a:cs typeface="B Nazanin" panose="00000400000000000000" pitchFamily="2" charset="-78"/>
              </a:rPr>
              <a:t>نظریه سبک مدیریت سه بعدی </a:t>
            </a:r>
          </a:p>
          <a:p>
            <a:pPr algn="just" rtl="1">
              <a:lnSpc>
                <a:spcPct val="150000"/>
              </a:lnSpc>
              <a:buNone/>
            </a:pPr>
            <a:r>
              <a:rPr lang="fa-IR" sz="2000" dirty="0">
                <a:cs typeface="B Nazanin" panose="00000400000000000000" pitchFamily="2" charset="-78"/>
              </a:rPr>
              <a:t>ویلیام ردین بعد سوم را به ابعاد علاقه به کار و تولید و علاقه به روابط و افراد را با نام بعد اثر بخش را افزود </a:t>
            </a:r>
          </a:p>
          <a:p>
            <a:pPr algn="just" rtl="1">
              <a:lnSpc>
                <a:spcPct val="150000"/>
              </a:lnSpc>
              <a:buNone/>
            </a:pPr>
            <a:r>
              <a:rPr lang="fa-IR" sz="2000" dirty="0">
                <a:cs typeface="B Nazanin" panose="00000400000000000000" pitchFamily="2" charset="-78"/>
              </a:rPr>
              <a:t>البته صاحب نظران دیگری نیز این بعد را اضافه کردند و مفاهیم سبک و تقاضای وضعیتی یک محیط خاص را با هم تلفیق کردند</a:t>
            </a:r>
          </a:p>
          <a:p>
            <a:pPr algn="just" rtl="1">
              <a:lnSpc>
                <a:spcPct val="150000"/>
              </a:lnSpc>
              <a:buNone/>
            </a:pPr>
            <a:r>
              <a:rPr lang="fa-IR" sz="2000" dirty="0">
                <a:cs typeface="B Nazanin" panose="00000400000000000000" pitchFamily="2" charset="-78"/>
              </a:rPr>
              <a:t> البته این بعد سوم در صورتی میتواند موئثر باشد که، سبک مناسب مدیریت این بعد نیزدر مدیران و رهبران سازمانها بتوانند در سازمانی تاثیر مثبت  داشته باشند والا می تواند منفی و با تاثیر منغی همراه باشد .</a:t>
            </a:r>
            <a:endParaRPr lang="en-US" sz="2000" dirty="0">
              <a:cs typeface="B Nazanin" panose="00000400000000000000"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85800"/>
            <a:ext cx="7049185" cy="5486400"/>
          </a:xfrm>
        </p:spPr>
        <p:txBody>
          <a:bodyPr>
            <a:normAutofit/>
          </a:bodyPr>
          <a:lstStyle/>
          <a:p>
            <a:pPr algn="justLow" rtl="1">
              <a:lnSpc>
                <a:spcPct val="210000"/>
              </a:lnSpc>
              <a:buFont typeface="Wingdings" pitchFamily="2" charset="2"/>
              <a:buChar char="v"/>
            </a:pPr>
            <a:r>
              <a:rPr lang="fa-IR" sz="2000" dirty="0">
                <a:cs typeface="B Nazanin" pitchFamily="2" charset="-78"/>
              </a:rPr>
              <a:t>برخی از کارشناسان معتقدند که اخلاق کاری به وسیله برخی از مدیران سرکوب شده است؛ زیرا مدیریت به جای اینکه اخلاق کاری را تقویت نماید اغلب با اقدامهایی که انگیزه سختکوشی را سرکوب می کند موجبات بی نتیجه ماندن فعالیتهای افراد را پدید می آورد. برای مثال با پرداخت دستمزد ساعتی انگیزه حاضرشدن در محل کار را در آنان ایجاد می کند، ولی ضرورتاً آنان را  به طور کامل مولد بار نمی آورد. گذشته از آن واگذاری کارهای گنگ، تکراری و غیرچالشی نه تنها زمینه سختکوشی کارکنان را فراهم نمی آورد، بلکه موجب می شود که آنان از زیر کار شانه خالی کنند. </a:t>
            </a:r>
            <a:endParaRPr lang="en-US" sz="2000" dirty="0">
              <a:cs typeface="B Nazanin" pitchFamily="2" charset="-78"/>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990600"/>
            <a:ext cx="7049185" cy="5377822"/>
          </a:xfrm>
        </p:spPr>
        <p:txBody>
          <a:bodyPr/>
          <a:lstStyle/>
          <a:p>
            <a:pPr algn="r" rtl="1">
              <a:buFont typeface="Wingdings" panose="05000000000000000000" pitchFamily="2" charset="2"/>
              <a:buChar char="q"/>
            </a:pPr>
            <a:r>
              <a:rPr lang="fa-IR" dirty="0">
                <a:cs typeface="B Titr" panose="00000700000000000000" pitchFamily="2" charset="-78"/>
              </a:rPr>
              <a:t>نظریه رهبری وضعیتی</a:t>
            </a:r>
          </a:p>
          <a:p>
            <a:pPr algn="justLow" rtl="1">
              <a:lnSpc>
                <a:spcPct val="150000"/>
              </a:lnSpc>
              <a:buFont typeface="Wingdings" panose="05000000000000000000" pitchFamily="2" charset="2"/>
              <a:buChar char="v"/>
            </a:pPr>
            <a:r>
              <a:rPr lang="fa-IR" dirty="0">
                <a:cs typeface="B Nazanin" panose="00000400000000000000" pitchFamily="2" charset="-78"/>
              </a:rPr>
              <a:t>این نظریه بویژه بر بلوغ یا آمادگی کارکنان تمرکز دارد. میزان توان و تمایل افراد برای انجام یک کار مشخص را آمادگی گویند. نظریه رهبری وضعیتی بر انطباق رفتار کاری (هدایت و راهنمایی) و رفتار رابطه ای (حمایت احساسی/ اجتماعی) رهبر با « آمادگی» کارکنان برای انجام کارهایشان تأکید دارد. </a:t>
            </a:r>
          </a:p>
          <a:p>
            <a:pPr algn="justLow" rtl="1">
              <a:lnSpc>
                <a:spcPct val="150000"/>
              </a:lnSpc>
              <a:buFont typeface="Wingdings" panose="05000000000000000000" pitchFamily="2" charset="2"/>
              <a:buChar char="v"/>
            </a:pPr>
            <a:r>
              <a:rPr lang="fa-IR" dirty="0">
                <a:cs typeface="B Nazanin" panose="00000400000000000000" pitchFamily="2" charset="-78"/>
              </a:rPr>
              <a:t> رفتار کاری به میزانی که رهبر درگیر بیان وظایف و مسئولیت های هر فرد یا گروه می شود اطلاق می گردد </a:t>
            </a:r>
          </a:p>
          <a:p>
            <a:pPr algn="justLow" rtl="1">
              <a:lnSpc>
                <a:spcPct val="150000"/>
              </a:lnSpc>
              <a:buFont typeface="Wingdings" panose="05000000000000000000" pitchFamily="2" charset="2"/>
              <a:buChar char="v"/>
            </a:pPr>
            <a:r>
              <a:rPr lang="fa-IR" dirty="0">
                <a:cs typeface="B Nazanin" panose="00000400000000000000" pitchFamily="2" charset="-78"/>
              </a:rPr>
              <a:t> رفتار رابطه ای به میزانی که رهبر به ارتباطات دو طرفه یا چند جانبه می پردازد اشاره دارد . و رفتار های شنود موثر تسهیل کنندگی و حمایتی را شامل می شود .</a:t>
            </a:r>
          </a:p>
        </p:txBody>
      </p:sp>
    </p:spTree>
    <p:extLst>
      <p:ext uri="{BB962C8B-B14F-4D97-AF65-F5344CB8AC3E}">
        <p14:creationId xmlns:p14="http://schemas.microsoft.com/office/powerpoint/2010/main" val="119289663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3581400"/>
          </a:xfrm>
        </p:spPr>
        <p:txBody>
          <a:bodyPr>
            <a:normAutofit/>
          </a:bodyPr>
          <a:lstStyle/>
          <a:p>
            <a:pPr algn="justLow" rtl="1">
              <a:lnSpc>
                <a:spcPct val="150000"/>
              </a:lnSpc>
              <a:buFont typeface="Wingdings" panose="05000000000000000000" pitchFamily="2" charset="2"/>
              <a:buChar char="q"/>
            </a:pPr>
            <a:r>
              <a:rPr lang="fa-IR" dirty="0">
                <a:cs typeface="B Titr" panose="00000700000000000000" pitchFamily="2" charset="-78"/>
              </a:rPr>
              <a:t>سبکهای نظریه وضعیتی</a:t>
            </a:r>
          </a:p>
          <a:p>
            <a:pPr algn="justLow" rtl="1">
              <a:lnSpc>
                <a:spcPct val="150000"/>
              </a:lnSpc>
              <a:buFont typeface="Wingdings" panose="05000000000000000000" pitchFamily="2" charset="2"/>
              <a:buChar char="v"/>
            </a:pPr>
            <a:r>
              <a:rPr lang="fa-IR" b="1" dirty="0">
                <a:cs typeface="B Nazanin" panose="00000400000000000000" pitchFamily="2" charset="-78"/>
              </a:rPr>
              <a:t>1. سبک دستوری: </a:t>
            </a:r>
            <a:r>
              <a:rPr lang="fa-IR" dirty="0">
                <a:cs typeface="B Nazanin" panose="00000400000000000000" pitchFamily="2" charset="-78"/>
              </a:rPr>
              <a:t>در وضعیتهایی که آمادگی کم، کارکنان ناتوان و بی علاقه بوده یا بیش از حد در قبول مسئولیت برای یک کار خاص نامطمئن باشند، به کار می رود. سبک دستوری شامل رهنمودهای خاص به افراد است در مورد اینکه چه کاری را چگونه انجام دهند.</a:t>
            </a:r>
          </a:p>
          <a:p>
            <a:pPr algn="justLow" rtl="1">
              <a:lnSpc>
                <a:spcPct val="150000"/>
              </a:lnSpc>
              <a:buFont typeface="Wingdings" panose="05000000000000000000" pitchFamily="2" charset="2"/>
              <a:buChar char="v"/>
            </a:pPr>
            <a:r>
              <a:rPr lang="fa-IR" b="1" dirty="0">
                <a:cs typeface="B Nazanin" panose="00000400000000000000" pitchFamily="2" charset="-78"/>
              </a:rPr>
              <a:t>2. سبک تشویقی/ استدلالی (اقناعی): </a:t>
            </a:r>
            <a:r>
              <a:rPr lang="fa-IR" dirty="0">
                <a:cs typeface="B Nazanin" panose="00000400000000000000" pitchFamily="2" charset="-78"/>
              </a:rPr>
              <a:t>برای آمادگی زیر متوسط به کار می رود. هنگامی که کارکنان توان قبول مسئولیت ندارند، ولی علاقه دارند یا احساس اطمینان برای انجام کار دارند. این سبک تلفیقی از سبک دستوری و توضیح و تقویت به منظور حفظ شور و ذوق در افراد است.</a:t>
            </a:r>
          </a:p>
          <a:p>
            <a:pPr marL="0" indent="0" algn="r" rtl="1">
              <a:lnSpc>
                <a:spcPct val="150000"/>
              </a:lnSpc>
              <a:buNone/>
            </a:pPr>
            <a:endParaRPr lang="fa-IR" dirty="0"/>
          </a:p>
          <a:p>
            <a:pPr algn="r" rtl="1">
              <a:lnSpc>
                <a:spcPct val="150000"/>
              </a:lnSpc>
            </a:pPr>
            <a:endParaRPr lang="fa-IR" dirty="0"/>
          </a:p>
        </p:txBody>
      </p:sp>
    </p:spTree>
    <p:extLst>
      <p:ext uri="{BB962C8B-B14F-4D97-AF65-F5344CB8AC3E}">
        <p14:creationId xmlns:p14="http://schemas.microsoft.com/office/powerpoint/2010/main" val="229312896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540189"/>
            <a:ext cx="6591985" cy="3777622"/>
          </a:xfrm>
        </p:spPr>
        <p:txBody>
          <a:bodyPr/>
          <a:lstStyle/>
          <a:p>
            <a:pPr algn="justLow" rtl="1">
              <a:lnSpc>
                <a:spcPct val="200000"/>
              </a:lnSpc>
              <a:buFont typeface="Wingdings" panose="05000000000000000000" pitchFamily="2" charset="2"/>
              <a:buChar char="v"/>
            </a:pPr>
            <a:r>
              <a:rPr lang="fa-IR" b="1" dirty="0">
                <a:cs typeface="B Nazanin" panose="00000400000000000000" pitchFamily="2" charset="-78"/>
              </a:rPr>
              <a:t>3. سبک حمایتی (مشارتی- تسهیل کنندگی): </a:t>
            </a:r>
            <a:r>
              <a:rPr lang="fa-IR" dirty="0">
                <a:cs typeface="B Nazanin" panose="00000400000000000000" pitchFamily="2" charset="-78"/>
              </a:rPr>
              <a:t>برای آمادگی بالای متوسط به کار می رود. هنگامی که کارکنان توان قبول مسئولیت دارند، ولی تمایل ندارند یا بیش از حد نسبت به انجام کار نامطمئن هستند. از آنجا که افراد توانمند هستند، بنابراین سبک حمایتی/ مشارکتی که در آن رهبر بر ارتباطات دوطرفه و همکاری مبتنی بر اعتماد تأکید دارد اثربخش ترین سبک است.</a:t>
            </a:r>
          </a:p>
        </p:txBody>
      </p:sp>
    </p:spTree>
    <p:extLst>
      <p:ext uri="{BB962C8B-B14F-4D97-AF65-F5344CB8AC3E}">
        <p14:creationId xmlns:p14="http://schemas.microsoft.com/office/powerpoint/2010/main" val="196768868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371600"/>
            <a:ext cx="6591985" cy="3777622"/>
          </a:xfrm>
        </p:spPr>
        <p:txBody>
          <a:bodyPr/>
          <a:lstStyle/>
          <a:p>
            <a:pPr algn="justLow" rtl="1">
              <a:lnSpc>
                <a:spcPct val="200000"/>
              </a:lnSpc>
              <a:buFont typeface="Wingdings" panose="05000000000000000000" pitchFamily="2" charset="2"/>
              <a:buChar char="v"/>
            </a:pPr>
            <a:r>
              <a:rPr lang="fa-IR" b="1" dirty="0">
                <a:cs typeface="B Nazanin" panose="00000400000000000000" pitchFamily="2" charset="-78"/>
              </a:rPr>
              <a:t>4. سبک تفویضی: </a:t>
            </a:r>
            <a:r>
              <a:rPr lang="fa-IR" dirty="0">
                <a:cs typeface="B Nazanin" panose="00000400000000000000" pitchFamily="2" charset="-78"/>
              </a:rPr>
              <a:t>برای آمادگی زیاد به کار می رود. یعنی هنگامی که کارکنان هم توان و هم تمایل دارند یا به اندازه کافی نسبت به قبول مسئولیت اطمینان دارند. در این مرحله کارکنان به حمایت و هدایت نیاز کمی دارند؛ از این رو سبک تفویضی بیشترین احتمال موفقیت را دارد.</a:t>
            </a:r>
          </a:p>
        </p:txBody>
      </p:sp>
    </p:spTree>
    <p:extLst>
      <p:ext uri="{BB962C8B-B14F-4D97-AF65-F5344CB8AC3E}">
        <p14:creationId xmlns:p14="http://schemas.microsoft.com/office/powerpoint/2010/main" val="274593927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8229600" cy="4389120"/>
          </a:xfrm>
        </p:spPr>
        <p:txBody>
          <a:bodyPr>
            <a:normAutofit/>
          </a:bodyPr>
          <a:lstStyle/>
          <a:p>
            <a:pPr algn="justLow" rtl="1">
              <a:lnSpc>
                <a:spcPct val="160000"/>
              </a:lnSpc>
              <a:buFont typeface="Wingdings" panose="05000000000000000000" pitchFamily="2" charset="2"/>
              <a:buChar char="q"/>
            </a:pPr>
            <a:r>
              <a:rPr lang="fa-IR" dirty="0">
                <a:cs typeface="B Titr" panose="00000700000000000000" pitchFamily="2" charset="-78"/>
              </a:rPr>
              <a:t>رهبری وضعیتی، ادراک و تأثیر قدرت</a:t>
            </a:r>
          </a:p>
          <a:p>
            <a:pPr algn="justLow" rtl="1">
              <a:lnSpc>
                <a:spcPct val="160000"/>
              </a:lnSpc>
              <a:buFont typeface="Wingdings" panose="05000000000000000000" pitchFamily="2" charset="2"/>
              <a:buChar char="v"/>
            </a:pPr>
            <a:r>
              <a:rPr lang="fa-IR" dirty="0">
                <a:cs typeface="B Nazanin" panose="00000400000000000000" pitchFamily="2" charset="-78"/>
              </a:rPr>
              <a:t>رهبری فراگرد اثرگذاری بر فعالیتهای افراد یا گروهها در تلاش برای کسب هدف در یک وضعیت معین و یکی از راههای نفوذ قدرت است. بنابراین مفهوم قدرت با مفهوم رهبری ارتباط نزدیکی دارد، زیرا قدرت یکی از ابزارهایی است که رهبر به کمک آن بر رفتار کارکنان اثر می گذارد.</a:t>
            </a:r>
          </a:p>
          <a:p>
            <a:pPr algn="justLow" rtl="1">
              <a:lnSpc>
                <a:spcPct val="160000"/>
              </a:lnSpc>
              <a:buFont typeface="Wingdings" panose="05000000000000000000" pitchFamily="2" charset="2"/>
              <a:buChar char="v"/>
            </a:pPr>
            <a:r>
              <a:rPr lang="fa-IR" dirty="0">
                <a:cs typeface="B Nazanin" panose="00000400000000000000" pitchFamily="2" charset="-78"/>
              </a:rPr>
              <a:t> قدرت عبارت از استعداد نفوذ است. نفوذ پاسخ رفتاری نسبت به اعمال قدرت است. یا به عبارت دیگر نفوذ نتیجه ای است که از طریق به کارگیری قدرت حاصل میشود.</a:t>
            </a:r>
          </a:p>
          <a:p>
            <a:pPr algn="justLow" rtl="1">
              <a:lnSpc>
                <a:spcPct val="160000"/>
              </a:lnSpc>
              <a:buFont typeface="Wingdings" panose="05000000000000000000" pitchFamily="2" charset="2"/>
              <a:buChar char="v"/>
            </a:pPr>
            <a:r>
              <a:rPr lang="fa-IR" dirty="0">
                <a:cs typeface="B Nazanin" panose="00000400000000000000" pitchFamily="2" charset="-78"/>
              </a:rPr>
              <a:t> نفوذ : پاسخ رفتاری نسبت به اعمال قدرت است . یا می توان گفت نفوذ نتیجه ای است که از طریق به کار گیری قدرت حاصل می شود .</a:t>
            </a:r>
          </a:p>
          <a:p>
            <a:pPr algn="justLow" rtl="1">
              <a:lnSpc>
                <a:spcPct val="160000"/>
              </a:lnSpc>
              <a:buFont typeface="Wingdings" panose="05000000000000000000" pitchFamily="2" charset="2"/>
              <a:buChar char="v"/>
            </a:pPr>
            <a:endParaRPr lang="fa-IR" dirty="0">
              <a:cs typeface="B Nazanin" panose="00000400000000000000" pitchFamily="2" charset="-78"/>
            </a:endParaRPr>
          </a:p>
        </p:txBody>
      </p:sp>
    </p:spTree>
    <p:extLst>
      <p:ext uri="{BB962C8B-B14F-4D97-AF65-F5344CB8AC3E}">
        <p14:creationId xmlns:p14="http://schemas.microsoft.com/office/powerpoint/2010/main" val="1762177526"/>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9108"/>
            <a:ext cx="8229600" cy="4389120"/>
          </a:xfrm>
        </p:spPr>
        <p:txBody>
          <a:bodyPr/>
          <a:lstStyle/>
          <a:p>
            <a:pPr algn="r" rtl="1">
              <a:buFont typeface="Wingdings" panose="05000000000000000000" pitchFamily="2" charset="2"/>
              <a:buChar char="q"/>
            </a:pPr>
            <a:r>
              <a:rPr lang="fa-IR" dirty="0">
                <a:cs typeface="B Titr" panose="00000700000000000000" pitchFamily="2" charset="-78"/>
              </a:rPr>
              <a:t>منشأ های قدرت و فراگرد نفوذ</a:t>
            </a:r>
          </a:p>
          <a:p>
            <a:pPr algn="r" rtl="1"/>
            <a:endParaRPr lang="fa-IR" dirty="0"/>
          </a:p>
        </p:txBody>
      </p:sp>
      <p:sp>
        <p:nvSpPr>
          <p:cNvPr id="4" name="Rectangle 3"/>
          <p:cNvSpPr/>
          <p:nvPr/>
        </p:nvSpPr>
        <p:spPr>
          <a:xfrm>
            <a:off x="901521" y="1275008"/>
            <a:ext cx="7572777" cy="5049592"/>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aphicFrame>
        <p:nvGraphicFramePr>
          <p:cNvPr id="5" name="Table 4"/>
          <p:cNvGraphicFramePr>
            <a:graphicFrameLocks noGrp="1"/>
          </p:cNvGraphicFramePr>
          <p:nvPr>
            <p:extLst>
              <p:ext uri="{D42A27DB-BD31-4B8C-83A1-F6EECF244321}">
                <p14:modId xmlns:p14="http://schemas.microsoft.com/office/powerpoint/2010/main" val="3379557032"/>
              </p:ext>
            </p:extLst>
          </p:nvPr>
        </p:nvGraphicFramePr>
        <p:xfrm>
          <a:off x="6369094" y="1377191"/>
          <a:ext cx="1738649" cy="4845226"/>
        </p:xfrm>
        <a:graphic>
          <a:graphicData uri="http://schemas.openxmlformats.org/drawingml/2006/table">
            <a:tbl>
              <a:tblPr rtl="1" firstRow="1" bandRow="1">
                <a:tableStyleId>{F5AB1C69-6EDB-4FF4-983F-18BD219EF322}</a:tableStyleId>
              </a:tblPr>
              <a:tblGrid>
                <a:gridCol w="1738649">
                  <a:extLst>
                    <a:ext uri="{9D8B030D-6E8A-4147-A177-3AD203B41FA5}">
                      <a16:colId xmlns:a16="http://schemas.microsoft.com/office/drawing/2014/main" val="20000"/>
                    </a:ext>
                  </a:extLst>
                </a:gridCol>
              </a:tblGrid>
              <a:tr h="1187626">
                <a:tc>
                  <a:txBody>
                    <a:bodyPr/>
                    <a:lstStyle/>
                    <a:p>
                      <a:pPr algn="r" rtl="1"/>
                      <a:r>
                        <a:rPr lang="fa-IR" dirty="0"/>
                        <a:t>    </a:t>
                      </a:r>
                    </a:p>
                    <a:p>
                      <a:pPr algn="r" rtl="1"/>
                      <a:r>
                        <a:rPr lang="fa-IR" dirty="0"/>
                        <a:t>   منشأ قدرت</a:t>
                      </a:r>
                      <a:endParaRPr lang="fa-IR" dirty="0">
                        <a:cs typeface="B Nazanin" panose="00000400000000000000" pitchFamily="2" charset="-78"/>
                      </a:endParaRPr>
                    </a:p>
                  </a:txBody>
                  <a:tcPr/>
                </a:tc>
                <a:extLst>
                  <a:ext uri="{0D108BD9-81ED-4DB2-BD59-A6C34878D82A}">
                    <a16:rowId xmlns:a16="http://schemas.microsoft.com/office/drawing/2014/main" val="10000"/>
                  </a:ext>
                </a:extLst>
              </a:tr>
              <a:tr h="2714673">
                <a:tc>
                  <a:txBody>
                    <a:bodyPr/>
                    <a:lstStyle/>
                    <a:p>
                      <a:pPr marL="285750" indent="-285750" algn="r" rtl="1">
                        <a:buFont typeface="Wingdings" panose="05000000000000000000" pitchFamily="2" charset="2"/>
                        <a:buChar char="v"/>
                      </a:pPr>
                      <a:r>
                        <a:rPr lang="fa-IR" dirty="0"/>
                        <a:t>مبتنی</a:t>
                      </a:r>
                      <a:r>
                        <a:rPr lang="fa-IR" baseline="0" dirty="0"/>
                        <a:t> بر پست و مقام</a:t>
                      </a:r>
                    </a:p>
                    <a:p>
                      <a:pPr marL="342900" indent="-342900" algn="r" rtl="1">
                        <a:buAutoNum type="arabicPeriod"/>
                      </a:pPr>
                      <a:r>
                        <a:rPr lang="fa-IR" baseline="0" dirty="0"/>
                        <a:t>قدرت پاداش</a:t>
                      </a:r>
                    </a:p>
                    <a:p>
                      <a:pPr marL="342900" indent="-342900" algn="r" rtl="1">
                        <a:buAutoNum type="arabicPeriod"/>
                      </a:pPr>
                      <a:r>
                        <a:rPr lang="fa-IR" baseline="0" dirty="0"/>
                        <a:t>قدرت تنبیه</a:t>
                      </a:r>
                    </a:p>
                    <a:p>
                      <a:pPr marL="342900" indent="-342900" algn="r" rtl="1">
                        <a:buFont typeface="Wingdings" panose="05000000000000000000" pitchFamily="2" charset="2"/>
                        <a:buChar char="v"/>
                      </a:pPr>
                      <a:r>
                        <a:rPr lang="fa-IR" baseline="0" dirty="0"/>
                        <a:t>قدرت مشروع مبتنی بر شخص</a:t>
                      </a:r>
                    </a:p>
                    <a:p>
                      <a:pPr marL="0" indent="0" algn="r" rtl="1">
                        <a:buNone/>
                      </a:pPr>
                      <a:r>
                        <a:rPr lang="fa-IR" baseline="0" dirty="0"/>
                        <a:t>1. قدرت خبرگی(مهارت)</a:t>
                      </a:r>
                    </a:p>
                    <a:p>
                      <a:pPr marL="0" indent="0" algn="r" rtl="1">
                        <a:buNone/>
                      </a:pPr>
                      <a:r>
                        <a:rPr lang="fa-IR" baseline="0" dirty="0"/>
                        <a:t>2. قدرت صلاحیت و ...</a:t>
                      </a:r>
                    </a:p>
                    <a:p>
                      <a:pPr marL="342900" indent="-342900" algn="r" rtl="1">
                        <a:buAutoNum type="arabicPeriod"/>
                      </a:pPr>
                      <a:endParaRPr lang="fa-IR" dirty="0">
                        <a:cs typeface="B Nazanin" panose="00000400000000000000" pitchFamily="2" charset="-78"/>
                      </a:endParaRP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873360694"/>
              </p:ext>
            </p:extLst>
          </p:nvPr>
        </p:nvGraphicFramePr>
        <p:xfrm>
          <a:off x="1036257" y="1879955"/>
          <a:ext cx="4617568" cy="3911245"/>
        </p:xfrm>
        <a:graphic>
          <a:graphicData uri="http://schemas.openxmlformats.org/drawingml/2006/table">
            <a:tbl>
              <a:tblPr rtl="1" firstRow="1" bandRow="1">
                <a:tableStyleId>{F5AB1C69-6EDB-4FF4-983F-18BD219EF322}</a:tableStyleId>
              </a:tblPr>
              <a:tblGrid>
                <a:gridCol w="4617568">
                  <a:extLst>
                    <a:ext uri="{9D8B030D-6E8A-4147-A177-3AD203B41FA5}">
                      <a16:colId xmlns:a16="http://schemas.microsoft.com/office/drawing/2014/main" val="20000"/>
                    </a:ext>
                  </a:extLst>
                </a:gridCol>
              </a:tblGrid>
              <a:tr h="606051">
                <a:tc>
                  <a:txBody>
                    <a:bodyPr/>
                    <a:lstStyle/>
                    <a:p>
                      <a:pPr algn="r" rtl="1">
                        <a:lnSpc>
                          <a:spcPct val="100000"/>
                        </a:lnSpc>
                      </a:pPr>
                      <a:r>
                        <a:rPr lang="fa-IR" sz="1400" dirty="0"/>
                        <a:t>              فراگرد نفوذ     </a:t>
                      </a:r>
                      <a:endParaRPr lang="fa-IR" sz="1400" dirty="0">
                        <a:cs typeface="B Nazanin" panose="00000400000000000000" pitchFamily="2" charset="-78"/>
                      </a:endParaRPr>
                    </a:p>
                  </a:txBody>
                  <a:tcPr/>
                </a:tc>
                <a:extLst>
                  <a:ext uri="{0D108BD9-81ED-4DB2-BD59-A6C34878D82A}">
                    <a16:rowId xmlns:a16="http://schemas.microsoft.com/office/drawing/2014/main" val="10000"/>
                  </a:ext>
                </a:extLst>
              </a:tr>
              <a:tr h="3305194">
                <a:tc>
                  <a:txBody>
                    <a:bodyPr/>
                    <a:lstStyle/>
                    <a:p>
                      <a:pPr algn="r" rtl="1">
                        <a:lnSpc>
                          <a:spcPct val="100000"/>
                        </a:lnSpc>
                      </a:pPr>
                      <a:endParaRPr lang="fa-IR" sz="1400" dirty="0"/>
                    </a:p>
                    <a:p>
                      <a:pPr algn="r" rtl="1">
                        <a:lnSpc>
                          <a:spcPct val="100000"/>
                        </a:lnSpc>
                      </a:pPr>
                      <a:endParaRPr lang="fa-IR" sz="1400" dirty="0"/>
                    </a:p>
                    <a:p>
                      <a:pPr algn="r" rtl="1">
                        <a:lnSpc>
                          <a:spcPct val="100000"/>
                        </a:lnSpc>
                      </a:pPr>
                      <a:endParaRPr lang="fa-IR" sz="1400" dirty="0"/>
                    </a:p>
                    <a:p>
                      <a:pPr algn="r" rtl="1">
                        <a:lnSpc>
                          <a:spcPct val="100000"/>
                        </a:lnSpc>
                      </a:pPr>
                      <a:endParaRPr lang="fa-IR" sz="1400" dirty="0"/>
                    </a:p>
                    <a:p>
                      <a:pPr algn="r" rtl="1">
                        <a:lnSpc>
                          <a:spcPct val="100000"/>
                        </a:lnSpc>
                      </a:pPr>
                      <a:endParaRPr lang="fa-IR" sz="1400" dirty="0"/>
                    </a:p>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a:t>قدرتی        که هنگام        نفوذ حاصل          و فردی</a:t>
                      </a:r>
                      <a:r>
                        <a:rPr lang="fa-IR" sz="1400" baseline="0" dirty="0"/>
                        <a:t> را</a:t>
                      </a:r>
                      <a:endParaRPr lang="fa-IR" sz="1400" dirty="0"/>
                    </a:p>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a:t>می دهد      فعال شدن      می شود            وا م</a:t>
                      </a:r>
                      <a:r>
                        <a:rPr lang="fa-IR" sz="1400" baseline="0" dirty="0"/>
                        <a:t>ی دارد</a:t>
                      </a:r>
                    </a:p>
                    <a:p>
                      <a:pPr marL="0" marR="0" indent="0" algn="r" defTabSz="914400" rtl="1" eaLnBrk="1" fontAlgn="auto" latinLnBrk="0" hangingPunct="1">
                        <a:lnSpc>
                          <a:spcPct val="100000"/>
                        </a:lnSpc>
                        <a:spcBef>
                          <a:spcPts val="0"/>
                        </a:spcBef>
                        <a:spcAft>
                          <a:spcPts val="0"/>
                        </a:spcAft>
                        <a:buClrTx/>
                        <a:buSzTx/>
                        <a:buFontTx/>
                        <a:buNone/>
                        <a:tabLst/>
                        <a:defRPr/>
                      </a:pPr>
                      <a:r>
                        <a:rPr lang="fa-IR" sz="1400" baseline="0" dirty="0"/>
                        <a:t>                                                             تا کاری را</a:t>
                      </a:r>
                    </a:p>
                    <a:p>
                      <a:pPr marL="0" marR="0" indent="0" algn="r" defTabSz="914400" rtl="1" eaLnBrk="1" fontAlgn="auto" latinLnBrk="0" hangingPunct="1">
                        <a:lnSpc>
                          <a:spcPct val="100000"/>
                        </a:lnSpc>
                        <a:spcBef>
                          <a:spcPts val="0"/>
                        </a:spcBef>
                        <a:spcAft>
                          <a:spcPts val="0"/>
                        </a:spcAft>
                        <a:buClrTx/>
                        <a:buSzTx/>
                        <a:buFontTx/>
                        <a:buNone/>
                        <a:tabLst/>
                        <a:defRPr/>
                      </a:pPr>
                      <a:r>
                        <a:rPr lang="fa-IR" sz="1400" baseline="0" dirty="0"/>
                        <a:t>                                                             آنگونه که</a:t>
                      </a:r>
                    </a:p>
                    <a:p>
                      <a:pPr marL="0" marR="0" indent="0" algn="r" defTabSz="914400" rtl="1" eaLnBrk="1" fontAlgn="auto" latinLnBrk="0" hangingPunct="1">
                        <a:lnSpc>
                          <a:spcPct val="100000"/>
                        </a:lnSpc>
                        <a:spcBef>
                          <a:spcPts val="0"/>
                        </a:spcBef>
                        <a:spcAft>
                          <a:spcPts val="0"/>
                        </a:spcAft>
                        <a:buClrTx/>
                        <a:buSzTx/>
                        <a:buFontTx/>
                        <a:buNone/>
                        <a:tabLst/>
                        <a:defRPr/>
                      </a:pPr>
                      <a:r>
                        <a:rPr lang="fa-IR" sz="1400" baseline="0" dirty="0"/>
                        <a:t>                                                             می خواهید</a:t>
                      </a:r>
                    </a:p>
                    <a:p>
                      <a:pPr marL="0" marR="0" indent="0" algn="r" defTabSz="914400" rtl="1" eaLnBrk="1" fontAlgn="auto" latinLnBrk="0" hangingPunct="1">
                        <a:lnSpc>
                          <a:spcPct val="100000"/>
                        </a:lnSpc>
                        <a:spcBef>
                          <a:spcPts val="0"/>
                        </a:spcBef>
                        <a:spcAft>
                          <a:spcPts val="0"/>
                        </a:spcAft>
                        <a:buClrTx/>
                        <a:buSzTx/>
                        <a:buFontTx/>
                        <a:buNone/>
                        <a:tabLst/>
                        <a:defRPr/>
                      </a:pPr>
                      <a:r>
                        <a:rPr lang="fa-IR" sz="1400" baseline="0" dirty="0"/>
                        <a:t>                                                             انجام دهد.</a:t>
                      </a:r>
                      <a:endParaRPr lang="fa-IR" sz="1400" dirty="0"/>
                    </a:p>
                    <a:p>
                      <a:pPr algn="r" rtl="1">
                        <a:lnSpc>
                          <a:spcPct val="100000"/>
                        </a:lnSpc>
                      </a:pPr>
                      <a:endParaRPr lang="fa-IR" sz="1400" dirty="0">
                        <a:cs typeface="B Nazanin" panose="00000400000000000000" pitchFamily="2" charset="-78"/>
                      </a:endParaRPr>
                    </a:p>
                  </a:txBody>
                  <a:tcPr/>
                </a:tc>
                <a:extLst>
                  <a:ext uri="{0D108BD9-81ED-4DB2-BD59-A6C34878D82A}">
                    <a16:rowId xmlns:a16="http://schemas.microsoft.com/office/drawing/2014/main" val="10001"/>
                  </a:ext>
                </a:extLst>
              </a:tr>
            </a:tbl>
          </a:graphicData>
        </a:graphic>
      </p:graphicFrame>
      <p:cxnSp>
        <p:nvCxnSpPr>
          <p:cNvPr id="8" name="Straight Arrow Connector 7"/>
          <p:cNvCxnSpPr>
            <a:cxnSpLocks/>
          </p:cNvCxnSpPr>
          <p:nvPr/>
        </p:nvCxnSpPr>
        <p:spPr>
          <a:xfrm flipH="1">
            <a:off x="5653825" y="3953817"/>
            <a:ext cx="540915" cy="64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cxnSpLocks/>
          </p:cNvCxnSpPr>
          <p:nvPr/>
        </p:nvCxnSpPr>
        <p:spPr>
          <a:xfrm flipH="1">
            <a:off x="4648200" y="3960257"/>
            <a:ext cx="2472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cxnSpLocks/>
          </p:cNvCxnSpPr>
          <p:nvPr/>
        </p:nvCxnSpPr>
        <p:spPr>
          <a:xfrm flipH="1">
            <a:off x="3581400" y="3962400"/>
            <a:ext cx="19211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cxnSpLocks/>
          </p:cNvCxnSpPr>
          <p:nvPr/>
        </p:nvCxnSpPr>
        <p:spPr>
          <a:xfrm flipH="1">
            <a:off x="2438400" y="3951082"/>
            <a:ext cx="2114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6210793"/>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7294"/>
            <a:ext cx="8229600" cy="4389120"/>
          </a:xfrm>
        </p:spPr>
        <p:txBody>
          <a:bodyPr/>
          <a:lstStyle/>
          <a:p>
            <a:pPr algn="r" rtl="1">
              <a:buFont typeface="Wingdings" panose="05000000000000000000" pitchFamily="2" charset="2"/>
              <a:buChar char="q"/>
            </a:pPr>
            <a:r>
              <a:rPr lang="fa-IR" dirty="0">
                <a:cs typeface="B Titr" panose="00000700000000000000" pitchFamily="2" charset="-78"/>
              </a:rPr>
              <a:t>تأثیر انواع قدرت بر سطوح آمادگی کارکنان</a:t>
            </a:r>
          </a:p>
          <a:p>
            <a:pPr algn="r" rtl="1"/>
            <a:endParaRPr lang="fa-IR" dirty="0"/>
          </a:p>
        </p:txBody>
      </p:sp>
      <p:sp>
        <p:nvSpPr>
          <p:cNvPr id="4" name="Rectangle 3"/>
          <p:cNvSpPr/>
          <p:nvPr/>
        </p:nvSpPr>
        <p:spPr>
          <a:xfrm>
            <a:off x="1262130" y="2472744"/>
            <a:ext cx="6281670" cy="3926854"/>
          </a:xfrm>
          <a:prstGeom prst="rect">
            <a:avLst/>
          </a:prstGeom>
          <a:solidFill>
            <a:srgbClr val="C1E0BC"/>
          </a:solidFill>
        </p:spPr>
        <p:style>
          <a:lnRef idx="1">
            <a:schemeClr val="dk1"/>
          </a:lnRef>
          <a:fillRef idx="2">
            <a:schemeClr val="dk1"/>
          </a:fillRef>
          <a:effectRef idx="1">
            <a:schemeClr val="dk1"/>
          </a:effectRef>
          <a:fontRef idx="minor">
            <a:schemeClr val="dk1"/>
          </a:fontRef>
        </p:style>
        <p:txBody>
          <a:bodyPr rtlCol="1" anchor="ctr"/>
          <a:lstStyle/>
          <a:p>
            <a:pPr algn="r" rtl="1"/>
            <a:endParaRPr lang="fa-IR" sz="2000" dirty="0"/>
          </a:p>
          <a:p>
            <a:pPr algn="r" rtl="1"/>
            <a:r>
              <a:rPr lang="fa-IR" sz="2000" dirty="0"/>
              <a:t>                    زیاد          </a:t>
            </a:r>
            <a:endParaRPr lang="fa-IR" sz="2000" dirty="0">
              <a:cs typeface="B Nazanin" panose="00000400000000000000" pitchFamily="2" charset="-78"/>
            </a:endParaRPr>
          </a:p>
          <a:p>
            <a:pPr algn="r" rtl="1"/>
            <a:r>
              <a:rPr lang="fa-IR" sz="2000" dirty="0">
                <a:cs typeface="B Nazanin" panose="00000400000000000000" pitchFamily="2" charset="-78"/>
              </a:rPr>
              <a:t>                                  قدرت خبرگی</a:t>
            </a:r>
          </a:p>
          <a:p>
            <a:pPr algn="r" rtl="1"/>
            <a:r>
              <a:rPr lang="fa-IR" sz="2000" dirty="0">
                <a:cs typeface="B Nazanin" panose="00000400000000000000" pitchFamily="2" charset="-78"/>
              </a:rPr>
              <a:t>                                  قدرت اطلاعات</a:t>
            </a:r>
          </a:p>
          <a:p>
            <a:pPr algn="r" rtl="1"/>
            <a:r>
              <a:rPr lang="fa-IR" sz="2000" dirty="0">
                <a:cs typeface="B Nazanin" panose="00000400000000000000" pitchFamily="2" charset="-78"/>
              </a:rPr>
              <a:t>                                  قدرت صلاحیت</a:t>
            </a:r>
          </a:p>
          <a:p>
            <a:pPr algn="r" rtl="1"/>
            <a:r>
              <a:rPr lang="fa-IR" sz="2000" dirty="0">
                <a:cs typeface="B Nazanin" panose="00000400000000000000" pitchFamily="2" charset="-78"/>
              </a:rPr>
              <a:t>        آمادگی                  قدرت عرفی/ مشروع</a:t>
            </a:r>
          </a:p>
          <a:p>
            <a:pPr algn="r" rtl="1"/>
            <a:r>
              <a:rPr lang="fa-IR" sz="2000" dirty="0">
                <a:cs typeface="B Nazanin" panose="00000400000000000000" pitchFamily="2" charset="-78"/>
              </a:rPr>
              <a:t>                                  قدرت پاداش</a:t>
            </a:r>
          </a:p>
          <a:p>
            <a:pPr algn="r" rtl="1"/>
            <a:r>
              <a:rPr lang="fa-IR" sz="2000" dirty="0">
                <a:cs typeface="B Nazanin" panose="00000400000000000000" pitchFamily="2" charset="-78"/>
              </a:rPr>
              <a:t>                                  قدرت رابطه</a:t>
            </a:r>
          </a:p>
          <a:p>
            <a:pPr algn="r" rtl="1"/>
            <a:r>
              <a:rPr lang="fa-IR" sz="2000" dirty="0">
                <a:cs typeface="B Nazanin" panose="00000400000000000000" pitchFamily="2" charset="-78"/>
              </a:rPr>
              <a:t>                                  قدرت تنبیه</a:t>
            </a:r>
          </a:p>
          <a:p>
            <a:pPr algn="r" rtl="1"/>
            <a:r>
              <a:rPr lang="fa-IR" sz="2000" dirty="0"/>
              <a:t>                     کم</a:t>
            </a:r>
          </a:p>
          <a:p>
            <a:pPr algn="r" rtl="1"/>
            <a:endParaRPr lang="fa-IR" sz="2000" dirty="0"/>
          </a:p>
          <a:p>
            <a:pPr algn="r" rtl="1"/>
            <a:r>
              <a:rPr lang="fa-IR" sz="2000" dirty="0"/>
              <a:t>          </a:t>
            </a:r>
          </a:p>
        </p:txBody>
      </p:sp>
      <p:cxnSp>
        <p:nvCxnSpPr>
          <p:cNvPr id="6" name="Straight Connector 5"/>
          <p:cNvCxnSpPr/>
          <p:nvPr/>
        </p:nvCxnSpPr>
        <p:spPr>
          <a:xfrm flipH="1">
            <a:off x="5715000" y="3425717"/>
            <a:ext cx="12878" cy="175152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3654677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0"/>
            <a:ext cx="7201585" cy="5377822"/>
          </a:xfrm>
        </p:spPr>
        <p:txBody>
          <a:bodyPr/>
          <a:lstStyle/>
          <a:p>
            <a:pPr algn="just" rtl="1">
              <a:lnSpc>
                <a:spcPct val="150000"/>
              </a:lnSpc>
            </a:pPr>
            <a:r>
              <a:rPr lang="fa-IR" dirty="0">
                <a:cs typeface="B Nazanin" panose="00000400000000000000" pitchFamily="2" charset="-78"/>
              </a:rPr>
              <a:t>در پایان این فصل باید اشاره کرد که مدیریت و رهبری نه ذاتی است و نه بر اساس صلیقه های  شخصی می تواند سازمان را به اهداف برساند، مدیریت و رهبری مهم ترین ارکان هر سازمان ، از خانواده تا یک ملت را در بر میگیرد .</a:t>
            </a:r>
          </a:p>
          <a:p>
            <a:pPr algn="just" rtl="1">
              <a:lnSpc>
                <a:spcPct val="150000"/>
              </a:lnSpc>
            </a:pPr>
            <a:r>
              <a:rPr lang="fa-IR" dirty="0">
                <a:cs typeface="B Nazanin" panose="00000400000000000000" pitchFamily="2" charset="-78"/>
              </a:rPr>
              <a:t>مدیریت و رهبری را می بایست با مطالعه و علم مدیریت در کنار کسب تجربه و استفاده از تجربیات دیگران که همین مسیر و یا مسیر های مشابه را رفته اند کسب کرده و از اقدامات تکراری که می تواند باعث تزلزل و از بین رفتگی سازمان شود می بایست جلوگیری کرد .</a:t>
            </a:r>
          </a:p>
          <a:p>
            <a:pPr algn="just" rtl="1">
              <a:lnSpc>
                <a:spcPct val="150000"/>
              </a:lnSpc>
            </a:pPr>
            <a:r>
              <a:rPr lang="fa-IR" dirty="0">
                <a:cs typeface="B Nazanin" panose="00000400000000000000" pitchFamily="2" charset="-78"/>
              </a:rPr>
              <a:t>در مدیریت و رهبری می بایست با قدرت شخصی و کسب و قدرت مشروع از اختیارات و با خبرگی و با قدرت  و مهارت کافی و قدرت صلاحیت و با صحت سلامت رفتاری و با ایجاد رابطه مناسب با کارکنان و استفاده مناسب از قدرت رابطه و با قدرت پاداش و یا تنبیه مناسب البته به صورت کامل منطقی و با تکیه  بر قدرت اطلاعات کافی سازمان را قدرت مند مدیریت و رهبری کرد .</a:t>
            </a:r>
            <a:endParaRPr lang="en-US" dirty="0">
              <a:cs typeface="B Nazanin" panose="00000400000000000000" pitchFamily="2" charset="-78"/>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40189"/>
            <a:ext cx="8382000" cy="2422211"/>
          </a:xfrm>
        </p:spPr>
        <p:txBody>
          <a:bodyPr>
            <a:normAutofit/>
          </a:bodyPr>
          <a:lstStyle/>
          <a:p>
            <a:pPr marL="0" indent="0" algn="ctr">
              <a:lnSpc>
                <a:spcPct val="150000"/>
              </a:lnSpc>
              <a:buNone/>
            </a:pPr>
            <a:r>
              <a:rPr lang="fa-IR" sz="3600" dirty="0">
                <a:cs typeface="B Titr" panose="00000700000000000000" pitchFamily="2" charset="-78"/>
              </a:rPr>
              <a:t>فصل سیزدهم:مدیریت بهره وری فرد و سازمان</a:t>
            </a:r>
          </a:p>
          <a:p>
            <a:pPr marL="0" indent="0" algn="ctr">
              <a:lnSpc>
                <a:spcPct val="150000"/>
              </a:lnSpc>
              <a:buNone/>
            </a:pPr>
            <a:r>
              <a:rPr lang="fa-IR" sz="3200" dirty="0">
                <a:cs typeface="B Titr" panose="00000700000000000000" pitchFamily="2" charset="-78"/>
              </a:rPr>
              <a:t>صفحه 318 الی348 </a:t>
            </a:r>
            <a:r>
              <a:rPr lang="fa-IR" sz="3600" dirty="0">
                <a:cs typeface="B Titr" panose="00000700000000000000" pitchFamily="2" charset="-78"/>
              </a:rPr>
              <a:t> </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8077200" cy="5257800"/>
          </a:xfrm>
        </p:spPr>
        <p:txBody>
          <a:bodyPr>
            <a:normAutofit/>
          </a:bodyPr>
          <a:lstStyle/>
          <a:p>
            <a:pPr algn="just" rtl="1">
              <a:lnSpc>
                <a:spcPct val="170000"/>
              </a:lnSpc>
              <a:buFont typeface="Wingdings" panose="05000000000000000000" pitchFamily="2" charset="2"/>
              <a:buChar char="q"/>
            </a:pPr>
            <a:r>
              <a:rPr lang="fa-IR" dirty="0">
                <a:cs typeface="B Titr" panose="00000700000000000000" pitchFamily="2" charset="-78"/>
              </a:rPr>
              <a:t>بهره وری و انگیزش</a:t>
            </a:r>
          </a:p>
          <a:p>
            <a:pPr algn="just" rtl="1">
              <a:lnSpc>
                <a:spcPct val="170000"/>
              </a:lnSpc>
              <a:buFont typeface="Wingdings" panose="05000000000000000000" pitchFamily="2" charset="2"/>
              <a:buChar char="v"/>
            </a:pPr>
            <a:r>
              <a:rPr lang="fa-IR" dirty="0">
                <a:cs typeface="B Nazanin" panose="00000400000000000000" pitchFamily="2" charset="-78"/>
              </a:rPr>
              <a:t>در تعریف واژه بهره وری می بایست اشاره کرد که بارز ترین شاخص در جوامع کارگری و کارکنان سازمان ها شاخص بهره وری است و این مهم ترین تفکیک جوامع به سطوح پیشرفته و فوق پیشرفته و در حال پیشرفت و البته عقب مانده بوده و این دلیل اصلی عدم بازگشت سرمایه در این جوامع است .</a:t>
            </a:r>
          </a:p>
          <a:p>
            <a:pPr algn="just" rtl="1">
              <a:lnSpc>
                <a:spcPct val="170000"/>
              </a:lnSpc>
              <a:buFont typeface="Wingdings" panose="05000000000000000000" pitchFamily="2" charset="2"/>
              <a:buChar char="v"/>
            </a:pPr>
            <a:r>
              <a:rPr lang="fa-IR" dirty="0">
                <a:cs typeface="B Nazanin" panose="00000400000000000000" pitchFamily="2" charset="-78"/>
              </a:rPr>
              <a:t>یکی از صاحبنظران، بهره وری سازمانها را حاصل ضرب دو عامل انگیزش و شایستگی گروههای کاری می داند.</a:t>
            </a:r>
          </a:p>
          <a:p>
            <a:pPr algn="just" rtl="1">
              <a:lnSpc>
                <a:spcPct val="170000"/>
              </a:lnSpc>
              <a:buFont typeface="Wingdings" panose="05000000000000000000" pitchFamily="2" charset="2"/>
              <a:buChar char="v"/>
            </a:pPr>
            <a:r>
              <a:rPr lang="fa-IR" dirty="0">
                <a:cs typeface="B Nazanin" panose="00000400000000000000" pitchFamily="2" charset="-78"/>
              </a:rPr>
              <a:t>مدیر خواه برای سود یا بهره وری بیشتر سازمان تلاش کند، یا کارآمدی و عملکرد بهتر کارکنان، باید پیوسته مراقب انگیزش و شایستگی افراد و گروههای کاری باشد. به تعبیری نیمی از وظیقه مدیر جستجوی همیشگی راههای افزایش سطح شایستگی کارکنان است.</a:t>
            </a:r>
          </a:p>
        </p:txBody>
      </p:sp>
    </p:spTree>
    <p:extLst>
      <p:ext uri="{BB962C8B-B14F-4D97-AF65-F5344CB8AC3E}">
        <p14:creationId xmlns:p14="http://schemas.microsoft.com/office/powerpoint/2010/main" val="4224977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609600"/>
            <a:ext cx="7049185" cy="5715000"/>
          </a:xfrm>
        </p:spPr>
        <p:txBody>
          <a:bodyPr>
            <a:normAutofit/>
          </a:bodyPr>
          <a:lstStyle/>
          <a:p>
            <a:pPr algn="r" rtl="1">
              <a:lnSpc>
                <a:spcPct val="150000"/>
              </a:lnSpc>
              <a:buFont typeface="Wingdings" pitchFamily="2" charset="2"/>
              <a:buChar char="q"/>
            </a:pPr>
            <a:r>
              <a:rPr lang="fa-IR" sz="2400" dirty="0">
                <a:cs typeface="B Nazanin" pitchFamily="2" charset="-78"/>
              </a:rPr>
              <a:t>تعهد نسبت به کار</a:t>
            </a:r>
          </a:p>
          <a:p>
            <a:pPr algn="justLow" rtl="1">
              <a:lnSpc>
                <a:spcPct val="150000"/>
              </a:lnSpc>
              <a:buFont typeface="Wingdings" pitchFamily="2" charset="2"/>
              <a:buChar char="v"/>
            </a:pPr>
            <a:r>
              <a:rPr lang="fa-IR" sz="2000" dirty="0">
                <a:cs typeface="B Nazanin" pitchFamily="2" charset="-78"/>
              </a:rPr>
              <a:t>حس وقار و بزرگی و باارزش بودن هر فردی به شناسایی دیگران از کارش بستگی دارد. بدون کار افراد به انحراف کشیده می شوند. افراد از طریق کار توانایی های خود را عرضه می کنند و تمرین تعهد می نمایند. هنگامی که فردی با کارش عجین می شود می توان گفت که این فرد نسبت به کارش متعهد است. در بیشتر جوامع ناکامی، دلواپسی، نومیدی و از دست دادن افتخار شخصی ناشی از شکست رو به افزایش است؛ زیرا امید، انسان را به کار وا میدارد و هر کسی نیز از کار انتظار پاداش مطابق ارزشهای خود را دارد. افراد امید دارند که کار برایشان قدردانی به وسیله دیگران، استقلال، دانش، شهرت، قدرت، پول، لذت، دنیای بهتر و قرب به خدا را به همراه بیاورد.</a:t>
            </a:r>
            <a:endParaRPr lang="en-US" sz="2000" dirty="0">
              <a:cs typeface="B Nazanin" pitchFamily="2" charset="-78"/>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685800"/>
            <a:ext cx="6781800" cy="5454022"/>
          </a:xfrm>
        </p:spPr>
        <p:txBody>
          <a:bodyPr/>
          <a:lstStyle/>
          <a:p>
            <a:pPr algn="r" rtl="1"/>
            <a:r>
              <a:rPr lang="fa-IR" dirty="0">
                <a:cs typeface="B Nazanin" panose="00000400000000000000" pitchFamily="2" charset="-78"/>
              </a:rPr>
              <a:t>نکات مهم مورد توجه مدیران جهت ارتقاء بهره وری در سازمان ها </a:t>
            </a:r>
          </a:p>
          <a:p>
            <a:pPr algn="r" rtl="1"/>
            <a:r>
              <a:rPr lang="fa-IR" dirty="0">
                <a:cs typeface="B Nazanin" panose="00000400000000000000" pitchFamily="2" charset="-78"/>
              </a:rPr>
              <a:t>1 – بازگشت سرمایه مهم ترین شاخص بهروری در سازمان است </a:t>
            </a:r>
          </a:p>
          <a:p>
            <a:pPr algn="r" rtl="1"/>
            <a:r>
              <a:rPr lang="fa-IR" dirty="0">
                <a:cs typeface="B Nazanin" panose="00000400000000000000" pitchFamily="2" charset="-78"/>
              </a:rPr>
              <a:t>2 – کار آمدی افراد در سازمان می تواند سازمان را بهرور کند لذا یک یا چند فرد جهت افزایش بهروری در سازمان کافی نبوده و حسن مشارکت در افزایش بهروری بین همه کارکنان مهم بوده و وظیفه مدیر توجه به این مطالب است </a:t>
            </a:r>
          </a:p>
          <a:p>
            <a:pPr algn="r" rtl="1"/>
            <a:r>
              <a:rPr lang="fa-IR" dirty="0">
                <a:cs typeface="B Nazanin" panose="00000400000000000000" pitchFamily="2" charset="-78"/>
              </a:rPr>
              <a:t>3 – جهت تحصیل این دست آورد مدیر می بایست مراقب انگیزش و شایستگی افراد و گروه های کاری باشد و این توجه می بایست بدون وقفه در دستور کار مدیر منابع انسانی و یا سرمایه انسانی قرار گیرد </a:t>
            </a:r>
          </a:p>
          <a:p>
            <a:pPr algn="r" rtl="1"/>
            <a:r>
              <a:rPr lang="fa-IR" dirty="0">
                <a:cs typeface="B Nazanin" panose="00000400000000000000" pitchFamily="2" charset="-78"/>
              </a:rPr>
              <a:t>4 – مهم ترین افتخار و کار زیر بنایی هر مدیر در سازمان توجه به کارکنان و حاکم کردن نظام شایسته سالاری و تشویق همه افراد به کسب مهارت های جدید در سازمان می باشد </a:t>
            </a:r>
          </a:p>
          <a:p>
            <a:pPr algn="r" rtl="1"/>
            <a:r>
              <a:rPr lang="fa-IR" dirty="0">
                <a:cs typeface="B Nazanin" panose="00000400000000000000" pitchFamily="2" charset="-78"/>
              </a:rPr>
              <a:t>5 – مهم ترین نتیجه این توجه در هر سازمان در کنار نظام شایسته سالاری ایجاد انگیزش و نظام مشارکت کارکنان و تشکیل گروه های کاری موثر در رفع مشکلات سازمانی بوده و نتیجه مشارکت شایستگان با انگیزش می توان در شتاب هر چه بیشتر توسعه کمی و کیفی سازمان موثر می باشد .</a:t>
            </a:r>
            <a:endParaRPr lang="en-US" dirty="0">
              <a:cs typeface="B Nazanin" panose="00000400000000000000" pitchFamily="2" charset="-78"/>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838200"/>
            <a:ext cx="7086600" cy="5606422"/>
          </a:xfrm>
        </p:spPr>
        <p:txBody>
          <a:bodyPr/>
          <a:lstStyle/>
          <a:p>
            <a:pPr algn="r" rtl="1"/>
            <a:r>
              <a:rPr lang="fa-IR" dirty="0">
                <a:cs typeface="B Nazanin" panose="00000400000000000000" pitchFamily="2" charset="-78"/>
              </a:rPr>
              <a:t>جالب است بدانیم که سرمایه </a:t>
            </a:r>
            <a:r>
              <a:rPr lang="en-US" dirty="0">
                <a:cs typeface="B Nazanin" panose="00000400000000000000" pitchFamily="2" charset="-78"/>
              </a:rPr>
              <a:t>BMW </a:t>
            </a:r>
            <a:r>
              <a:rPr lang="fa-IR" dirty="0">
                <a:cs typeface="B Nazanin" panose="00000400000000000000" pitchFamily="2" charset="-78"/>
              </a:rPr>
              <a:t> طی یکسال مالی حدود 24 نوبت تبدیل به محصول و مجدد تبدیل به منابع مالی و مجددا این تبدیل دارایی به محصول در نهایت طی یک سال مالی این منابع به محصول تبدیل میشود</a:t>
            </a:r>
          </a:p>
          <a:p>
            <a:pPr algn="r" rtl="1"/>
            <a:r>
              <a:rPr lang="fa-IR" dirty="0">
                <a:cs typeface="B Nazanin" panose="00000400000000000000" pitchFamily="2" charset="-78"/>
              </a:rPr>
              <a:t>نکته بسیار مهم این است که در صنعت خودرو سازی این رکورد بین صنایع خودرو سازی هنوز در جهان بصورت انحصاری در اختیار این کمپانی است و از این رکورد مهمتر این است که این کمپانی در چین فقط 400 دلار برای هر خودروی تولیدی سود خالص بدست میاورد</a:t>
            </a:r>
          </a:p>
          <a:p>
            <a:pPr algn="r" rtl="1"/>
            <a:r>
              <a:rPr lang="fa-IR" dirty="0">
                <a:cs typeface="B Nazanin" panose="00000400000000000000" pitchFamily="2" charset="-78"/>
              </a:rPr>
              <a:t>دیگر کمپانی که صاحب رکورد قابل قبولی است شرکت فیات است که توانسته به 12 بار در سال رکورد تبدیل دارایی به محصول را بدست اورد</a:t>
            </a:r>
          </a:p>
          <a:p>
            <a:pPr algn="r" rtl="1"/>
            <a:r>
              <a:rPr lang="fa-IR" dirty="0">
                <a:cs typeface="B Nazanin" panose="00000400000000000000" pitchFamily="2" charset="-78"/>
              </a:rPr>
              <a:t>  جالب تر است بدانیم که این شاخص در بهره وری بهترین شکل در گروه ایران خودرو هر  دو سال یک مرتبه است این است تفاوت در بازگشت سرمایه های سازمان های مشابه خودرو سازی که باعث میشود ما بتوانیم طی یکسال شاید بیش از دیگر کمپانیهای خودرو سازی در دیگر کشورها خودرو تولید کنیم ولی نتوانیم به لبه تکنولوژی در این صنعت بعداز چند دهه دست پیدا کنیم</a:t>
            </a:r>
          </a:p>
          <a:p>
            <a:pPr algn="r" rtl="1"/>
            <a:r>
              <a:rPr lang="fa-IR" dirty="0">
                <a:cs typeface="B Nazanin" panose="00000400000000000000" pitchFamily="2" charset="-78"/>
              </a:rPr>
              <a:t>در بهروری سازمانی تبدیل منابع انسانی به سرمایه انسانی و ایجاد رقابت در توسعه تکنولوژی و توجه بیش از پیش به شایسته سالاری از مهمترین ظرفیت سازی های مدیران در سازمانهااست</a:t>
            </a:r>
          </a:p>
          <a:p>
            <a:pPr algn="r" rtl="1"/>
            <a:endParaRPr lang="en-US" dirty="0">
              <a:cs typeface="B Nazanin" panose="00000400000000000000" pitchFamily="2" charset="-78"/>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838200"/>
            <a:ext cx="6705600" cy="5454022"/>
          </a:xfrm>
        </p:spPr>
        <p:txBody>
          <a:bodyPr/>
          <a:lstStyle/>
          <a:p>
            <a:pPr algn="r" rtl="1">
              <a:buFont typeface="Wingdings" panose="05000000000000000000" pitchFamily="2" charset="2"/>
              <a:buChar char="q"/>
            </a:pPr>
            <a:r>
              <a:rPr lang="fa-IR" dirty="0">
                <a:cs typeface="B Titr" panose="00000700000000000000" pitchFamily="2" charset="-78"/>
              </a:rPr>
              <a:t>بهره وری سازمانی</a:t>
            </a:r>
          </a:p>
          <a:p>
            <a:pPr algn="justLow" rtl="1">
              <a:lnSpc>
                <a:spcPct val="150000"/>
              </a:lnSpc>
              <a:buFont typeface="Wingdings" panose="05000000000000000000" pitchFamily="2" charset="2"/>
              <a:buChar char="v"/>
            </a:pPr>
            <a:r>
              <a:rPr lang="fa-IR" dirty="0">
                <a:cs typeface="B Nazanin" panose="00000400000000000000" pitchFamily="2" charset="-78"/>
              </a:rPr>
              <a:t>مهم ترین رکن توسعه بهره وری و انگیزش در سازمان ها ایجاد فرصت های جدید اموزشی منطبق با اهداف سازمان می باشد .</a:t>
            </a:r>
          </a:p>
          <a:p>
            <a:pPr algn="justLow" rtl="1">
              <a:lnSpc>
                <a:spcPct val="150000"/>
              </a:lnSpc>
              <a:buNone/>
            </a:pPr>
            <a:r>
              <a:rPr lang="fa-IR" dirty="0">
                <a:cs typeface="B Nazanin" panose="00000400000000000000" pitchFamily="2" charset="-78"/>
              </a:rPr>
              <a:t>انگیزه روانی ایجاد شده در سازمان با عملکرد مناسب مدیران می تواند به رکورد سیر تحولی در عالی ترین سطح دست یافته و  به نتیجه برساند و پیروزی در صحنه نبرد با رقبا  با روحیه مناسب قابل تحصیل خواهد بود </a:t>
            </a:r>
          </a:p>
          <a:p>
            <a:pPr algn="justLow" rtl="1">
              <a:lnSpc>
                <a:spcPct val="150000"/>
              </a:lnSpc>
              <a:buFont typeface="Wingdings" panose="05000000000000000000" pitchFamily="2" charset="2"/>
              <a:buChar char="v"/>
            </a:pPr>
            <a:r>
              <a:rPr lang="fa-IR" dirty="0">
                <a:cs typeface="B Nazanin" panose="00000400000000000000" pitchFamily="2" charset="-78"/>
              </a:rPr>
              <a:t>بهر وری سازمانی برایند عواملی چندی است که در قالب الگوی ماهواره ای عملکرد سازمانی مطرح شده است. در این الگو عوامل مهمی مورد شناسایی قرار گرفته اند که شامل ساختار سازمان،  دانش، منابع غیرانسانی، موقعیت استراتژیک و فراگرد انسانی می شود.</a:t>
            </a:r>
          </a:p>
        </p:txBody>
      </p:sp>
    </p:spTree>
    <p:extLst>
      <p:ext uri="{BB962C8B-B14F-4D97-AF65-F5344CB8AC3E}">
        <p14:creationId xmlns:p14="http://schemas.microsoft.com/office/powerpoint/2010/main" val="4038793284"/>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32" y="-622436"/>
            <a:ext cx="8229600" cy="1143000"/>
          </a:xfrm>
        </p:spPr>
        <p:txBody>
          <a:bodyPr>
            <a:normAutofit/>
          </a:bodyPr>
          <a:lstStyle/>
          <a:p>
            <a:pPr marL="457200" indent="-457200" algn="r">
              <a:buFont typeface="Wingdings" panose="05000000000000000000" pitchFamily="2" charset="2"/>
              <a:buChar char="q"/>
            </a:pPr>
            <a:r>
              <a:rPr lang="fa-IR" sz="3000" dirty="0">
                <a:solidFill>
                  <a:schemeClr val="tx1"/>
                </a:solidFill>
                <a:cs typeface="B Titr" panose="00000700000000000000" pitchFamily="2" charset="-78"/>
              </a:rPr>
              <a:t>الگوی ماهواره ای عملکرد سازمانی</a:t>
            </a:r>
          </a:p>
        </p:txBody>
      </p:sp>
      <p:sp>
        <p:nvSpPr>
          <p:cNvPr id="4" name="Oval 3"/>
          <p:cNvSpPr/>
          <p:nvPr/>
        </p:nvSpPr>
        <p:spPr>
          <a:xfrm>
            <a:off x="4571993" y="2975018"/>
            <a:ext cx="914400" cy="914400"/>
          </a:xfrm>
          <a:prstGeom prst="ellipse">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تلفیق</a:t>
            </a:r>
          </a:p>
        </p:txBody>
      </p:sp>
      <p:sp>
        <p:nvSpPr>
          <p:cNvPr id="5" name="Oval 4"/>
          <p:cNvSpPr/>
          <p:nvPr/>
        </p:nvSpPr>
        <p:spPr>
          <a:xfrm>
            <a:off x="3296988" y="2215164"/>
            <a:ext cx="970223" cy="914400"/>
          </a:xfrm>
          <a:prstGeom prst="ellipse">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ساختار</a:t>
            </a:r>
          </a:p>
        </p:txBody>
      </p:sp>
      <p:sp>
        <p:nvSpPr>
          <p:cNvPr id="6" name="Oval 5"/>
          <p:cNvSpPr/>
          <p:nvPr/>
        </p:nvSpPr>
        <p:spPr>
          <a:xfrm>
            <a:off x="2511376" y="3977428"/>
            <a:ext cx="1118316" cy="710483"/>
          </a:xfrm>
          <a:prstGeom prst="ellipse">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فرایند سازمانی</a:t>
            </a:r>
          </a:p>
        </p:txBody>
      </p:sp>
      <p:sp>
        <p:nvSpPr>
          <p:cNvPr id="7" name="Oval 6"/>
          <p:cNvSpPr/>
          <p:nvPr/>
        </p:nvSpPr>
        <p:spPr>
          <a:xfrm>
            <a:off x="4391693" y="4335885"/>
            <a:ext cx="1162558" cy="914400"/>
          </a:xfrm>
          <a:prstGeom prst="ellipse">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schemeClr val="tx1"/>
                </a:solidFill>
                <a:cs typeface="B Nazanin" panose="00000400000000000000" pitchFamily="2" charset="-78"/>
              </a:rPr>
              <a:t>موقعیت استراتژیک</a:t>
            </a:r>
          </a:p>
        </p:txBody>
      </p:sp>
      <p:sp>
        <p:nvSpPr>
          <p:cNvPr id="8" name="Oval 7"/>
          <p:cNvSpPr/>
          <p:nvPr/>
        </p:nvSpPr>
        <p:spPr>
          <a:xfrm>
            <a:off x="6445870" y="3754182"/>
            <a:ext cx="914400" cy="914400"/>
          </a:xfrm>
          <a:prstGeom prst="ellipse">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منابع غیر انسانی</a:t>
            </a:r>
          </a:p>
        </p:txBody>
      </p:sp>
      <p:sp>
        <p:nvSpPr>
          <p:cNvPr id="9" name="Oval 8"/>
          <p:cNvSpPr/>
          <p:nvPr/>
        </p:nvSpPr>
        <p:spPr>
          <a:xfrm>
            <a:off x="5919987" y="1988752"/>
            <a:ext cx="1008841" cy="914400"/>
          </a:xfrm>
          <a:prstGeom prst="ellipse">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rPr>
              <a:t>دانش</a:t>
            </a:r>
          </a:p>
        </p:txBody>
      </p:sp>
      <p:cxnSp>
        <p:nvCxnSpPr>
          <p:cNvPr id="11" name="Straight Arrow Connector 10"/>
          <p:cNvCxnSpPr>
            <a:endCxn id="14" idx="5"/>
          </p:cNvCxnSpPr>
          <p:nvPr/>
        </p:nvCxnSpPr>
        <p:spPr>
          <a:xfrm flipH="1" flipV="1">
            <a:off x="2743087" y="1091214"/>
            <a:ext cx="966030" cy="11390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Oval 13"/>
          <p:cNvSpPr/>
          <p:nvPr/>
        </p:nvSpPr>
        <p:spPr>
          <a:xfrm>
            <a:off x="1841680" y="631056"/>
            <a:ext cx="1056064" cy="539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500" dirty="0">
                <a:solidFill>
                  <a:schemeClr val="tx1"/>
                </a:solidFill>
                <a:cs typeface="B Nazanin" panose="00000400000000000000" pitchFamily="2" charset="-78"/>
              </a:rPr>
              <a:t>سازمان</a:t>
            </a:r>
          </a:p>
        </p:txBody>
      </p:sp>
      <p:cxnSp>
        <p:nvCxnSpPr>
          <p:cNvPr id="23" name="Straight Arrow Connector 22"/>
          <p:cNvCxnSpPr>
            <a:stCxn id="5" idx="1"/>
          </p:cNvCxnSpPr>
          <p:nvPr/>
        </p:nvCxnSpPr>
        <p:spPr>
          <a:xfrm flipH="1" flipV="1">
            <a:off x="2277418" y="1585173"/>
            <a:ext cx="1161656" cy="7639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a:endCxn id="44" idx="6"/>
          </p:cNvCxnSpPr>
          <p:nvPr/>
        </p:nvCxnSpPr>
        <p:spPr>
          <a:xfrm flipH="1" flipV="1">
            <a:off x="2082084" y="2132689"/>
            <a:ext cx="1214906" cy="4347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a:endCxn id="46" idx="6"/>
          </p:cNvCxnSpPr>
          <p:nvPr/>
        </p:nvCxnSpPr>
        <p:spPr>
          <a:xfrm flipH="1" flipV="1">
            <a:off x="1964024" y="2735853"/>
            <a:ext cx="1345598" cy="889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H="1" flipV="1">
            <a:off x="1706444" y="3530957"/>
            <a:ext cx="985236" cy="5022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H="1" flipV="1">
            <a:off x="1532586" y="4097630"/>
            <a:ext cx="978790" cy="1266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a:stCxn id="6" idx="3"/>
            <a:endCxn id="60" idx="6"/>
          </p:cNvCxnSpPr>
          <p:nvPr/>
        </p:nvCxnSpPr>
        <p:spPr>
          <a:xfrm flipH="1">
            <a:off x="1749375" y="4583863"/>
            <a:ext cx="925775" cy="706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H="1">
            <a:off x="1609858" y="4488281"/>
            <a:ext cx="901518" cy="1616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2" name="Oval 41"/>
          <p:cNvSpPr/>
          <p:nvPr/>
        </p:nvSpPr>
        <p:spPr>
          <a:xfrm>
            <a:off x="1146220" y="1156942"/>
            <a:ext cx="1144071" cy="65502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300" dirty="0">
                <a:solidFill>
                  <a:schemeClr val="tx1"/>
                </a:solidFill>
                <a:cs typeface="B Nazanin" panose="00000400000000000000" pitchFamily="2" charset="-78"/>
              </a:rPr>
              <a:t>سیستمهای مدیریتی</a:t>
            </a:r>
          </a:p>
        </p:txBody>
      </p:sp>
      <p:sp>
        <p:nvSpPr>
          <p:cNvPr id="44" name="Oval 43"/>
          <p:cNvSpPr/>
          <p:nvPr/>
        </p:nvSpPr>
        <p:spPr>
          <a:xfrm>
            <a:off x="955182" y="1863134"/>
            <a:ext cx="1126902" cy="539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tx1"/>
                </a:solidFill>
                <a:cs typeface="B Nazanin" panose="00000400000000000000" pitchFamily="2" charset="-78"/>
              </a:rPr>
              <a:t>سیستمهای اطلاعاتی</a:t>
            </a:r>
          </a:p>
        </p:txBody>
      </p:sp>
      <p:sp>
        <p:nvSpPr>
          <p:cNvPr id="46" name="Oval 45"/>
          <p:cNvSpPr/>
          <p:nvPr/>
        </p:nvSpPr>
        <p:spPr>
          <a:xfrm>
            <a:off x="822101" y="2466298"/>
            <a:ext cx="1141923" cy="53910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انعطاف</a:t>
            </a:r>
          </a:p>
        </p:txBody>
      </p:sp>
      <p:sp>
        <p:nvSpPr>
          <p:cNvPr id="57" name="Oval 56"/>
          <p:cNvSpPr/>
          <p:nvPr/>
        </p:nvSpPr>
        <p:spPr>
          <a:xfrm>
            <a:off x="597545" y="3211127"/>
            <a:ext cx="1132511" cy="539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ارزشها</a:t>
            </a:r>
          </a:p>
        </p:txBody>
      </p:sp>
      <p:sp>
        <p:nvSpPr>
          <p:cNvPr id="58" name="Oval 57"/>
          <p:cNvSpPr/>
          <p:nvPr/>
        </p:nvSpPr>
        <p:spPr>
          <a:xfrm>
            <a:off x="555946" y="3775652"/>
            <a:ext cx="1004544" cy="53910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700" dirty="0">
                <a:solidFill>
                  <a:schemeClr val="tx1"/>
                </a:solidFill>
                <a:cs typeface="B Nazanin" panose="00000400000000000000" pitchFamily="2" charset="-78"/>
              </a:rPr>
              <a:t>نگرشها</a:t>
            </a:r>
          </a:p>
        </p:txBody>
      </p:sp>
      <p:sp>
        <p:nvSpPr>
          <p:cNvPr id="59" name="Oval 58"/>
          <p:cNvSpPr/>
          <p:nvPr/>
        </p:nvSpPr>
        <p:spPr>
          <a:xfrm>
            <a:off x="555946" y="4378812"/>
            <a:ext cx="1066786" cy="539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هنجارها</a:t>
            </a:r>
          </a:p>
        </p:txBody>
      </p:sp>
      <p:sp>
        <p:nvSpPr>
          <p:cNvPr id="60" name="Oval 59"/>
          <p:cNvSpPr/>
          <p:nvPr/>
        </p:nvSpPr>
        <p:spPr>
          <a:xfrm>
            <a:off x="708338" y="5020608"/>
            <a:ext cx="1041037" cy="53910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تعاملها</a:t>
            </a:r>
          </a:p>
        </p:txBody>
      </p:sp>
      <p:sp>
        <p:nvSpPr>
          <p:cNvPr id="62" name="Oval 61"/>
          <p:cNvSpPr/>
          <p:nvPr/>
        </p:nvSpPr>
        <p:spPr>
          <a:xfrm>
            <a:off x="4067006" y="6087406"/>
            <a:ext cx="1041610" cy="77059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tx1"/>
                </a:solidFill>
                <a:cs typeface="B Nazanin" panose="00000400000000000000" pitchFamily="2" charset="-78"/>
              </a:rPr>
              <a:t>خط مشی اجتماعی</a:t>
            </a:r>
          </a:p>
        </p:txBody>
      </p:sp>
      <p:sp>
        <p:nvSpPr>
          <p:cNvPr id="63" name="Oval 62"/>
          <p:cNvSpPr/>
          <p:nvPr/>
        </p:nvSpPr>
        <p:spPr>
          <a:xfrm>
            <a:off x="5145113" y="6123897"/>
            <a:ext cx="927274" cy="539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schemeClr val="tx1"/>
                </a:solidFill>
                <a:cs typeface="B Nazanin" panose="00000400000000000000" pitchFamily="2" charset="-78"/>
              </a:rPr>
              <a:t>نوع بازارها</a:t>
            </a:r>
          </a:p>
        </p:txBody>
      </p:sp>
      <p:sp>
        <p:nvSpPr>
          <p:cNvPr id="64" name="Oval 63"/>
          <p:cNvSpPr/>
          <p:nvPr/>
        </p:nvSpPr>
        <p:spPr>
          <a:xfrm>
            <a:off x="3122550" y="5864173"/>
            <a:ext cx="1002978" cy="539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schemeClr val="tx1"/>
                </a:solidFill>
                <a:cs typeface="B Nazanin" panose="00000400000000000000" pitchFamily="2" charset="-78"/>
              </a:rPr>
              <a:t>منابع انسانی</a:t>
            </a:r>
          </a:p>
        </p:txBody>
      </p:sp>
      <p:sp>
        <p:nvSpPr>
          <p:cNvPr id="65" name="Oval 64"/>
          <p:cNvSpPr/>
          <p:nvPr/>
        </p:nvSpPr>
        <p:spPr>
          <a:xfrm>
            <a:off x="2698122" y="5230961"/>
            <a:ext cx="1116163" cy="539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schemeClr val="tx1"/>
                </a:solidFill>
                <a:cs typeface="B Nazanin" panose="00000400000000000000" pitchFamily="2" charset="-78"/>
              </a:rPr>
              <a:t>تغییرات محیطی</a:t>
            </a:r>
          </a:p>
        </p:txBody>
      </p:sp>
      <p:sp>
        <p:nvSpPr>
          <p:cNvPr id="66" name="Oval 65"/>
          <p:cNvSpPr/>
          <p:nvPr/>
        </p:nvSpPr>
        <p:spPr>
          <a:xfrm>
            <a:off x="5821255" y="5510981"/>
            <a:ext cx="973661" cy="69482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700" dirty="0">
                <a:solidFill>
                  <a:schemeClr val="tx1"/>
                </a:solidFill>
                <a:cs typeface="B Nazanin" panose="00000400000000000000" pitchFamily="2" charset="-78"/>
              </a:rPr>
              <a:t>ماهیت کسب و کار</a:t>
            </a:r>
          </a:p>
        </p:txBody>
      </p:sp>
      <p:cxnSp>
        <p:nvCxnSpPr>
          <p:cNvPr id="68" name="Straight Arrow Connector 67"/>
          <p:cNvCxnSpPr>
            <a:cxnSpLocks/>
            <a:stCxn id="7" idx="2"/>
            <a:endCxn id="65" idx="7"/>
          </p:cNvCxnSpPr>
          <p:nvPr/>
        </p:nvCxnSpPr>
        <p:spPr>
          <a:xfrm flipH="1">
            <a:off x="3650827" y="4793085"/>
            <a:ext cx="740866" cy="5168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1" name="Straight Arrow Connector 70"/>
          <p:cNvCxnSpPr>
            <a:cxnSpLocks/>
            <a:stCxn id="7" idx="3"/>
            <a:endCxn id="64" idx="7"/>
          </p:cNvCxnSpPr>
          <p:nvPr/>
        </p:nvCxnSpPr>
        <p:spPr>
          <a:xfrm flipH="1">
            <a:off x="3978645" y="5116374"/>
            <a:ext cx="583301" cy="8267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3" name="Straight Arrow Connector 72"/>
          <p:cNvCxnSpPr>
            <a:cxnSpLocks/>
            <a:stCxn id="7" idx="4"/>
            <a:endCxn id="62" idx="0"/>
          </p:cNvCxnSpPr>
          <p:nvPr/>
        </p:nvCxnSpPr>
        <p:spPr>
          <a:xfrm flipH="1">
            <a:off x="4587811" y="5250285"/>
            <a:ext cx="385161" cy="8371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5" name="Straight Arrow Connector 74"/>
          <p:cNvCxnSpPr>
            <a:cxnSpLocks/>
            <a:stCxn id="7" idx="5"/>
            <a:endCxn id="63" idx="0"/>
          </p:cNvCxnSpPr>
          <p:nvPr/>
        </p:nvCxnSpPr>
        <p:spPr>
          <a:xfrm>
            <a:off x="5383998" y="5116374"/>
            <a:ext cx="224752" cy="10075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7" name="Straight Arrow Connector 76"/>
          <p:cNvCxnSpPr>
            <a:cxnSpLocks/>
            <a:stCxn id="7" idx="6"/>
          </p:cNvCxnSpPr>
          <p:nvPr/>
        </p:nvCxnSpPr>
        <p:spPr>
          <a:xfrm>
            <a:off x="5554251" y="4793085"/>
            <a:ext cx="676142" cy="7169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9" name="Straight Arrow Connector 78"/>
          <p:cNvCxnSpPr/>
          <p:nvPr/>
        </p:nvCxnSpPr>
        <p:spPr>
          <a:xfrm>
            <a:off x="6838683" y="4647123"/>
            <a:ext cx="393292" cy="12385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Straight Arrow Connector 80"/>
          <p:cNvCxnSpPr/>
          <p:nvPr/>
        </p:nvCxnSpPr>
        <p:spPr>
          <a:xfrm>
            <a:off x="7089824" y="4634240"/>
            <a:ext cx="679352" cy="6945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3" name="Straight Arrow Connector 82"/>
          <p:cNvCxnSpPr>
            <a:stCxn id="8" idx="5"/>
          </p:cNvCxnSpPr>
          <p:nvPr/>
        </p:nvCxnSpPr>
        <p:spPr>
          <a:xfrm>
            <a:off x="7226359" y="4534671"/>
            <a:ext cx="711317" cy="3344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5" name="Straight Arrow Connector 84"/>
          <p:cNvCxnSpPr/>
          <p:nvPr/>
        </p:nvCxnSpPr>
        <p:spPr>
          <a:xfrm>
            <a:off x="7360270" y="4271487"/>
            <a:ext cx="650389" cy="150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7" name="Straight Arrow Connector 86"/>
          <p:cNvCxnSpPr>
            <a:endCxn id="76" idx="2"/>
          </p:cNvCxnSpPr>
          <p:nvPr/>
        </p:nvCxnSpPr>
        <p:spPr>
          <a:xfrm flipV="1">
            <a:off x="7337489" y="3727525"/>
            <a:ext cx="731129" cy="3701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9" name="Straight Arrow Connector 88"/>
          <p:cNvCxnSpPr/>
          <p:nvPr/>
        </p:nvCxnSpPr>
        <p:spPr>
          <a:xfrm flipV="1">
            <a:off x="7154218" y="3219705"/>
            <a:ext cx="766288" cy="574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1" name="Straight Arrow Connector 90"/>
          <p:cNvCxnSpPr>
            <a:cxnSpLocks/>
            <a:endCxn id="84" idx="2"/>
          </p:cNvCxnSpPr>
          <p:nvPr/>
        </p:nvCxnSpPr>
        <p:spPr>
          <a:xfrm flipV="1">
            <a:off x="6928828" y="2495451"/>
            <a:ext cx="860745" cy="719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5" name="Straight Arrow Connector 94"/>
          <p:cNvCxnSpPr>
            <a:cxnSpLocks/>
            <a:stCxn id="9" idx="6"/>
            <a:endCxn id="86" idx="2"/>
          </p:cNvCxnSpPr>
          <p:nvPr/>
        </p:nvCxnSpPr>
        <p:spPr>
          <a:xfrm flipV="1">
            <a:off x="6928828" y="1887985"/>
            <a:ext cx="601021" cy="5579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7" name="Straight Arrow Connector 96"/>
          <p:cNvCxnSpPr>
            <a:cxnSpLocks/>
            <a:stCxn id="9" idx="7"/>
            <a:endCxn id="88" idx="3"/>
          </p:cNvCxnSpPr>
          <p:nvPr/>
        </p:nvCxnSpPr>
        <p:spPr>
          <a:xfrm flipV="1">
            <a:off x="6781087" y="1574168"/>
            <a:ext cx="444533" cy="5484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9" name="Straight Arrow Connector 98"/>
          <p:cNvCxnSpPr>
            <a:cxnSpLocks/>
            <a:stCxn id="9" idx="0"/>
            <a:endCxn id="90" idx="4"/>
          </p:cNvCxnSpPr>
          <p:nvPr/>
        </p:nvCxnSpPr>
        <p:spPr>
          <a:xfrm flipV="1">
            <a:off x="6424408" y="1264609"/>
            <a:ext cx="289783" cy="7241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2" name="Oval 71"/>
          <p:cNvSpPr/>
          <p:nvPr/>
        </p:nvSpPr>
        <p:spPr>
          <a:xfrm>
            <a:off x="7918364" y="4634240"/>
            <a:ext cx="1077528" cy="59672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schemeClr val="tx1"/>
                </a:solidFill>
                <a:cs typeface="B Nazanin" panose="00000400000000000000" pitchFamily="2" charset="-78"/>
              </a:rPr>
              <a:t>تکنولوژی</a:t>
            </a:r>
          </a:p>
        </p:txBody>
      </p:sp>
      <p:sp>
        <p:nvSpPr>
          <p:cNvPr id="74" name="Oval 73"/>
          <p:cNvSpPr/>
          <p:nvPr/>
        </p:nvSpPr>
        <p:spPr>
          <a:xfrm>
            <a:off x="8006371" y="4052544"/>
            <a:ext cx="927274" cy="53910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محیط کار</a:t>
            </a:r>
          </a:p>
        </p:txBody>
      </p:sp>
      <p:sp>
        <p:nvSpPr>
          <p:cNvPr id="76" name="Oval 75"/>
          <p:cNvSpPr/>
          <p:nvPr/>
        </p:nvSpPr>
        <p:spPr>
          <a:xfrm>
            <a:off x="8068618" y="3457970"/>
            <a:ext cx="927274" cy="539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کارگاه</a:t>
            </a:r>
          </a:p>
        </p:txBody>
      </p:sp>
      <p:sp>
        <p:nvSpPr>
          <p:cNvPr id="78" name="Oval 77"/>
          <p:cNvSpPr/>
          <p:nvPr/>
        </p:nvSpPr>
        <p:spPr>
          <a:xfrm>
            <a:off x="7899050" y="2843872"/>
            <a:ext cx="1096841" cy="53910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700" dirty="0">
                <a:solidFill>
                  <a:schemeClr val="tx1"/>
                </a:solidFill>
                <a:cs typeface="B Nazanin" panose="00000400000000000000" pitchFamily="2" charset="-78"/>
              </a:rPr>
              <a:t>تجهیزات</a:t>
            </a:r>
          </a:p>
        </p:txBody>
      </p:sp>
      <p:sp>
        <p:nvSpPr>
          <p:cNvPr id="80" name="Oval 79"/>
          <p:cNvSpPr/>
          <p:nvPr/>
        </p:nvSpPr>
        <p:spPr>
          <a:xfrm>
            <a:off x="6838683" y="5857736"/>
            <a:ext cx="1167688" cy="539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نقدینگی</a:t>
            </a:r>
          </a:p>
        </p:txBody>
      </p:sp>
      <p:sp>
        <p:nvSpPr>
          <p:cNvPr id="82" name="Oval 81"/>
          <p:cNvSpPr/>
          <p:nvPr/>
        </p:nvSpPr>
        <p:spPr>
          <a:xfrm>
            <a:off x="7607122" y="5276038"/>
            <a:ext cx="1071577" cy="53910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سرمایه</a:t>
            </a:r>
          </a:p>
        </p:txBody>
      </p:sp>
      <p:sp>
        <p:nvSpPr>
          <p:cNvPr id="84" name="Oval 83"/>
          <p:cNvSpPr/>
          <p:nvPr/>
        </p:nvSpPr>
        <p:spPr>
          <a:xfrm>
            <a:off x="7789573" y="2225896"/>
            <a:ext cx="1144072" cy="539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a:solidFill>
                  <a:schemeClr val="tx1"/>
                </a:solidFill>
                <a:cs typeface="B Nazanin" panose="00000400000000000000" pitchFamily="2" charset="-78"/>
              </a:rPr>
              <a:t>سیستمها</a:t>
            </a:r>
          </a:p>
        </p:txBody>
      </p:sp>
      <p:sp>
        <p:nvSpPr>
          <p:cNvPr id="86" name="Oval 85"/>
          <p:cNvSpPr/>
          <p:nvPr/>
        </p:nvSpPr>
        <p:spPr>
          <a:xfrm>
            <a:off x="7529849" y="1618430"/>
            <a:ext cx="1051783" cy="53910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فرایند انسانی</a:t>
            </a:r>
          </a:p>
        </p:txBody>
      </p:sp>
      <p:sp>
        <p:nvSpPr>
          <p:cNvPr id="88" name="Oval 87"/>
          <p:cNvSpPr/>
          <p:nvPr/>
        </p:nvSpPr>
        <p:spPr>
          <a:xfrm>
            <a:off x="7089824" y="1114010"/>
            <a:ext cx="927274" cy="539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اداری</a:t>
            </a:r>
          </a:p>
        </p:txBody>
      </p:sp>
      <p:sp>
        <p:nvSpPr>
          <p:cNvPr id="90" name="Oval 89"/>
          <p:cNvSpPr/>
          <p:nvPr/>
        </p:nvSpPr>
        <p:spPr>
          <a:xfrm>
            <a:off x="6250554" y="725500"/>
            <a:ext cx="927274" cy="53910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فنی</a:t>
            </a:r>
          </a:p>
        </p:txBody>
      </p:sp>
      <p:sp>
        <p:nvSpPr>
          <p:cNvPr id="52" name="Rectangle 51"/>
          <p:cNvSpPr/>
          <p:nvPr/>
        </p:nvSpPr>
        <p:spPr>
          <a:xfrm>
            <a:off x="3910054" y="520564"/>
            <a:ext cx="2251178" cy="1383365"/>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anose="00000400000000000000" pitchFamily="2" charset="-78"/>
              </a:rPr>
              <a:t>عملکرد:</a:t>
            </a:r>
          </a:p>
          <a:p>
            <a:pPr algn="ctr"/>
            <a:r>
              <a:rPr lang="fa-IR" dirty="0">
                <a:solidFill>
                  <a:schemeClr val="tx1"/>
                </a:solidFill>
                <a:cs typeface="B Nazanin" panose="00000400000000000000" pitchFamily="2" charset="-78"/>
              </a:rPr>
              <a:t>دستیابی با فراتررفتن از اهداف سازمانی و اجتماعی و انجام مسئولیتهایی که برعهده دارد.</a:t>
            </a:r>
          </a:p>
        </p:txBody>
      </p:sp>
      <p:cxnSp>
        <p:nvCxnSpPr>
          <p:cNvPr id="54" name="Straight Arrow Connector 53"/>
          <p:cNvCxnSpPr>
            <a:cxnSpLocks/>
            <a:stCxn id="4" idx="0"/>
          </p:cNvCxnSpPr>
          <p:nvPr/>
        </p:nvCxnSpPr>
        <p:spPr>
          <a:xfrm flipV="1">
            <a:off x="5029193" y="1868320"/>
            <a:ext cx="2160" cy="11066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3" name="Straight Arrow Connector 102"/>
          <p:cNvCxnSpPr>
            <a:cxnSpLocks/>
            <a:stCxn id="7" idx="0"/>
            <a:endCxn id="4" idx="4"/>
          </p:cNvCxnSpPr>
          <p:nvPr/>
        </p:nvCxnSpPr>
        <p:spPr>
          <a:xfrm flipV="1">
            <a:off x="4972972" y="3889418"/>
            <a:ext cx="56221" cy="4464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7" name="Straight Arrow Connector 106"/>
          <p:cNvCxnSpPr>
            <a:stCxn id="6" idx="6"/>
            <a:endCxn id="4" idx="3"/>
          </p:cNvCxnSpPr>
          <p:nvPr/>
        </p:nvCxnSpPr>
        <p:spPr>
          <a:xfrm flipV="1">
            <a:off x="3629692" y="3755507"/>
            <a:ext cx="1076212" cy="5771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9" name="Straight Arrow Connector 108"/>
          <p:cNvCxnSpPr>
            <a:cxnSpLocks/>
            <a:stCxn id="5" idx="5"/>
          </p:cNvCxnSpPr>
          <p:nvPr/>
        </p:nvCxnSpPr>
        <p:spPr>
          <a:xfrm>
            <a:off x="4125125" y="2995653"/>
            <a:ext cx="472626" cy="2924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1" name="Straight Arrow Connector 110"/>
          <p:cNvCxnSpPr>
            <a:cxnSpLocks/>
            <a:stCxn id="9" idx="3"/>
            <a:endCxn id="4" idx="7"/>
          </p:cNvCxnSpPr>
          <p:nvPr/>
        </p:nvCxnSpPr>
        <p:spPr>
          <a:xfrm flipH="1">
            <a:off x="5352482" y="2769241"/>
            <a:ext cx="715246" cy="3396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3" name="Straight Arrow Connector 112"/>
          <p:cNvCxnSpPr>
            <a:cxnSpLocks/>
            <a:stCxn id="8" idx="2"/>
            <a:endCxn id="4" idx="5"/>
          </p:cNvCxnSpPr>
          <p:nvPr/>
        </p:nvCxnSpPr>
        <p:spPr>
          <a:xfrm flipH="1" flipV="1">
            <a:off x="5352482" y="3755507"/>
            <a:ext cx="1093388" cy="4558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7" name="TextBox 66"/>
          <p:cNvSpPr txBox="1"/>
          <p:nvPr/>
        </p:nvSpPr>
        <p:spPr>
          <a:xfrm>
            <a:off x="914400" y="5715000"/>
            <a:ext cx="2133600" cy="707886"/>
          </a:xfrm>
          <a:prstGeom prst="rect">
            <a:avLst/>
          </a:prstGeom>
          <a:noFill/>
        </p:spPr>
        <p:txBody>
          <a:bodyPr wrap="square" rtlCol="0">
            <a:spAutoFit/>
          </a:bodyPr>
          <a:lstStyle/>
          <a:p>
            <a:pPr algn="ctr"/>
            <a:r>
              <a:rPr lang="fa-IR" sz="2000" dirty="0"/>
              <a:t>الگوی ماهواره ای عملکرد سازمانی</a:t>
            </a:r>
            <a:endParaRPr lang="en-US" sz="2000" dirty="0"/>
          </a:p>
        </p:txBody>
      </p:sp>
    </p:spTree>
    <p:extLst>
      <p:ext uri="{BB962C8B-B14F-4D97-AF65-F5344CB8AC3E}">
        <p14:creationId xmlns:p14="http://schemas.microsoft.com/office/powerpoint/2010/main" val="56076279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607" y="1066800"/>
            <a:ext cx="7658785" cy="3777622"/>
          </a:xfrm>
        </p:spPr>
        <p:txBody>
          <a:bodyPr>
            <a:normAutofit/>
          </a:bodyPr>
          <a:lstStyle/>
          <a:p>
            <a:pPr algn="justLow" rtl="1">
              <a:lnSpc>
                <a:spcPct val="150000"/>
              </a:lnSpc>
              <a:buFont typeface="Wingdings" panose="05000000000000000000" pitchFamily="2" charset="2"/>
              <a:buChar char="q"/>
            </a:pPr>
            <a:r>
              <a:rPr lang="fa-IR" sz="2000" dirty="0">
                <a:cs typeface="B Titr" panose="00000700000000000000" pitchFamily="2" charset="-78"/>
              </a:rPr>
              <a:t>نیروی انسانی عاملی استراتژیک</a:t>
            </a:r>
          </a:p>
          <a:p>
            <a:pPr algn="justLow" rtl="1">
              <a:lnSpc>
                <a:spcPct val="150000"/>
              </a:lnSpc>
              <a:buFont typeface="Wingdings" panose="05000000000000000000" pitchFamily="2" charset="2"/>
              <a:buChar char="v"/>
            </a:pPr>
            <a:r>
              <a:rPr lang="fa-IR" sz="2000" dirty="0">
                <a:cs typeface="B Nazanin" panose="00000400000000000000" pitchFamily="2" charset="-78"/>
              </a:rPr>
              <a:t>مطالعات نشان می دهد که سازمانها به دو طریق می توانند از نیروی انسانی به عنوان عاملی استراتژیک استفاده کنند:</a:t>
            </a:r>
          </a:p>
          <a:p>
            <a:pPr algn="justLow" rtl="1">
              <a:lnSpc>
                <a:spcPct val="150000"/>
              </a:lnSpc>
              <a:buFont typeface="Wingdings" panose="05000000000000000000" pitchFamily="2" charset="2"/>
              <a:buChar char="§"/>
            </a:pPr>
            <a:r>
              <a:rPr lang="fa-IR" sz="2000" dirty="0">
                <a:cs typeface="B Nazanin" panose="00000400000000000000" pitchFamily="2" charset="-78"/>
              </a:rPr>
              <a:t>1. به دست آوردن (ایجاد) سهم بیشتری از مهارتهای منابع انسانی که بشدت مورد نیاز است.</a:t>
            </a:r>
          </a:p>
          <a:p>
            <a:pPr algn="justLow" rtl="1">
              <a:lnSpc>
                <a:spcPct val="150000"/>
              </a:lnSpc>
              <a:buFont typeface="Wingdings" panose="05000000000000000000" pitchFamily="2" charset="2"/>
              <a:buChar char="§"/>
            </a:pPr>
            <a:r>
              <a:rPr lang="fa-IR" sz="2000" dirty="0">
                <a:cs typeface="B Nazanin" panose="00000400000000000000" pitchFamily="2" charset="-78"/>
              </a:rPr>
              <a:t>2. استفاده از منابع انسانی موجود برای بدست آوردن برتری نسبت به رقبا.</a:t>
            </a:r>
          </a:p>
        </p:txBody>
      </p:sp>
    </p:spTree>
    <p:extLst>
      <p:ext uri="{BB962C8B-B14F-4D97-AF65-F5344CB8AC3E}">
        <p14:creationId xmlns:p14="http://schemas.microsoft.com/office/powerpoint/2010/main" val="108129750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0491"/>
            <a:ext cx="8229600" cy="5217017"/>
          </a:xfrm>
        </p:spPr>
        <p:txBody>
          <a:bodyPr>
            <a:normAutofit fontScale="92500" lnSpcReduction="20000"/>
          </a:bodyPr>
          <a:lstStyle/>
          <a:p>
            <a:pPr algn="r" rtl="1">
              <a:lnSpc>
                <a:spcPct val="150000"/>
              </a:lnSpc>
              <a:buFont typeface="Wingdings" panose="05000000000000000000" pitchFamily="2" charset="2"/>
              <a:buChar char="q"/>
            </a:pPr>
            <a:r>
              <a:rPr lang="fa-IR" dirty="0">
                <a:cs typeface="B Titr" panose="00000700000000000000" pitchFamily="2" charset="-78"/>
              </a:rPr>
              <a:t>بهره وری کارکنان</a:t>
            </a:r>
          </a:p>
          <a:p>
            <a:pPr algn="justLow" rtl="1">
              <a:lnSpc>
                <a:spcPct val="150000"/>
              </a:lnSpc>
              <a:buFont typeface="Wingdings" panose="05000000000000000000" pitchFamily="2" charset="2"/>
              <a:buChar char="v"/>
            </a:pPr>
            <a:r>
              <a:rPr lang="fa-IR" dirty="0">
                <a:cs typeface="B Nazanin" panose="00000400000000000000" pitchFamily="2" charset="-78"/>
              </a:rPr>
              <a:t>مطالعات اولیه حاکی از آن است که عملکرد تابعی از انگیزش و توان است. به عبارت ساده تر، کارکنان باید تا حدودی به کار و مهارتهای لازم برای انجام دادن آن علاقه داشته باشند. برخی دیگر از صاحب نظران این فکر را با افزودن ادراک فرد از نقش خود یا شناخت شغل گسترش دادند.    عملکرد = تابع ( توان و تمایل ) </a:t>
            </a:r>
          </a:p>
          <a:p>
            <a:pPr algn="ctr" rtl="1">
              <a:lnSpc>
                <a:spcPct val="150000"/>
              </a:lnSpc>
              <a:buNone/>
            </a:pPr>
            <a:r>
              <a:rPr lang="fa-IR" dirty="0">
                <a:cs typeface="B Nazanin" panose="00000400000000000000" pitchFamily="2" charset="-78"/>
              </a:rPr>
              <a:t> فرمول رابطه عملکرد با توان و تمایل </a:t>
            </a:r>
            <a:r>
              <a:rPr lang="en-US" dirty="0">
                <a:cs typeface="B Nazanin" panose="00000400000000000000" pitchFamily="2" charset="-78"/>
              </a:rPr>
              <a:t>  D = f ( A , W ) </a:t>
            </a:r>
            <a:endParaRPr lang="fa-IR" dirty="0">
              <a:cs typeface="B Nazanin" panose="00000400000000000000" pitchFamily="2" charset="-78"/>
            </a:endParaRPr>
          </a:p>
          <a:p>
            <a:pPr algn="justLow" rtl="1">
              <a:lnSpc>
                <a:spcPct val="150000"/>
              </a:lnSpc>
              <a:buFont typeface="Wingdings" panose="05000000000000000000" pitchFamily="2" charset="2"/>
              <a:buChar char="v"/>
            </a:pPr>
            <a:r>
              <a:rPr lang="fa-IR" dirty="0">
                <a:cs typeface="B Nazanin" panose="00000400000000000000" pitchFamily="2" charset="-78"/>
              </a:rPr>
              <a:t>عده ای دیگر از محققان اعلام کردند که بهره وری صرفاً تابع ویژگیهای فردی نیست بلکه به سازمان و محیط نیز وابسته است.</a:t>
            </a:r>
            <a:r>
              <a:rPr lang="en-US" dirty="0">
                <a:cs typeface="B Nazanin" panose="00000400000000000000" pitchFamily="2" charset="-78"/>
              </a:rPr>
              <a:t> </a:t>
            </a:r>
            <a:r>
              <a:rPr lang="fa-IR" dirty="0">
                <a:cs typeface="B Nazanin" panose="00000400000000000000" pitchFamily="2" charset="-78"/>
              </a:rPr>
              <a:t>  عملکرد = تابع ( توان ، تمایل ، شناخت شغل ) </a:t>
            </a:r>
          </a:p>
          <a:p>
            <a:pPr algn="r" rtl="1">
              <a:lnSpc>
                <a:spcPct val="150000"/>
              </a:lnSpc>
              <a:buNone/>
            </a:pPr>
            <a:r>
              <a:rPr lang="fa-IR" dirty="0">
                <a:cs typeface="B Nazanin" panose="00000400000000000000" pitchFamily="2" charset="-78"/>
              </a:rPr>
              <a:t> فرمول ارتباط عملکرد با توان و تمایل و شناخت شغل                           </a:t>
            </a:r>
            <a:r>
              <a:rPr lang="en-US" dirty="0">
                <a:cs typeface="B Nazanin" panose="00000400000000000000" pitchFamily="2" charset="-78"/>
              </a:rPr>
              <a:t> P = f ( A , W , U )</a:t>
            </a:r>
            <a:endParaRPr lang="fa-IR" dirty="0">
              <a:cs typeface="B Nazanin" panose="00000400000000000000" pitchFamily="2" charset="-78"/>
            </a:endParaRPr>
          </a:p>
          <a:p>
            <a:pPr algn="justLow" rtl="1">
              <a:lnSpc>
                <a:spcPct val="150000"/>
              </a:lnSpc>
              <a:buFont typeface="Wingdings" panose="05000000000000000000" pitchFamily="2" charset="2"/>
              <a:buChar char="v"/>
            </a:pPr>
            <a:r>
              <a:rPr lang="fa-IR" dirty="0">
                <a:cs typeface="B Nazanin" panose="00000400000000000000" pitchFamily="2" charset="-78"/>
              </a:rPr>
              <a:t>صاحب نظران اخیر دو عامل دیگر را نیز به معادله مدیریت بهره وری وارد کرده اند که عبارت اند از: بازخور و اعتبار.</a:t>
            </a:r>
          </a:p>
          <a:p>
            <a:pPr algn="justLow" rtl="1">
              <a:lnSpc>
                <a:spcPct val="150000"/>
              </a:lnSpc>
              <a:buNone/>
            </a:pPr>
            <a:r>
              <a:rPr lang="fa-IR" dirty="0">
                <a:cs typeface="B Nazanin" panose="00000400000000000000" pitchFamily="2" charset="-78"/>
              </a:rPr>
              <a:t>عملکرد = تابع ( توان ، تمایل ، شناخت شغل ، حمایت سازمانی ، سازگاری محیط )</a:t>
            </a:r>
          </a:p>
          <a:p>
            <a:pPr algn="justLow" rtl="1">
              <a:lnSpc>
                <a:spcPct val="150000"/>
              </a:lnSpc>
              <a:buNone/>
            </a:pPr>
            <a:r>
              <a:rPr lang="en-US" dirty="0">
                <a:cs typeface="B Nazanin" panose="00000400000000000000" pitchFamily="2" charset="-78"/>
              </a:rPr>
              <a:t>P = f ( A , W , U ,S , T ) </a:t>
            </a:r>
          </a:p>
          <a:p>
            <a:pPr algn="justLow" rtl="1">
              <a:lnSpc>
                <a:spcPct val="150000"/>
              </a:lnSpc>
              <a:buNone/>
            </a:pPr>
            <a:r>
              <a:rPr lang="fa-IR" dirty="0">
                <a:cs typeface="B Nazanin" panose="00000400000000000000" pitchFamily="2" charset="-78"/>
              </a:rPr>
              <a:t>ارتباط عملکرد با عوامل دیگر از جمله حمایت سازمانی – سازگاری محیطی </a:t>
            </a:r>
          </a:p>
        </p:txBody>
      </p:sp>
    </p:spTree>
    <p:extLst>
      <p:ext uri="{BB962C8B-B14F-4D97-AF65-F5344CB8AC3E}">
        <p14:creationId xmlns:p14="http://schemas.microsoft.com/office/powerpoint/2010/main" val="254462372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8229600" cy="5242775"/>
          </a:xfrm>
        </p:spPr>
        <p:txBody>
          <a:bodyPr>
            <a:normAutofit/>
          </a:bodyPr>
          <a:lstStyle/>
          <a:p>
            <a:pPr algn="r" rtl="1">
              <a:lnSpc>
                <a:spcPct val="150000"/>
              </a:lnSpc>
              <a:buFont typeface="Wingdings" panose="05000000000000000000" pitchFamily="2" charset="2"/>
              <a:buChar char="q"/>
            </a:pPr>
            <a:r>
              <a:rPr lang="fa-IR" dirty="0">
                <a:cs typeface="B Titr" panose="00000700000000000000" pitchFamily="2" charset="-78"/>
              </a:rPr>
              <a:t>بنابراین متغیرهای مؤثر بهره وری عبارتند از:</a:t>
            </a:r>
          </a:p>
          <a:p>
            <a:pPr algn="r" rtl="1">
              <a:lnSpc>
                <a:spcPct val="150000"/>
              </a:lnSpc>
              <a:buFont typeface="Wingdings" panose="05000000000000000000" pitchFamily="2" charset="2"/>
              <a:buChar char="v"/>
            </a:pPr>
            <a:r>
              <a:rPr lang="fa-IR" dirty="0">
                <a:cs typeface="B Nazanin" panose="00000400000000000000" pitchFamily="2" charset="-78"/>
              </a:rPr>
              <a:t>1. توان  عمکرد =        ( توان ، شناخت ، حمایت ، انگیزش ، بازخور ، اعتبار و سازگاری محیطی )</a:t>
            </a:r>
          </a:p>
          <a:p>
            <a:pPr algn="r" rtl="1">
              <a:lnSpc>
                <a:spcPct val="150000"/>
              </a:lnSpc>
              <a:buFont typeface="Wingdings" panose="05000000000000000000" pitchFamily="2" charset="2"/>
              <a:buChar char="v"/>
            </a:pPr>
            <a:r>
              <a:rPr lang="fa-IR" dirty="0">
                <a:cs typeface="B Nazanin" panose="00000400000000000000" pitchFamily="2" charset="-78"/>
              </a:rPr>
              <a:t>2. شناخت شغل     </a:t>
            </a:r>
            <a:r>
              <a:rPr lang="en-US" dirty="0">
                <a:cs typeface="B Nazanin" panose="00000400000000000000" pitchFamily="2" charset="-78"/>
              </a:rPr>
              <a:t>P = f ( A , W , U , S , S , E , F ,V ) </a:t>
            </a:r>
            <a:r>
              <a:rPr lang="fa-IR" dirty="0">
                <a:cs typeface="B Nazanin" panose="00000400000000000000" pitchFamily="2" charset="-78"/>
              </a:rPr>
              <a:t>  </a:t>
            </a:r>
          </a:p>
          <a:p>
            <a:pPr algn="r" rtl="1">
              <a:lnSpc>
                <a:spcPct val="150000"/>
              </a:lnSpc>
              <a:buFont typeface="Wingdings" panose="05000000000000000000" pitchFamily="2" charset="2"/>
              <a:buChar char="v"/>
            </a:pPr>
            <a:r>
              <a:rPr lang="fa-IR" dirty="0">
                <a:cs typeface="B Nazanin" panose="00000400000000000000" pitchFamily="2" charset="-78"/>
              </a:rPr>
              <a:t>3. حمایت سازمانی</a:t>
            </a:r>
            <a:r>
              <a:rPr lang="en-US" dirty="0">
                <a:cs typeface="B Nazanin" panose="00000400000000000000" pitchFamily="2" charset="-78"/>
              </a:rPr>
              <a:t>    </a:t>
            </a:r>
            <a:r>
              <a:rPr lang="fa-IR" dirty="0">
                <a:cs typeface="B Nazanin" panose="00000400000000000000" pitchFamily="2" charset="-78"/>
              </a:rPr>
              <a:t> </a:t>
            </a:r>
            <a:r>
              <a:rPr lang="en-US" dirty="0">
                <a:cs typeface="B Nazanin" panose="00000400000000000000" pitchFamily="2" charset="-78"/>
              </a:rPr>
              <a:t>  </a:t>
            </a:r>
            <a:r>
              <a:rPr lang="fa-IR" dirty="0">
                <a:cs typeface="B Nazanin" panose="00000400000000000000" pitchFamily="2" charset="-78"/>
              </a:rPr>
              <a:t> خلاصه قابل استفاده فرمول فوق الذکر :</a:t>
            </a:r>
          </a:p>
          <a:p>
            <a:pPr algn="r" rtl="1">
              <a:lnSpc>
                <a:spcPct val="150000"/>
              </a:lnSpc>
              <a:buFont typeface="Wingdings" panose="05000000000000000000" pitchFamily="2" charset="2"/>
              <a:buChar char="v"/>
            </a:pPr>
            <a:r>
              <a:rPr lang="fa-IR" dirty="0">
                <a:cs typeface="B Nazanin" panose="00000400000000000000" pitchFamily="2" charset="-78"/>
              </a:rPr>
              <a:t>4. انگیزش یا تمایل      عملکرد = تابع ( قوت ، تمایل ، دانش ، حمایت ، هم خوانی ، فرامه ، قدر ) </a:t>
            </a:r>
          </a:p>
          <a:p>
            <a:pPr algn="r" rtl="1">
              <a:lnSpc>
                <a:spcPct val="150000"/>
              </a:lnSpc>
              <a:buFont typeface="Wingdings" panose="05000000000000000000" pitchFamily="2" charset="2"/>
              <a:buChar char="v"/>
            </a:pPr>
            <a:r>
              <a:rPr lang="fa-IR" dirty="0">
                <a:cs typeface="B Nazanin" panose="00000400000000000000" pitchFamily="2" charset="-78"/>
              </a:rPr>
              <a:t>5. بازخور عملکرد        نهایتا بهترین شاخص بهروری یعنی </a:t>
            </a:r>
          </a:p>
          <a:p>
            <a:pPr algn="r" rtl="1">
              <a:lnSpc>
                <a:spcPct val="150000"/>
              </a:lnSpc>
              <a:buFont typeface="Wingdings" panose="05000000000000000000" pitchFamily="2" charset="2"/>
              <a:buChar char="v"/>
            </a:pPr>
            <a:r>
              <a:rPr lang="fa-IR" dirty="0">
                <a:cs typeface="B Nazanin" panose="00000400000000000000" pitchFamily="2" charset="-78"/>
              </a:rPr>
              <a:t>6. اعتبار                                              </a:t>
            </a:r>
          </a:p>
          <a:p>
            <a:pPr algn="r" rtl="1">
              <a:lnSpc>
                <a:spcPct val="150000"/>
              </a:lnSpc>
              <a:buFont typeface="Wingdings" panose="05000000000000000000" pitchFamily="2" charset="2"/>
              <a:buChar char="v"/>
            </a:pPr>
            <a:r>
              <a:rPr lang="fa-IR" dirty="0">
                <a:cs typeface="B Nazanin" panose="00000400000000000000" pitchFamily="2" charset="-78"/>
              </a:rPr>
              <a:t>7. سازگاری محیطی.    </a:t>
            </a:r>
            <a:endParaRPr lang="en-US" dirty="0">
              <a:cs typeface="B Nazanin" panose="00000400000000000000" pitchFamily="2" charset="-78"/>
            </a:endParaRPr>
          </a:p>
          <a:p>
            <a:pPr algn="r" rtl="1">
              <a:lnSpc>
                <a:spcPct val="150000"/>
              </a:lnSpc>
              <a:buFont typeface="Wingdings" panose="05000000000000000000" pitchFamily="2" charset="2"/>
              <a:buChar char="v"/>
            </a:pPr>
            <a:r>
              <a:rPr lang="en-US" sz="1600" dirty="0">
                <a:cs typeface="B Nazanin" panose="00000400000000000000" pitchFamily="2" charset="-78"/>
              </a:rPr>
              <a:t>P = f ( A , C , H , F , E , V ,E ) = F (A c H I E V E ) </a:t>
            </a:r>
            <a:endParaRPr lang="fa-IR" sz="1600" dirty="0">
              <a:cs typeface="B Nazanin" panose="00000400000000000000" pitchFamily="2" charset="-78"/>
            </a:endParaRPr>
          </a:p>
        </p:txBody>
      </p:sp>
      <p:graphicFrame>
        <p:nvGraphicFramePr>
          <p:cNvPr id="5" name="Diagram 4"/>
          <p:cNvGraphicFramePr/>
          <p:nvPr>
            <p:extLst>
              <p:ext uri="{D42A27DB-BD31-4B8C-83A1-F6EECF244321}">
                <p14:modId xmlns:p14="http://schemas.microsoft.com/office/powerpoint/2010/main" val="1192578577"/>
              </p:ext>
            </p:extLst>
          </p:nvPr>
        </p:nvGraphicFramePr>
        <p:xfrm>
          <a:off x="-381000" y="3124200"/>
          <a:ext cx="42672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319065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295400"/>
            <a:ext cx="6591985" cy="3777622"/>
          </a:xfrm>
        </p:spPr>
        <p:txBody>
          <a:bodyPr/>
          <a:lstStyle/>
          <a:p>
            <a:pPr algn="justLow" rtl="1">
              <a:lnSpc>
                <a:spcPct val="150000"/>
              </a:lnSpc>
              <a:buFont typeface="Wingdings" panose="05000000000000000000" pitchFamily="2" charset="2"/>
              <a:buChar char="q"/>
            </a:pPr>
            <a:r>
              <a:rPr lang="fa-IR" dirty="0">
                <a:cs typeface="B Titr" panose="00000700000000000000" pitchFamily="2" charset="-78"/>
              </a:rPr>
              <a:t>1. توان یا آمادگی کاری</a:t>
            </a:r>
          </a:p>
          <a:p>
            <a:pPr algn="justLow" rtl="1">
              <a:lnSpc>
                <a:spcPct val="150000"/>
              </a:lnSpc>
              <a:buFont typeface="Wingdings" panose="05000000000000000000" pitchFamily="2" charset="2"/>
              <a:buChar char="v"/>
            </a:pPr>
            <a:r>
              <a:rPr lang="fa-IR" dirty="0">
                <a:cs typeface="B Nazanin" panose="00000400000000000000" pitchFamily="2" charset="-78"/>
              </a:rPr>
              <a:t>اجزای کلیدی توان عبارت اند از:</a:t>
            </a:r>
          </a:p>
          <a:p>
            <a:pPr algn="justLow" rtl="1">
              <a:lnSpc>
                <a:spcPct val="150000"/>
              </a:lnSpc>
              <a:buFont typeface="Wingdings" panose="05000000000000000000" pitchFamily="2" charset="2"/>
              <a:buChar char="Ø"/>
            </a:pPr>
            <a:r>
              <a:rPr lang="fa-IR" dirty="0">
                <a:cs typeface="B Nazanin" panose="00000400000000000000" pitchFamily="2" charset="-78"/>
              </a:rPr>
              <a:t>1. دانش کاری مربوط به شغل</a:t>
            </a:r>
          </a:p>
          <a:p>
            <a:pPr algn="justLow" rtl="1">
              <a:lnSpc>
                <a:spcPct val="150000"/>
              </a:lnSpc>
              <a:buFont typeface="Wingdings" panose="05000000000000000000" pitchFamily="2" charset="2"/>
              <a:buChar char="Ø"/>
            </a:pPr>
            <a:r>
              <a:rPr lang="fa-IR" dirty="0">
                <a:cs typeface="B Nazanin" panose="00000400000000000000" pitchFamily="2" charset="-78"/>
              </a:rPr>
              <a:t>2. تجربه کاری مرتبط به شغل</a:t>
            </a:r>
          </a:p>
          <a:p>
            <a:pPr algn="justLow" rtl="1">
              <a:lnSpc>
                <a:spcPct val="150000"/>
              </a:lnSpc>
              <a:buFont typeface="Wingdings" panose="05000000000000000000" pitchFamily="2" charset="2"/>
              <a:buChar char="Ø"/>
            </a:pPr>
            <a:r>
              <a:rPr lang="fa-IR" dirty="0">
                <a:cs typeface="B Nazanin" panose="00000400000000000000" pitchFamily="2" charset="-78"/>
              </a:rPr>
              <a:t>3. استعداد مربوط به کار</a:t>
            </a:r>
          </a:p>
        </p:txBody>
      </p:sp>
    </p:spTree>
    <p:extLst>
      <p:ext uri="{BB962C8B-B14F-4D97-AF65-F5344CB8AC3E}">
        <p14:creationId xmlns:p14="http://schemas.microsoft.com/office/powerpoint/2010/main" val="379684477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251578"/>
            <a:ext cx="6972985" cy="3777622"/>
          </a:xfrm>
        </p:spPr>
        <p:txBody>
          <a:bodyPr/>
          <a:lstStyle/>
          <a:p>
            <a:pPr algn="just" rtl="1">
              <a:lnSpc>
                <a:spcPct val="200000"/>
              </a:lnSpc>
              <a:buFont typeface="Wingdings" panose="05000000000000000000" pitchFamily="2" charset="2"/>
              <a:buChar char="q"/>
            </a:pPr>
            <a:r>
              <a:rPr lang="fa-IR" dirty="0">
                <a:cs typeface="B Titr" panose="00000700000000000000" pitchFamily="2" charset="-78"/>
              </a:rPr>
              <a:t>2. شناخت شغل</a:t>
            </a:r>
          </a:p>
          <a:p>
            <a:pPr algn="just" rtl="1">
              <a:lnSpc>
                <a:spcPct val="200000"/>
              </a:lnSpc>
              <a:buFont typeface="Wingdings" panose="05000000000000000000" pitchFamily="2" charset="2"/>
              <a:buChar char="v"/>
            </a:pPr>
            <a:r>
              <a:rPr lang="fa-IR" dirty="0">
                <a:cs typeface="B Nazanin" panose="00000400000000000000" pitchFamily="2" charset="-78"/>
              </a:rPr>
              <a:t>هر یک از کارکنان بایستی از آنچه باید انجام دهند، زمان و چگونگی انجام آن شناخت خوبی داشته باشند و کار نیز مورد قبول آنان باشد. برای افزایش شناخت خوب کار، کارکنان نیاز دارند از اهداف بلندمدت و کوتاه مدت، اولویتها و چگونگی کسب هر یک از آنها آگاهی داشته باشند. آنان باید بدانند چه اهدافی در چه مواقعی بیشترین اولویت را دارند.</a:t>
            </a:r>
          </a:p>
        </p:txBody>
      </p:sp>
    </p:spTree>
    <p:extLst>
      <p:ext uri="{BB962C8B-B14F-4D97-AF65-F5344CB8AC3E}">
        <p14:creationId xmlns:p14="http://schemas.microsoft.com/office/powerpoint/2010/main" val="43048419"/>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295400"/>
            <a:ext cx="6591985" cy="3777622"/>
          </a:xfrm>
        </p:spPr>
        <p:txBody>
          <a:bodyPr>
            <a:normAutofit lnSpcReduction="10000"/>
          </a:bodyPr>
          <a:lstStyle/>
          <a:p>
            <a:pPr algn="justLow" rtl="1">
              <a:lnSpc>
                <a:spcPct val="200000"/>
              </a:lnSpc>
              <a:buFont typeface="Wingdings" panose="05000000000000000000" pitchFamily="2" charset="2"/>
              <a:buChar char="q"/>
            </a:pPr>
            <a:r>
              <a:rPr lang="fa-IR" sz="2000" dirty="0">
                <a:cs typeface="B Titr" panose="00000700000000000000" pitchFamily="2" charset="-78"/>
              </a:rPr>
              <a:t>3. حمایت سازمانی</a:t>
            </a:r>
          </a:p>
          <a:p>
            <a:pPr algn="justLow" rtl="1">
              <a:lnSpc>
                <a:spcPct val="200000"/>
              </a:lnSpc>
              <a:buFont typeface="Wingdings" panose="05000000000000000000" pitchFamily="2" charset="2"/>
              <a:buChar char="v"/>
            </a:pPr>
            <a:r>
              <a:rPr lang="fa-IR" sz="2000" dirty="0">
                <a:cs typeface="B Nazanin" panose="00000400000000000000" pitchFamily="2" charset="-78"/>
              </a:rPr>
              <a:t>منظور حمایت یا کمکی است که کارکنان برای انجام دادن موفقیت آمیز کار به آن نیاز دارند. بعضی از عوامل کمکی عبارت اند از: بودجه کافی، تجهیزات و تسهیلاتی که برای انجام دادن کار مناسب است، حمایت لازم از سایر واحدهای سازمانی، در دسترس قرار دادن محصول با کیفیت و سرانجام، وجود ذخیره کافی سرمایه انسانی.</a:t>
            </a:r>
          </a:p>
        </p:txBody>
      </p:sp>
    </p:spTree>
    <p:extLst>
      <p:ext uri="{BB962C8B-B14F-4D97-AF65-F5344CB8AC3E}">
        <p14:creationId xmlns:p14="http://schemas.microsoft.com/office/powerpoint/2010/main" val="4081487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4724400"/>
          </a:xfrm>
        </p:spPr>
        <p:txBody>
          <a:bodyPr>
            <a:noAutofit/>
          </a:bodyPr>
          <a:lstStyle/>
          <a:p>
            <a:pPr algn="r" rtl="1">
              <a:lnSpc>
                <a:spcPct val="170000"/>
              </a:lnSpc>
            </a:pPr>
            <a:r>
              <a:rPr lang="fa-IR" sz="2500" b="1" dirty="0">
                <a:cs typeface="B Nazanin" pitchFamily="2" charset="-78"/>
              </a:rPr>
              <a:t>انگیزاننده های کار</a:t>
            </a:r>
            <a:endParaRPr lang="en-US" sz="2500" b="1" dirty="0">
              <a:cs typeface="B Nazanin" pitchFamily="2" charset="-78"/>
            </a:endParaRPr>
          </a:p>
          <a:p>
            <a:pPr algn="justLow" rtl="1">
              <a:lnSpc>
                <a:spcPct val="170000"/>
              </a:lnSpc>
              <a:buFont typeface="Wingdings" pitchFamily="2" charset="2"/>
              <a:buChar char="v"/>
            </a:pPr>
            <a:r>
              <a:rPr lang="fa-IR" sz="2000" dirty="0">
                <a:cs typeface="B Nazanin" pitchFamily="2" charset="-78"/>
              </a:rPr>
              <a:t>همواره در دل بیم از نرسیدن به هدفها یا انتظارات وجود دارد؛ بنابراین انگیزه کار یک ضرورت احساسی هدایت شده به وسیله ارزشها و فرصتهای انسانی است.</a:t>
            </a:r>
          </a:p>
          <a:p>
            <a:pPr algn="justLow" rtl="1">
              <a:lnSpc>
                <a:spcPct val="170000"/>
              </a:lnSpc>
              <a:buFont typeface="Wingdings" pitchFamily="2" charset="2"/>
              <a:buChar char="v"/>
            </a:pPr>
            <a:r>
              <a:rPr lang="fa-IR" sz="2000" dirty="0">
                <a:cs typeface="B Nazanin" pitchFamily="2" charset="-78"/>
              </a:rPr>
              <a:t>برخی از صاحبنظران قوی ترین انگیزاننده های همگانی را برای کار در سه مقوله ابراز وجود، بیم و امید میدانند. هنگامی که فرد امید خود را نسبت به آینده از دست می دهند مغز متوقف می شود. بدون امید نمی توان مسائل را حل کرد. بیکاری زمینه ساز پژمردگی، افسردگی و در نهایت ناامیدی است.</a:t>
            </a:r>
          </a:p>
          <a:p>
            <a:pPr algn="justLow" rtl="1">
              <a:lnSpc>
                <a:spcPct val="170000"/>
              </a:lnSpc>
              <a:buFont typeface="Wingdings" pitchFamily="2" charset="2"/>
              <a:buChar char="v"/>
            </a:pPr>
            <a:r>
              <a:rPr lang="fa-IR" sz="2000" dirty="0">
                <a:cs typeface="B Nazanin" pitchFamily="2" charset="-78"/>
              </a:rPr>
              <a:t>با توجه به اهمیت اخلاق کار، مدیرت نیازمند بارور کردن کار است و این کار را به روشهای گوناگون میتواند انجام دهد: نخست آنکه فضای سازمان را برای کار مولد، مناسب و فراهم سازد. کارکنان دست کم مایلند با احترام و بزرگی با آنان رفتار شود. هیچ چیز برای اخلاق کاری کارکنان مضرتر از این باور نیست که سازمان اهمیتی برای سلامت کارکنانش قائل نیست.</a:t>
            </a:r>
            <a:endParaRPr lang="en-US" sz="2000" dirty="0">
              <a:cs typeface="B Nazanin" pitchFamily="2" charset="-78"/>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066800"/>
            <a:ext cx="6591985" cy="3777622"/>
          </a:xfrm>
        </p:spPr>
        <p:txBody>
          <a:bodyPr>
            <a:normAutofit fontScale="92500"/>
          </a:bodyPr>
          <a:lstStyle/>
          <a:p>
            <a:pPr algn="justLow" rtl="1">
              <a:lnSpc>
                <a:spcPct val="200000"/>
              </a:lnSpc>
              <a:buFont typeface="Wingdings" panose="05000000000000000000" pitchFamily="2" charset="2"/>
              <a:buChar char="q"/>
            </a:pPr>
            <a:r>
              <a:rPr lang="fa-IR" sz="2000" dirty="0">
                <a:cs typeface="B Titr" panose="00000700000000000000" pitchFamily="2" charset="-78"/>
              </a:rPr>
              <a:t>4. انگیزش یا تمایل </a:t>
            </a:r>
          </a:p>
          <a:p>
            <a:pPr algn="justLow" rtl="1">
              <a:lnSpc>
                <a:spcPct val="200000"/>
              </a:lnSpc>
              <a:buFont typeface="Wingdings" panose="05000000000000000000" pitchFamily="2" charset="2"/>
              <a:buChar char="v"/>
            </a:pPr>
            <a:r>
              <a:rPr lang="fa-IR" sz="2000" dirty="0">
                <a:cs typeface="B Nazanin" panose="00000400000000000000" pitchFamily="2" charset="-78"/>
              </a:rPr>
              <a:t>انگیزه اتمام موفقیت آمیز کار و مسئولیت سپرده شده به کارکنان ،از مهم ترین تمایل مورد ارزیابی در حوزه سرمایه انسانی سازمان ها می باشد . در ارزیابی تمایل کارکنان، باید به خاطر داشت که همه افراد برای انجام دادن همه کارها تمایل یکسان ندارند. کارکنان بیشترین تمایل را به کارهایی دارند که به طور موفقیت آمیز از عهده آن برآیند و کار برای آنها انگیزشی باشد یا آرامش روانی به بار آورد.</a:t>
            </a:r>
          </a:p>
        </p:txBody>
      </p:sp>
    </p:spTree>
    <p:extLst>
      <p:ext uri="{BB962C8B-B14F-4D97-AF65-F5344CB8AC3E}">
        <p14:creationId xmlns:p14="http://schemas.microsoft.com/office/powerpoint/2010/main" val="357287022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219200"/>
            <a:ext cx="6744385" cy="4419600"/>
          </a:xfrm>
        </p:spPr>
        <p:txBody>
          <a:bodyPr/>
          <a:lstStyle/>
          <a:p>
            <a:pPr algn="r" rtl="1">
              <a:lnSpc>
                <a:spcPct val="200000"/>
              </a:lnSpc>
              <a:buFont typeface="Wingdings" panose="05000000000000000000" pitchFamily="2" charset="2"/>
              <a:buChar char="q"/>
            </a:pPr>
            <a:r>
              <a:rPr lang="fa-IR" dirty="0">
                <a:cs typeface="B Titr" panose="00000700000000000000" pitchFamily="2" charset="-78"/>
              </a:rPr>
              <a:t>5. بازخور عملکرد</a:t>
            </a:r>
          </a:p>
          <a:p>
            <a:pPr algn="justLow" rtl="1">
              <a:lnSpc>
                <a:spcPct val="200000"/>
              </a:lnSpc>
              <a:buFont typeface="Wingdings" panose="05000000000000000000" pitchFamily="2" charset="2"/>
              <a:buChar char="v"/>
            </a:pPr>
            <a:r>
              <a:rPr lang="fa-IR" dirty="0">
                <a:cs typeface="B Nazanin" panose="00000400000000000000" pitchFamily="2" charset="-78"/>
              </a:rPr>
              <a:t>منظور از این نوع بازخور، ارائه غیررسمی عملکرد روزانه فرد به او و همچنین بازدیدهای رسمی دوره ای است. یک فراگرد بازخور مؤثر، کارکنان را در جریان چند و چون کارشان بر یک مبنای منظم قرار می دهد.</a:t>
            </a:r>
          </a:p>
          <a:p>
            <a:pPr algn="justLow" rtl="1">
              <a:lnSpc>
                <a:spcPct val="200000"/>
              </a:lnSpc>
              <a:buFont typeface="Wingdings" panose="05000000000000000000" pitchFamily="2" charset="2"/>
              <a:buChar char="v"/>
            </a:pPr>
            <a:r>
              <a:rPr lang="fa-IR" dirty="0">
                <a:cs typeface="B Nazanin" panose="00000400000000000000" pitchFamily="2" charset="-78"/>
              </a:rPr>
              <a:t>اگر مشکلی در مرحله ارزشیابی وجود داشته باشد علتش ندادن بازخور روزانه درباره عملکرد مؤثر یا نامؤثر کارکنان به آنان است.</a:t>
            </a:r>
          </a:p>
        </p:txBody>
      </p:sp>
    </p:spTree>
    <p:extLst>
      <p:ext uri="{BB962C8B-B14F-4D97-AF65-F5344CB8AC3E}">
        <p14:creationId xmlns:p14="http://schemas.microsoft.com/office/powerpoint/2010/main" val="293471888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7201585" cy="3777622"/>
          </a:xfrm>
        </p:spPr>
        <p:txBody>
          <a:bodyPr>
            <a:normAutofit/>
          </a:bodyPr>
          <a:lstStyle/>
          <a:p>
            <a:pPr algn="justLow" rtl="1">
              <a:lnSpc>
                <a:spcPct val="200000"/>
              </a:lnSpc>
              <a:buFont typeface="Wingdings" panose="05000000000000000000" pitchFamily="2" charset="2"/>
              <a:buChar char="q"/>
            </a:pPr>
            <a:r>
              <a:rPr lang="fa-IR" sz="2000" dirty="0">
                <a:cs typeface="B Titr" panose="00000700000000000000" pitchFamily="2" charset="-78"/>
              </a:rPr>
              <a:t>6. اعتبار</a:t>
            </a:r>
          </a:p>
          <a:p>
            <a:pPr algn="justLow" rtl="1">
              <a:lnSpc>
                <a:spcPct val="200000"/>
              </a:lnSpc>
              <a:buFont typeface="Wingdings" panose="05000000000000000000" pitchFamily="2" charset="2"/>
              <a:buChar char="v"/>
            </a:pPr>
            <a:r>
              <a:rPr lang="fa-IR" sz="2000" dirty="0">
                <a:cs typeface="B Nazanin" panose="00000400000000000000" pitchFamily="2" charset="-78"/>
              </a:rPr>
              <a:t>منظور معتبر بودن تصمیمهای مربوط به منابع انسانی از نظر قانونی و هنجارها توسط مدیر است. مدیران باید اطمینان حاصل کنند که تصمیمهای آنان درباره کارکنان از نظر حقوقی، خط مشیهای سازمان مناسب هستند. تصمیمهایی که درباره نیروی انسانی گرفته می شود باید مستند شده و بر اساس شاخصهای عملگرا توجیه شوند.</a:t>
            </a:r>
          </a:p>
        </p:txBody>
      </p:sp>
    </p:spTree>
    <p:extLst>
      <p:ext uri="{BB962C8B-B14F-4D97-AF65-F5344CB8AC3E}">
        <p14:creationId xmlns:p14="http://schemas.microsoft.com/office/powerpoint/2010/main" val="242005406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066800"/>
            <a:ext cx="6591985" cy="3777622"/>
          </a:xfrm>
        </p:spPr>
        <p:txBody>
          <a:bodyPr>
            <a:normAutofit lnSpcReduction="10000"/>
          </a:bodyPr>
          <a:lstStyle/>
          <a:p>
            <a:pPr algn="justLow" rtl="1">
              <a:lnSpc>
                <a:spcPct val="200000"/>
              </a:lnSpc>
              <a:buFont typeface="Wingdings" panose="05000000000000000000" pitchFamily="2" charset="2"/>
              <a:buChar char="q"/>
            </a:pPr>
            <a:r>
              <a:rPr lang="fa-IR" sz="2000" dirty="0">
                <a:cs typeface="B Titr" panose="00000700000000000000" pitchFamily="2" charset="-78"/>
              </a:rPr>
              <a:t>7. سازگاری محیطی</a:t>
            </a:r>
          </a:p>
          <a:p>
            <a:pPr algn="justLow" rtl="1">
              <a:lnSpc>
                <a:spcPct val="200000"/>
              </a:lnSpc>
              <a:buFont typeface="Wingdings" panose="05000000000000000000" pitchFamily="2" charset="2"/>
              <a:buChar char="v"/>
            </a:pPr>
            <a:r>
              <a:rPr lang="fa-IR" sz="2000" dirty="0">
                <a:cs typeface="B Nazanin" panose="00000400000000000000" pitchFamily="2" charset="-78"/>
              </a:rPr>
              <a:t>عوامل بیرون سازمان که می تواند عملکرد فرد را تحت تأثیر قرار دهد، محیط را تشکیل می دهد. این عوامل بر عملکرد افراد مؤثر خواهد بود حتی اگر کارکنان، توان، شناخت، حمایت و تمایل لازم را برای انجام کار داشته باشد. عوامل کلیدی محیطی عبارت اند از رقابت، تغییر وضعیت بازار، مقررات دولتی و تغییر خط مشی صاحبان مواد اولیه و غیره.</a:t>
            </a:r>
          </a:p>
        </p:txBody>
      </p:sp>
    </p:spTree>
    <p:extLst>
      <p:ext uri="{BB962C8B-B14F-4D97-AF65-F5344CB8AC3E}">
        <p14:creationId xmlns:p14="http://schemas.microsoft.com/office/powerpoint/2010/main" val="391484069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57200"/>
            <a:ext cx="7582585" cy="5758822"/>
          </a:xfrm>
        </p:spPr>
        <p:txBody>
          <a:bodyPr vert="horz" lIns="91440" tIns="45720" rIns="91440" bIns="45720" rtlCol="0">
            <a:normAutofit fontScale="85000" lnSpcReduction="10000"/>
          </a:bodyPr>
          <a:lstStyle/>
          <a:p>
            <a:pPr algn="just" rtl="1">
              <a:lnSpc>
                <a:spcPct val="150000"/>
              </a:lnSpc>
            </a:pPr>
            <a:r>
              <a:rPr lang="fa-IR" dirty="0">
                <a:cs typeface="B Nazanin" panose="00000400000000000000" pitchFamily="2" charset="-78"/>
              </a:rPr>
              <a:t>برنامه ریزی عملکرد </a:t>
            </a:r>
          </a:p>
          <a:p>
            <a:pPr algn="just" rtl="1">
              <a:lnSpc>
                <a:spcPct val="150000"/>
              </a:lnSpc>
            </a:pPr>
            <a:r>
              <a:rPr lang="fa-IR" dirty="0">
                <a:cs typeface="B Nazanin" panose="00000400000000000000" pitchFamily="2" charset="-78"/>
              </a:rPr>
              <a:t>در مدیریت کارکنان بر مبنای هدف ؛</a:t>
            </a:r>
          </a:p>
          <a:p>
            <a:pPr algn="just" rtl="1">
              <a:lnSpc>
                <a:spcPct val="150000"/>
              </a:lnSpc>
            </a:pPr>
            <a:r>
              <a:rPr lang="fa-IR" dirty="0">
                <a:cs typeface="B Nazanin" panose="00000400000000000000" pitchFamily="2" charset="-78"/>
              </a:rPr>
              <a:t>ممکن است در خصوص بعضی از کارکنان ایده آل گرا و یا ضعیف ،این سبک مدیریت پاسخگو نباشد . معمولا این شیوه برنامه ریزی عملکرد جهت کارکنانِ متوسط و هماهنگ مناسب خواهد بود و جهت جامعه کارکنان می بایست در همه ابعادبصورت یکپارچه و هماهنگ نسبت به اهداف سازمان،  کار گروهی انجام دهند .ولی ممکن است کارکنان فقط بر اساس سلیقه و علاقه با مدیریت همکاری کنند . که این می تواند جهت سازمان در هنگام توجه خواسته های تحول آفرین مدیریت مشکلاتی ایجاد کند .ضمن اینکه می بایست مدیریت بداند که آیا در این شرایط همکارانش می توانند این اهداف را محقق کنند و یا اینکه آیا شناخت کافی از این تحول سازمانی پیدا کرده اند و آیا حمایت کافی در این روش تحولی از طرف سازمان اماده است و در نهایت الگوی لازم در این تحول جهت بازخورد مناسب و همچنین شرایط تشویق و تنبیه کارکنان فراهم آمده است .</a:t>
            </a:r>
          </a:p>
          <a:p>
            <a:pPr algn="just" rtl="1">
              <a:lnSpc>
                <a:spcPct val="150000"/>
              </a:lnSpc>
            </a:pPr>
            <a:r>
              <a:rPr lang="fa-IR" dirty="0">
                <a:cs typeface="B Nazanin" panose="00000400000000000000" pitchFamily="2" charset="-78"/>
              </a:rPr>
              <a:t>سرپرستی </a:t>
            </a:r>
          </a:p>
          <a:p>
            <a:pPr algn="just" rtl="1">
              <a:lnSpc>
                <a:spcPct val="150000"/>
              </a:lnSpc>
            </a:pPr>
            <a:r>
              <a:rPr lang="fa-IR" dirty="0">
                <a:cs typeface="B Nazanin" panose="00000400000000000000" pitchFamily="2" charset="-78"/>
              </a:rPr>
              <a:t>این نکته بسیار مهم است که لایه مهم بین کارکنان و مدیران که معمولا در سازمان ها مورد غفلت قرار می گیرد . لایه سر پرستان می باشد . باید دانست که در جوامع پیشرفته و صنعتی مهم ترین حلقه اتصال بین مدیران و کارکنان ، سرپرستان می باشند . همان لایه ای که در جوامع اداری – بین بانکی – مالی و پولی و در سازمان های خدماتی هم عملکرد بسیار مهمی داشته و می بایست این لایه به  افراد با تجربه و کار بلد اختصاص یابد .</a:t>
            </a:r>
          </a:p>
          <a:p>
            <a:pPr algn="just" rtl="1">
              <a:lnSpc>
                <a:spcPct val="150000"/>
              </a:lnSpc>
            </a:pPr>
            <a:endParaRPr lang="fa-IR" dirty="0">
              <a:cs typeface="B Nazanin" panose="00000400000000000000" pitchFamily="2" charset="-78"/>
            </a:endParaRPr>
          </a:p>
          <a:p>
            <a:pPr algn="just" rtl="1">
              <a:lnSpc>
                <a:spcPct val="150000"/>
              </a:lnSpc>
            </a:pPr>
            <a:endParaRPr lang="en-US" dirty="0">
              <a:cs typeface="B Nazanin" panose="00000400000000000000" pitchFamily="2" charset="-78"/>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7391399" cy="5181600"/>
          </a:xfrm>
        </p:spPr>
        <p:txBody>
          <a:bodyPr>
            <a:normAutofit/>
          </a:bodyPr>
          <a:lstStyle/>
          <a:p>
            <a:pPr algn="just" rtl="1">
              <a:lnSpc>
                <a:spcPct val="150000"/>
              </a:lnSpc>
            </a:pPr>
            <a:r>
              <a:rPr lang="fa-IR" dirty="0">
                <a:cs typeface="B Nazanin" panose="00000400000000000000" pitchFamily="2" charset="-78"/>
              </a:rPr>
              <a:t>این لایه می تواند سازمان را هماهنگ کرده و کارکنان را جهت آشنایی با اهداف و رفع موانع در تحقق اهداف سازمان به بهترین شکل هماهنگ نماید .</a:t>
            </a:r>
          </a:p>
          <a:p>
            <a:pPr algn="just" rtl="1">
              <a:lnSpc>
                <a:spcPct val="150000"/>
              </a:lnSpc>
            </a:pPr>
            <a:r>
              <a:rPr lang="fa-IR" dirty="0">
                <a:cs typeface="B Nazanin" panose="00000400000000000000" pitchFamily="2" charset="-78"/>
              </a:rPr>
              <a:t>این لایه از کارکنان در نهایت بهترین ظرفیت جهت تشویق و رفع مشکلات آموزشی و تنبیه کارکنان و تشخیص نقاط ضعف برنامه ریزی در رسیدن به اهداف سازمان جهت ارشاد مدیران می باشند</a:t>
            </a:r>
          </a:p>
          <a:p>
            <a:pPr algn="just" rtl="1">
              <a:lnSpc>
                <a:spcPct val="150000"/>
              </a:lnSpc>
            </a:pPr>
            <a:r>
              <a:rPr lang="fa-IR" dirty="0">
                <a:cs typeface="B Nazanin" panose="00000400000000000000" pitchFamily="2" charset="-78"/>
              </a:rPr>
              <a:t>امروزه بدلیل ضعف اساسی در طبقه بندی مشاغل که صرفا بر اساس تحصیلات نه براساس تجربیات کارکنان مترکز شده است. معمولا سرپرستان با تحصیلات کمتر ولی با تجربه بیشتر زیر دست افراد جوان کم تجربه مدعی و لی با تحصیلات معمولا نا مرتبط و بالاتر قرار گرفته و راندمان و خروجی کاری قابل قبولی عایدی سازمان نخواهد بود</a:t>
            </a:r>
          </a:p>
          <a:p>
            <a:pPr algn="just" rtl="1">
              <a:lnSpc>
                <a:spcPct val="150000"/>
              </a:lnSpc>
            </a:pPr>
            <a:r>
              <a:rPr lang="fa-IR" dirty="0">
                <a:cs typeface="B Nazanin" panose="00000400000000000000" pitchFamily="2" charset="-78"/>
              </a:rPr>
              <a:t>در گذشته توسط وزارت کار در بین ردههای شغلی مختلف مسابقاتی برقرار  میشد که پس از این مسابقات کشوری و استانی، به افراد با تجربه عناوین شغلی هم طرازی اعطا میشد و معمولا ملاک انتصاب سرپرستان از بین این افراد با تجربه صورت میگرفت</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838200"/>
            <a:ext cx="6896785" cy="5606422"/>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گامهای عمده مدیریت بهره وری</a:t>
            </a:r>
          </a:p>
          <a:p>
            <a:pPr algn="r" rtl="1">
              <a:lnSpc>
                <a:spcPct val="150000"/>
              </a:lnSpc>
              <a:buFont typeface="Wingdings" panose="05000000000000000000" pitchFamily="2" charset="2"/>
              <a:buChar char="v"/>
            </a:pPr>
            <a:r>
              <a:rPr lang="fa-IR" dirty="0">
                <a:cs typeface="B Nazanin" panose="00000400000000000000" pitchFamily="2" charset="-78"/>
              </a:rPr>
              <a:t>1. برنامه ریزی عملکرد: هدفگذاری و ارائه هدایتهای لازم در آغاز برنامه و تهیه برنامه هایی برای رسیدن به اهداف تعیین شده</a:t>
            </a:r>
          </a:p>
          <a:p>
            <a:pPr algn="r" rtl="1">
              <a:lnSpc>
                <a:spcPct val="150000"/>
              </a:lnSpc>
              <a:buFont typeface="Wingdings" panose="05000000000000000000" pitchFamily="2" charset="2"/>
              <a:buChar char="v"/>
            </a:pPr>
            <a:r>
              <a:rPr lang="fa-IR" dirty="0">
                <a:cs typeface="B Nazanin" panose="00000400000000000000" pitchFamily="2" charset="-78"/>
              </a:rPr>
              <a:t>2. سرپرستی: دادن بازخور روزانه و انجام فعالیتهایی در جهت بهبود عملکرد</a:t>
            </a:r>
          </a:p>
          <a:p>
            <a:pPr algn="r" rtl="1">
              <a:lnSpc>
                <a:spcPct val="150000"/>
              </a:lnSpc>
              <a:buFont typeface="Wingdings" panose="05000000000000000000" pitchFamily="2" charset="2"/>
              <a:buChar char="v"/>
            </a:pPr>
            <a:r>
              <a:rPr lang="fa-IR" dirty="0">
                <a:cs typeface="B Nazanin" panose="00000400000000000000" pitchFamily="2" charset="-78"/>
              </a:rPr>
              <a:t>3. بازنگری عملکرد: ارزیابی کلی عملکرد پس از یک دوره برنامه ریزی خاص.</a:t>
            </a:r>
          </a:p>
          <a:p>
            <a:pPr algn="r" rtl="1">
              <a:lnSpc>
                <a:spcPct val="150000"/>
              </a:lnSpc>
              <a:buNone/>
            </a:pPr>
            <a:r>
              <a:rPr lang="fa-IR" dirty="0">
                <a:cs typeface="B Nazanin" panose="00000400000000000000" pitchFamily="2" charset="-78"/>
              </a:rPr>
              <a:t>نتیجه مهم مبحث بهره وری و فلسفه رهبری،</a:t>
            </a:r>
          </a:p>
          <a:p>
            <a:pPr algn="r" rtl="1">
              <a:lnSpc>
                <a:spcPct val="150000"/>
              </a:lnSpc>
              <a:buNone/>
            </a:pPr>
            <a:r>
              <a:rPr lang="fa-IR" dirty="0">
                <a:cs typeface="B Nazanin" panose="00000400000000000000" pitchFamily="2" charset="-78"/>
              </a:rPr>
              <a:t> در وضعیتی که مدیریت بر اساس  هر شرایطی میبایست با کارکنان کار کند و  همچنین میبایست بهترین روش ها و استراتژی های متعدد رادر جهت حل مسائل سازمان در هر شرایط پیش آمده انتخاب کند.  و سازمان را در هر شرایط بهره ور و روزآمد حفظ و هماهنگ نماید . تنها با اتکال به یه یک نظام بهرور میتواند امید به اینده ممتازی داشته باشد. </a:t>
            </a:r>
          </a:p>
        </p:txBody>
      </p:sp>
    </p:spTree>
    <p:extLst>
      <p:ext uri="{BB962C8B-B14F-4D97-AF65-F5344CB8AC3E}">
        <p14:creationId xmlns:p14="http://schemas.microsoft.com/office/powerpoint/2010/main" val="3415768100"/>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7583"/>
            <a:ext cx="8229600" cy="5217017"/>
          </a:xfrm>
        </p:spPr>
        <p:txBody>
          <a:bodyPr>
            <a:normAutofit/>
          </a:bodyPr>
          <a:lstStyle/>
          <a:p>
            <a:pPr algn="r" rtl="1">
              <a:lnSpc>
                <a:spcPct val="150000"/>
              </a:lnSpc>
              <a:buFont typeface="Wingdings" panose="05000000000000000000" pitchFamily="2" charset="2"/>
              <a:buChar char="q"/>
            </a:pPr>
            <a:r>
              <a:rPr lang="fa-IR" dirty="0">
                <a:cs typeface="B Titr" panose="00000700000000000000" pitchFamily="2" charset="-78"/>
              </a:rPr>
              <a:t>کمال مدیریت</a:t>
            </a:r>
          </a:p>
          <a:p>
            <a:pPr algn="justLow" rtl="1">
              <a:lnSpc>
                <a:spcPct val="150000"/>
              </a:lnSpc>
              <a:buFont typeface="Wingdings" panose="05000000000000000000" pitchFamily="2" charset="2"/>
              <a:buChar char="v"/>
            </a:pPr>
            <a:r>
              <a:rPr lang="fa-IR" dirty="0">
                <a:cs typeface="B Nazanin" panose="00000400000000000000" pitchFamily="2" charset="-78"/>
              </a:rPr>
              <a:t>کمال مدیریت از تعهدی که ویژگی مشترک تمامی مدیران موفق است نشأت میگیرد. مؤثرترین مدیران در مجموعه ای مرکب از تعهدات زیر اتفاق نظر دارند:</a:t>
            </a:r>
          </a:p>
          <a:p>
            <a:pPr algn="r" rtl="1">
              <a:lnSpc>
                <a:spcPct val="150000"/>
              </a:lnSpc>
              <a:buFont typeface="Wingdings" panose="05000000000000000000" pitchFamily="2" charset="2"/>
              <a:buChar char="Ø"/>
            </a:pPr>
            <a:r>
              <a:rPr lang="fa-IR" dirty="0">
                <a:cs typeface="B Nazanin" panose="00000400000000000000" pitchFamily="2" charset="-78"/>
              </a:rPr>
              <a:t>1. تعهد نسبت به مشتریان یا ارباب رجوع،</a:t>
            </a:r>
          </a:p>
          <a:p>
            <a:pPr algn="r" rtl="1">
              <a:lnSpc>
                <a:spcPct val="150000"/>
              </a:lnSpc>
              <a:buFont typeface="Wingdings" panose="05000000000000000000" pitchFamily="2" charset="2"/>
              <a:buChar char="Ø"/>
            </a:pPr>
            <a:r>
              <a:rPr lang="fa-IR" dirty="0">
                <a:cs typeface="B Nazanin" panose="00000400000000000000" pitchFamily="2" charset="-78"/>
              </a:rPr>
              <a:t>2. تعهد نسبت به سازمان،</a:t>
            </a:r>
          </a:p>
          <a:p>
            <a:pPr algn="r" rtl="1">
              <a:lnSpc>
                <a:spcPct val="150000"/>
              </a:lnSpc>
              <a:buFont typeface="Wingdings" panose="05000000000000000000" pitchFamily="2" charset="2"/>
              <a:buChar char="Ø"/>
            </a:pPr>
            <a:r>
              <a:rPr lang="fa-IR" dirty="0">
                <a:cs typeface="B Nazanin" panose="00000400000000000000" pitchFamily="2" charset="-78"/>
              </a:rPr>
              <a:t>3. تعهد نسبت به خود،</a:t>
            </a:r>
          </a:p>
          <a:p>
            <a:pPr algn="r" rtl="1">
              <a:lnSpc>
                <a:spcPct val="150000"/>
              </a:lnSpc>
              <a:buFont typeface="Wingdings" panose="05000000000000000000" pitchFamily="2" charset="2"/>
              <a:buChar char="Ø"/>
            </a:pPr>
            <a:r>
              <a:rPr lang="fa-IR" dirty="0">
                <a:cs typeface="B Nazanin" panose="00000400000000000000" pitchFamily="2" charset="-78"/>
              </a:rPr>
              <a:t>4. تعهد نسبت به افراد و گروههای کاری،</a:t>
            </a:r>
          </a:p>
          <a:p>
            <a:pPr algn="r" rtl="1">
              <a:lnSpc>
                <a:spcPct val="150000"/>
              </a:lnSpc>
              <a:buFont typeface="Wingdings" panose="05000000000000000000" pitchFamily="2" charset="2"/>
              <a:buChar char="Ø"/>
            </a:pPr>
            <a:r>
              <a:rPr lang="fa-IR" dirty="0">
                <a:cs typeface="B Nazanin" panose="00000400000000000000" pitchFamily="2" charset="-78"/>
              </a:rPr>
              <a:t>5. تعهد نسبت به کار.</a:t>
            </a:r>
          </a:p>
        </p:txBody>
      </p:sp>
    </p:spTree>
    <p:extLst>
      <p:ext uri="{BB962C8B-B14F-4D97-AF65-F5344CB8AC3E}">
        <p14:creationId xmlns:p14="http://schemas.microsoft.com/office/powerpoint/2010/main" val="228129913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1673"/>
            <a:ext cx="8229600" cy="5332927"/>
          </a:xfrm>
        </p:spPr>
        <p:txBody>
          <a:bodyPr>
            <a:normAutofit/>
          </a:bodyPr>
          <a:lstStyle/>
          <a:p>
            <a:pPr algn="r" rtl="1">
              <a:lnSpc>
                <a:spcPct val="150000"/>
              </a:lnSpc>
              <a:buFont typeface="Wingdings" panose="05000000000000000000" pitchFamily="2" charset="2"/>
              <a:buChar char="q"/>
            </a:pPr>
            <a:r>
              <a:rPr lang="fa-IR" dirty="0">
                <a:cs typeface="B Titr" panose="00000700000000000000" pitchFamily="2" charset="-78"/>
              </a:rPr>
              <a:t>1. تعهد نسبت به مشتریان یا ارباب رجوع</a:t>
            </a:r>
          </a:p>
          <a:p>
            <a:pPr algn="justLow" rtl="1">
              <a:lnSpc>
                <a:spcPct val="150000"/>
              </a:lnSpc>
              <a:buFont typeface="Wingdings" panose="05000000000000000000" pitchFamily="2" charset="2"/>
              <a:buChar char="v"/>
            </a:pPr>
            <a:r>
              <a:rPr lang="fa-IR" dirty="0">
                <a:cs typeface="B Nazanin" panose="00000400000000000000" pitchFamily="2" charset="-78"/>
              </a:rPr>
              <a:t>اولین و شاید مهم ترین تعهد مدیران، تعهد نسبت به مشتریان یا ارباب رجوع است. مدیران کمالجو تشنه ارائه خدمات مفید به مشتریان یا ارباب رجوع خود هستند. آنان شیفتگان خدمتند و نه تنشگان قدرت.</a:t>
            </a:r>
          </a:p>
          <a:p>
            <a:pPr algn="justLow" rtl="1">
              <a:lnSpc>
                <a:spcPct val="150000"/>
              </a:lnSpc>
              <a:buFont typeface="Wingdings" panose="05000000000000000000" pitchFamily="2" charset="2"/>
              <a:buChar char="v"/>
            </a:pPr>
            <a:r>
              <a:rPr lang="fa-IR" dirty="0">
                <a:cs typeface="B Nazanin" panose="00000400000000000000" pitchFamily="2" charset="-78"/>
              </a:rPr>
              <a:t>یک مدیر کمالجو به دو شیوه می تواند تعهد خود را به طور مؤثر به مشتری نشان دهد:</a:t>
            </a:r>
          </a:p>
          <a:p>
            <a:pPr algn="justLow" rtl="1">
              <a:lnSpc>
                <a:spcPct val="150000"/>
              </a:lnSpc>
              <a:buFont typeface="Wingdings" panose="05000000000000000000" pitchFamily="2" charset="2"/>
              <a:buChar char="Ø"/>
            </a:pPr>
            <a:r>
              <a:rPr lang="fa-IR" dirty="0">
                <a:cs typeface="B Nazanin" panose="00000400000000000000" pitchFamily="2" charset="-78"/>
              </a:rPr>
              <a:t>1. خدمت به مشتری،</a:t>
            </a:r>
          </a:p>
          <a:p>
            <a:pPr algn="justLow" rtl="1">
              <a:lnSpc>
                <a:spcPct val="150000"/>
              </a:lnSpc>
              <a:buFont typeface="Wingdings" panose="05000000000000000000" pitchFamily="2" charset="2"/>
              <a:buChar char="Ø"/>
            </a:pPr>
            <a:r>
              <a:rPr lang="fa-IR" dirty="0">
                <a:cs typeface="B Nazanin" panose="00000400000000000000" pitchFamily="2" charset="-78"/>
              </a:rPr>
              <a:t>2. اهمیت دادن به مشتری یا ارباب رجوع.</a:t>
            </a:r>
          </a:p>
        </p:txBody>
      </p:sp>
    </p:spTree>
    <p:extLst>
      <p:ext uri="{BB962C8B-B14F-4D97-AF65-F5344CB8AC3E}">
        <p14:creationId xmlns:p14="http://schemas.microsoft.com/office/powerpoint/2010/main" val="390011114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762000"/>
            <a:ext cx="6591985" cy="3777622"/>
          </a:xfrm>
        </p:spPr>
        <p:txBody>
          <a:bodyPr>
            <a:normAutofit lnSpcReduction="10000"/>
          </a:bodyPr>
          <a:lstStyle/>
          <a:p>
            <a:pPr algn="justLow" rtl="1">
              <a:lnSpc>
                <a:spcPct val="150000"/>
              </a:lnSpc>
              <a:buFont typeface="Wingdings" panose="05000000000000000000" pitchFamily="2" charset="2"/>
              <a:buChar char="q"/>
            </a:pPr>
            <a:r>
              <a:rPr lang="fa-IR" dirty="0">
                <a:cs typeface="B Titr" panose="00000700000000000000" pitchFamily="2" charset="-78"/>
              </a:rPr>
              <a:t>2. تعهد نسبت به سازمان</a:t>
            </a:r>
          </a:p>
          <a:p>
            <a:pPr algn="justLow" rtl="1">
              <a:lnSpc>
                <a:spcPct val="150000"/>
              </a:lnSpc>
              <a:buFont typeface="Wingdings" panose="05000000000000000000" pitchFamily="2" charset="2"/>
              <a:buChar char="v"/>
            </a:pPr>
            <a:r>
              <a:rPr lang="fa-IR" dirty="0">
                <a:cs typeface="B Nazanin" panose="00000400000000000000" pitchFamily="2" charset="-78"/>
              </a:rPr>
              <a:t>تعهد نسبت به سازمان به سه طریق زیر انجام می گیرد:</a:t>
            </a:r>
          </a:p>
          <a:p>
            <a:pPr algn="justLow" rtl="1">
              <a:lnSpc>
                <a:spcPct val="150000"/>
              </a:lnSpc>
              <a:buFont typeface="Wingdings" panose="05000000000000000000" pitchFamily="2" charset="2"/>
              <a:buChar char="§"/>
            </a:pPr>
            <a:r>
              <a:rPr lang="fa-IR" dirty="0">
                <a:cs typeface="B Nazanin" panose="00000400000000000000" pitchFamily="2" charset="-78"/>
              </a:rPr>
              <a:t>1. ساختن فضای سازمان: این امر از طریق نشان دادن جنبه های مثبت سازمان کسب می شود.</a:t>
            </a:r>
          </a:p>
          <a:p>
            <a:pPr algn="justLow" rtl="1">
              <a:lnSpc>
                <a:spcPct val="150000"/>
              </a:lnSpc>
              <a:buFont typeface="Wingdings" panose="05000000000000000000" pitchFamily="2" charset="2"/>
              <a:buChar char="§"/>
            </a:pPr>
            <a:r>
              <a:rPr lang="fa-IR" dirty="0">
                <a:cs typeface="B Nazanin" panose="00000400000000000000" pitchFamily="2" charset="-78"/>
              </a:rPr>
              <a:t>2. حمایت از مدیران عالی: حمایت از مدیران رده بالاتر، لازمه وفاداری است که هر سازمانی برای ادامه فعالیت خود به آن نیاز دارد.</a:t>
            </a:r>
          </a:p>
          <a:p>
            <a:pPr algn="justLow" rtl="1">
              <a:lnSpc>
                <a:spcPct val="150000"/>
              </a:lnSpc>
              <a:buFont typeface="Wingdings" panose="05000000000000000000" pitchFamily="2" charset="2"/>
              <a:buChar char="§"/>
            </a:pPr>
            <a:r>
              <a:rPr lang="fa-IR" dirty="0">
                <a:cs typeface="B Nazanin" panose="00000400000000000000" pitchFamily="2" charset="-78"/>
              </a:rPr>
              <a:t>3. رعایت ارزشهای اساسی سازمان: به طور دقیق بیانگر اهمیت آن چیزی است که سازمان به خاطرش بنیانگذاری شده است.</a:t>
            </a:r>
          </a:p>
        </p:txBody>
      </p:sp>
    </p:spTree>
    <p:extLst>
      <p:ext uri="{BB962C8B-B14F-4D97-AF65-F5344CB8AC3E}">
        <p14:creationId xmlns:p14="http://schemas.microsoft.com/office/powerpoint/2010/main" val="1920174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03671"/>
            <a:ext cx="7125385" cy="4687529"/>
          </a:xfrm>
        </p:spPr>
        <p:txBody>
          <a:bodyPr>
            <a:normAutofit/>
          </a:bodyPr>
          <a:lstStyle/>
          <a:p>
            <a:pPr algn="justLow" rtl="1">
              <a:lnSpc>
                <a:spcPct val="200000"/>
              </a:lnSpc>
              <a:buFont typeface="Wingdings" pitchFamily="2" charset="2"/>
              <a:buChar char="v"/>
            </a:pPr>
            <a:r>
              <a:rPr lang="fa-IR" sz="2000" dirty="0">
                <a:cs typeface="B Nazanin" pitchFamily="2" charset="-78"/>
              </a:rPr>
              <a:t>شناخت نقاط قوت افراد و ابراز علاقه به آنان از طریق دادن پاداش حالتی را در کارکنان به وجود می آورد که همچون قهرمانان در خود احساس قهرمانی کرده و همانند آنان عمل کنند. از سوی دیگر باید محیطی را فراهم کرد که افراد به یکدیگر احترام گذارند و متواضعانه برخورد نمایند؛ برای مثال باید از اظهارنظرهای مخرب درباره دیگران جلوگیری کرد. دوم اینکه مدیر باید تلاش کند تا عملکرد خوب کارکنان را منصفانه و با استفاده از انواع برنامه های انگیزشی پاداش دهد و سوم اینکه برانگیزاننده ها و عوامل ارضاکننده را در سازمان بشناسد.</a:t>
            </a:r>
            <a:endParaRPr lang="en-US" sz="2000" dirty="0">
              <a:cs typeface="B Nazanin" pitchFamily="2" charset="-78"/>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914400"/>
            <a:ext cx="6591985" cy="3777622"/>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3. تعهد نسبت به خود</a:t>
            </a:r>
          </a:p>
          <a:p>
            <a:pPr algn="r" rtl="1">
              <a:lnSpc>
                <a:spcPct val="150000"/>
              </a:lnSpc>
              <a:buFont typeface="Wingdings" panose="05000000000000000000" pitchFamily="2" charset="2"/>
              <a:buChar char="v"/>
            </a:pPr>
            <a:r>
              <a:rPr lang="fa-IR" dirty="0">
                <a:cs typeface="B Nazanin" panose="00000400000000000000" pitchFamily="2" charset="-78"/>
              </a:rPr>
              <a:t>تعهد نسبت به خود با سه دسته فعالیت مشخص می شوند:</a:t>
            </a:r>
          </a:p>
          <a:p>
            <a:pPr algn="r" rtl="1">
              <a:lnSpc>
                <a:spcPct val="150000"/>
              </a:lnSpc>
              <a:buFont typeface="Wingdings" panose="05000000000000000000" pitchFamily="2" charset="2"/>
              <a:buChar char="Ø"/>
            </a:pPr>
            <a:r>
              <a:rPr lang="fa-IR" dirty="0">
                <a:cs typeface="B Nazanin" panose="00000400000000000000" pitchFamily="2" charset="-78"/>
              </a:rPr>
              <a:t>1. نشان دادن استقلال در فکر و عمل،</a:t>
            </a:r>
          </a:p>
          <a:p>
            <a:pPr algn="r" rtl="1">
              <a:lnSpc>
                <a:spcPct val="150000"/>
              </a:lnSpc>
              <a:buFont typeface="Wingdings" panose="05000000000000000000" pitchFamily="2" charset="2"/>
              <a:buChar char="Ø"/>
            </a:pPr>
            <a:r>
              <a:rPr lang="fa-IR" dirty="0">
                <a:cs typeface="B Nazanin" panose="00000400000000000000" pitchFamily="2" charset="-78"/>
              </a:rPr>
              <a:t>2. کسب مهارتهای لازم برای اعمال مدیریت،</a:t>
            </a:r>
          </a:p>
          <a:p>
            <a:pPr algn="r" rtl="1">
              <a:lnSpc>
                <a:spcPct val="150000"/>
              </a:lnSpc>
              <a:buFont typeface="Wingdings" panose="05000000000000000000" pitchFamily="2" charset="2"/>
              <a:buChar char="Ø"/>
            </a:pPr>
            <a:r>
              <a:rPr lang="fa-IR" dirty="0">
                <a:cs typeface="B Nazanin" panose="00000400000000000000" pitchFamily="2" charset="-78"/>
              </a:rPr>
              <a:t>3. پذیرش انتقادهای سازنده.</a:t>
            </a:r>
          </a:p>
        </p:txBody>
      </p:sp>
    </p:spTree>
    <p:extLst>
      <p:ext uri="{BB962C8B-B14F-4D97-AF65-F5344CB8AC3E}">
        <p14:creationId xmlns:p14="http://schemas.microsoft.com/office/powerpoint/2010/main" val="327122342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7280"/>
            <a:ext cx="8229600" cy="5513231"/>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4. تعهد نسبت به افراد</a:t>
            </a:r>
          </a:p>
          <a:p>
            <a:pPr algn="r" rtl="1">
              <a:lnSpc>
                <a:spcPct val="150000"/>
              </a:lnSpc>
              <a:buFont typeface="Wingdings" panose="05000000000000000000" pitchFamily="2" charset="2"/>
              <a:buChar char="v"/>
            </a:pPr>
            <a:r>
              <a:rPr lang="fa-IR" dirty="0">
                <a:cs typeface="B Nazanin" panose="00000400000000000000" pitchFamily="2" charset="-78"/>
              </a:rPr>
              <a:t>تعهد مثبت مدیر نسبت به افراد به تمایل همیشگی او به صرف زمان و انرژی لازم در کار با کارکنان به منصه ظهور در می آید.</a:t>
            </a:r>
          </a:p>
          <a:p>
            <a:pPr algn="r" rtl="1">
              <a:lnSpc>
                <a:spcPct val="150000"/>
              </a:lnSpc>
              <a:buFont typeface="Wingdings" panose="05000000000000000000" pitchFamily="2" charset="2"/>
              <a:buChar char="Ø"/>
            </a:pPr>
            <a:r>
              <a:rPr lang="fa-IR" dirty="0">
                <a:cs typeface="B Nazanin" panose="00000400000000000000" pitchFamily="2" charset="-78"/>
              </a:rPr>
              <a:t>1. نشان دادن علاقه و شناسایی مثبت به کارکنان.</a:t>
            </a:r>
          </a:p>
          <a:p>
            <a:pPr algn="r" rtl="1">
              <a:lnSpc>
                <a:spcPct val="150000"/>
              </a:lnSpc>
              <a:buFont typeface="Wingdings" panose="05000000000000000000" pitchFamily="2" charset="2"/>
              <a:buChar char="Ø"/>
            </a:pPr>
            <a:r>
              <a:rPr lang="fa-IR" dirty="0">
                <a:cs typeface="B Nazanin" panose="00000400000000000000" pitchFamily="2" charset="-78"/>
              </a:rPr>
              <a:t>2. دادن بازخور ارشادی</a:t>
            </a:r>
          </a:p>
          <a:p>
            <a:pPr algn="r" rtl="1">
              <a:lnSpc>
                <a:spcPct val="150000"/>
              </a:lnSpc>
              <a:buFont typeface="Wingdings" panose="05000000000000000000" pitchFamily="2" charset="2"/>
              <a:buChar char="Ø"/>
            </a:pPr>
            <a:r>
              <a:rPr lang="fa-IR" dirty="0">
                <a:cs typeface="B Nazanin" panose="00000400000000000000" pitchFamily="2" charset="-78"/>
              </a:rPr>
              <a:t>3. ترغیب آنان به ارائه فکرهای خلاق.</a:t>
            </a:r>
          </a:p>
        </p:txBody>
      </p:sp>
    </p:spTree>
    <p:extLst>
      <p:ext uri="{BB962C8B-B14F-4D97-AF65-F5344CB8AC3E}">
        <p14:creationId xmlns:p14="http://schemas.microsoft.com/office/powerpoint/2010/main" val="3907534051"/>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747" y="918049"/>
            <a:ext cx="8229600" cy="5701693"/>
          </a:xfrm>
        </p:spPr>
        <p:txBody>
          <a:bodyPr>
            <a:normAutofit/>
          </a:bodyPr>
          <a:lstStyle/>
          <a:p>
            <a:pPr algn="r" rtl="1">
              <a:lnSpc>
                <a:spcPct val="150000"/>
              </a:lnSpc>
              <a:buFont typeface="Wingdings" panose="05000000000000000000" pitchFamily="2" charset="2"/>
              <a:buChar char="q"/>
            </a:pPr>
            <a:r>
              <a:rPr lang="fa-IR" dirty="0">
                <a:cs typeface="B Titr" panose="00000700000000000000" pitchFamily="2" charset="-78"/>
              </a:rPr>
              <a:t>5. تعهد نسبت به کار</a:t>
            </a:r>
          </a:p>
          <a:p>
            <a:pPr algn="justLow" rtl="1">
              <a:lnSpc>
                <a:spcPct val="150000"/>
              </a:lnSpc>
              <a:buFont typeface="Wingdings" panose="05000000000000000000" pitchFamily="2" charset="2"/>
              <a:buChar char="v"/>
            </a:pPr>
            <a:r>
              <a:rPr lang="fa-IR" dirty="0">
                <a:cs typeface="B Nazanin" panose="00000400000000000000" pitchFamily="2" charset="-78"/>
              </a:rPr>
              <a:t>مدیران موفق به کارهایی که افراد انجام میدهند معنی و مفهوم می بخشند و با متمرکز کردن توجه کارکنان بر روی کار و ارئه هدایتهای لازم به آنان، از انجام دادن موفقیت آمیز کارها اطمینان حاصل می کنند. تعهد نسبت به کار از عوامل زیر تأثیر می پذیرد:</a:t>
            </a:r>
          </a:p>
          <a:p>
            <a:pPr algn="justLow" rtl="1">
              <a:lnSpc>
                <a:spcPct val="150000"/>
              </a:lnSpc>
              <a:buFont typeface="Wingdings" panose="05000000000000000000" pitchFamily="2" charset="2"/>
              <a:buChar char="Ø"/>
            </a:pPr>
            <a:r>
              <a:rPr lang="fa-IR" dirty="0">
                <a:cs typeface="B Nazanin" panose="00000400000000000000" pitchFamily="2" charset="-78"/>
              </a:rPr>
              <a:t>1. حفظ تمرکز صحیح بر کار</a:t>
            </a:r>
          </a:p>
          <a:p>
            <a:pPr algn="justLow" rtl="1">
              <a:lnSpc>
                <a:spcPct val="150000"/>
              </a:lnSpc>
              <a:buFont typeface="Wingdings" panose="05000000000000000000" pitchFamily="2" charset="2"/>
              <a:buChar char="Ø"/>
            </a:pPr>
            <a:r>
              <a:rPr lang="fa-IR" dirty="0">
                <a:cs typeface="B Nazanin" panose="00000400000000000000" pitchFamily="2" charset="-78"/>
              </a:rPr>
              <a:t>2. ساده کردن کار</a:t>
            </a:r>
          </a:p>
          <a:p>
            <a:pPr algn="justLow" rtl="1">
              <a:lnSpc>
                <a:spcPct val="150000"/>
              </a:lnSpc>
              <a:buFont typeface="Wingdings" panose="05000000000000000000" pitchFamily="2" charset="2"/>
              <a:buChar char="Ø"/>
            </a:pPr>
            <a:r>
              <a:rPr lang="fa-IR" dirty="0">
                <a:cs typeface="B Nazanin" panose="00000400000000000000" pitchFamily="2" charset="-78"/>
              </a:rPr>
              <a:t>3. اهل عمل بودن</a:t>
            </a:r>
          </a:p>
          <a:p>
            <a:pPr algn="justLow" rtl="1">
              <a:lnSpc>
                <a:spcPct val="150000"/>
              </a:lnSpc>
              <a:buFont typeface="Wingdings" panose="05000000000000000000" pitchFamily="2" charset="2"/>
              <a:buChar char="Ø"/>
            </a:pPr>
            <a:r>
              <a:rPr lang="fa-IR" dirty="0">
                <a:cs typeface="B Nazanin" panose="00000400000000000000" pitchFamily="2" charset="-78"/>
              </a:rPr>
              <a:t>4. روشن کردن اهمیت کار.</a:t>
            </a:r>
          </a:p>
        </p:txBody>
      </p:sp>
    </p:spTree>
    <p:extLst>
      <p:ext uri="{BB962C8B-B14F-4D97-AF65-F5344CB8AC3E}">
        <p14:creationId xmlns:p14="http://schemas.microsoft.com/office/powerpoint/2010/main" val="400635114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0462"/>
            <a:ext cx="8229600" cy="5204138"/>
          </a:xfrm>
        </p:spPr>
        <p:txBody>
          <a:bodyPr>
            <a:normAutofit/>
          </a:bodyPr>
          <a:lstStyle/>
          <a:p>
            <a:pPr algn="justLow" rtl="1">
              <a:lnSpc>
                <a:spcPct val="150000"/>
              </a:lnSpc>
              <a:buFont typeface="Wingdings" panose="05000000000000000000" pitchFamily="2" charset="2"/>
              <a:buChar char="q"/>
            </a:pPr>
            <a:r>
              <a:rPr lang="fa-IR" dirty="0">
                <a:cs typeface="B Titr" panose="00000700000000000000" pitchFamily="2" charset="-78"/>
              </a:rPr>
              <a:t>کمال سازمان</a:t>
            </a:r>
          </a:p>
          <a:p>
            <a:pPr algn="justLow" rtl="1">
              <a:lnSpc>
                <a:spcPct val="150000"/>
              </a:lnSpc>
              <a:buFont typeface="Wingdings" panose="05000000000000000000" pitchFamily="2" charset="2"/>
              <a:buChar char="v"/>
            </a:pPr>
            <a:r>
              <a:rPr lang="fa-IR" dirty="0">
                <a:cs typeface="B Nazanin" panose="00000400000000000000" pitchFamily="2" charset="-78"/>
              </a:rPr>
              <a:t>برخی از سازمانها پیوسته نوآورتر از بقیه هستند. آیا سازمانهای نوآور در شناسایی و استخدام افراد خلاق بهتر عمل می کنند یا اینکه موفقیت این سازمانها در این است که فرهنگ حامی و مشوق خلاقیت که استعداد نوآوری را در افراد شکوفا می کند فراهم می آورند. آیا سازمانهای نوآور فنون معینی برای پرورش شیوه اندیشیدن خلاق به کار می برند. برای پاسخگویی به این سوالات نیاز است که دو موضوع:</a:t>
            </a:r>
          </a:p>
          <a:p>
            <a:pPr algn="justLow" rtl="1">
              <a:lnSpc>
                <a:spcPct val="150000"/>
              </a:lnSpc>
              <a:buFont typeface="Wingdings" panose="05000000000000000000" pitchFamily="2" charset="2"/>
              <a:buChar char="Ø"/>
            </a:pPr>
            <a:r>
              <a:rPr lang="fa-IR" dirty="0">
                <a:cs typeface="B Nazanin" panose="00000400000000000000" pitchFamily="2" charset="-78"/>
              </a:rPr>
              <a:t>1 - مسائل ناشی از بوروکراسی</a:t>
            </a:r>
          </a:p>
          <a:p>
            <a:pPr algn="justLow" rtl="1">
              <a:lnSpc>
                <a:spcPct val="150000"/>
              </a:lnSpc>
              <a:buFont typeface="Wingdings" panose="05000000000000000000" pitchFamily="2" charset="2"/>
              <a:buChar char="Ø"/>
            </a:pPr>
            <a:r>
              <a:rPr lang="fa-IR" dirty="0">
                <a:cs typeface="B Nazanin" panose="00000400000000000000" pitchFamily="2" charset="-78"/>
              </a:rPr>
              <a:t> 2 - فرهنگ سازمانی </a:t>
            </a:r>
          </a:p>
          <a:p>
            <a:pPr algn="justLow" rtl="1">
              <a:lnSpc>
                <a:spcPct val="150000"/>
              </a:lnSpc>
              <a:buNone/>
            </a:pPr>
            <a:r>
              <a:rPr lang="fa-IR" dirty="0">
                <a:cs typeface="B Nazanin" panose="00000400000000000000" pitchFamily="2" charset="-78"/>
              </a:rPr>
              <a:t>مورد بررسی قرار گیرند. </a:t>
            </a:r>
          </a:p>
        </p:txBody>
      </p:sp>
    </p:spTree>
    <p:extLst>
      <p:ext uri="{BB962C8B-B14F-4D97-AF65-F5344CB8AC3E}">
        <p14:creationId xmlns:p14="http://schemas.microsoft.com/office/powerpoint/2010/main" val="152708115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2428"/>
            <a:ext cx="8229600" cy="6040192"/>
          </a:xfrm>
        </p:spPr>
        <p:txBody>
          <a:bodyPr>
            <a:normAutofit fontScale="92500" lnSpcReduction="10000"/>
          </a:bodyPr>
          <a:lstStyle/>
          <a:p>
            <a:pPr algn="r" rtl="1">
              <a:lnSpc>
                <a:spcPct val="170000"/>
              </a:lnSpc>
              <a:buFont typeface="Wingdings" panose="05000000000000000000" pitchFamily="2" charset="2"/>
              <a:buChar char="q"/>
            </a:pPr>
            <a:r>
              <a:rPr lang="fa-IR" dirty="0">
                <a:cs typeface="B Titr" panose="00000700000000000000" pitchFamily="2" charset="-78"/>
              </a:rPr>
              <a:t>مسائل ناشی از بوروکراسی</a:t>
            </a:r>
          </a:p>
          <a:p>
            <a:pPr algn="r" rtl="1">
              <a:lnSpc>
                <a:spcPct val="170000"/>
              </a:lnSpc>
              <a:buFont typeface="Wingdings" panose="05000000000000000000" pitchFamily="2" charset="2"/>
              <a:buChar char="v"/>
            </a:pPr>
            <a:r>
              <a:rPr lang="fa-IR" dirty="0">
                <a:cs typeface="B Nazanin" panose="00000400000000000000" pitchFamily="2" charset="-78"/>
              </a:rPr>
              <a:t>1. تأخیر در تصمیم گیری</a:t>
            </a:r>
          </a:p>
          <a:p>
            <a:pPr algn="r" rtl="1">
              <a:lnSpc>
                <a:spcPct val="170000"/>
              </a:lnSpc>
              <a:buFont typeface="Wingdings" panose="05000000000000000000" pitchFamily="2" charset="2"/>
              <a:buChar char="v"/>
            </a:pPr>
            <a:r>
              <a:rPr lang="fa-IR" dirty="0">
                <a:cs typeface="B Nazanin" panose="00000400000000000000" pitchFamily="2" charset="-78"/>
              </a:rPr>
              <a:t>2. ابهام و عدم کارایی به سبب گستردگی</a:t>
            </a:r>
          </a:p>
          <a:p>
            <a:pPr algn="r" rtl="1">
              <a:lnSpc>
                <a:spcPct val="170000"/>
              </a:lnSpc>
              <a:buFont typeface="Wingdings" panose="05000000000000000000" pitchFamily="2" charset="2"/>
              <a:buChar char="v"/>
            </a:pPr>
            <a:r>
              <a:rPr lang="fa-IR" dirty="0">
                <a:cs typeface="B Nazanin" panose="00000400000000000000" pitchFamily="2" charset="-78"/>
              </a:rPr>
              <a:t>3. ناتوانی و ناکامی و حداقل رضایت شغلی</a:t>
            </a:r>
          </a:p>
          <a:p>
            <a:pPr algn="r" rtl="1">
              <a:lnSpc>
                <a:spcPct val="170000"/>
              </a:lnSpc>
              <a:buFont typeface="Wingdings" panose="05000000000000000000" pitchFamily="2" charset="2"/>
              <a:buChar char="v"/>
            </a:pPr>
            <a:r>
              <a:rPr lang="fa-IR" dirty="0">
                <a:cs typeface="B Nazanin" panose="00000400000000000000" pitchFamily="2" charset="-78"/>
              </a:rPr>
              <a:t>4. جایگزینی وسیله به جای هدف</a:t>
            </a:r>
          </a:p>
          <a:p>
            <a:pPr algn="r" rtl="1">
              <a:lnSpc>
                <a:spcPct val="170000"/>
              </a:lnSpc>
              <a:buFont typeface="Wingdings" panose="05000000000000000000" pitchFamily="2" charset="2"/>
              <a:buChar char="v"/>
            </a:pPr>
            <a:r>
              <a:rPr lang="fa-IR" dirty="0">
                <a:cs typeface="B Nazanin" panose="00000400000000000000" pitchFamily="2" charset="-78"/>
              </a:rPr>
              <a:t>5. عدم حساسیت به مسائل فردی</a:t>
            </a:r>
          </a:p>
          <a:p>
            <a:pPr algn="r" rtl="1">
              <a:lnSpc>
                <a:spcPct val="170000"/>
              </a:lnSpc>
              <a:buFont typeface="Wingdings" panose="05000000000000000000" pitchFamily="2" charset="2"/>
              <a:buChar char="v"/>
            </a:pPr>
            <a:r>
              <a:rPr lang="fa-IR" dirty="0">
                <a:cs typeface="B Nazanin" panose="00000400000000000000" pitchFamily="2" charset="-78"/>
              </a:rPr>
              <a:t>6. عدم انعطاف پذیری در رفتار</a:t>
            </a:r>
          </a:p>
          <a:p>
            <a:pPr algn="r" rtl="1">
              <a:lnSpc>
                <a:spcPct val="170000"/>
              </a:lnSpc>
              <a:buFont typeface="Wingdings" panose="05000000000000000000" pitchFamily="2" charset="2"/>
              <a:buChar char="v"/>
            </a:pPr>
            <a:r>
              <a:rPr lang="fa-IR" dirty="0">
                <a:cs typeface="B Nazanin" panose="00000400000000000000" pitchFamily="2" charset="-78"/>
              </a:rPr>
              <a:t>7. انحراف در شخصیت</a:t>
            </a:r>
          </a:p>
          <a:p>
            <a:pPr algn="r" rtl="1">
              <a:lnSpc>
                <a:spcPct val="170000"/>
              </a:lnSpc>
              <a:buFont typeface="Wingdings" panose="05000000000000000000" pitchFamily="2" charset="2"/>
              <a:buChar char="v"/>
            </a:pPr>
            <a:r>
              <a:rPr lang="fa-IR" dirty="0">
                <a:cs typeface="B Nazanin" panose="00000400000000000000" pitchFamily="2" charset="-78"/>
              </a:rPr>
              <a:t>8. اجتناب از قبول مسئولیت</a:t>
            </a:r>
          </a:p>
          <a:p>
            <a:pPr algn="r" rtl="1">
              <a:lnSpc>
                <a:spcPct val="170000"/>
              </a:lnSpc>
              <a:buFont typeface="Wingdings" panose="05000000000000000000" pitchFamily="2" charset="2"/>
              <a:buChar char="v"/>
            </a:pPr>
            <a:r>
              <a:rPr lang="fa-IR" dirty="0">
                <a:cs typeface="B Nazanin" panose="00000400000000000000" pitchFamily="2" charset="-78"/>
              </a:rPr>
              <a:t>9. تضعیف رابطه میان سختکوشی و پاداش</a:t>
            </a:r>
          </a:p>
          <a:p>
            <a:pPr algn="r" rtl="1">
              <a:lnSpc>
                <a:spcPct val="170000"/>
              </a:lnSpc>
              <a:buFont typeface="Wingdings" panose="05000000000000000000" pitchFamily="2" charset="2"/>
              <a:buChar char="v"/>
            </a:pPr>
            <a:r>
              <a:rPr lang="fa-IR" dirty="0">
                <a:cs typeface="B Nazanin" panose="00000400000000000000" pitchFamily="2" charset="-78"/>
              </a:rPr>
              <a:t>10. قراردادن افراد ناشایسته در منصبهای مهم</a:t>
            </a:r>
          </a:p>
        </p:txBody>
      </p:sp>
    </p:spTree>
    <p:extLst>
      <p:ext uri="{BB962C8B-B14F-4D97-AF65-F5344CB8AC3E}">
        <p14:creationId xmlns:p14="http://schemas.microsoft.com/office/powerpoint/2010/main" val="3351324080"/>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Low" rtl="1">
              <a:lnSpc>
                <a:spcPct val="150000"/>
              </a:lnSpc>
              <a:buFont typeface="Wingdings" panose="05000000000000000000" pitchFamily="2" charset="2"/>
              <a:buChar char="v"/>
            </a:pPr>
            <a:r>
              <a:rPr lang="fa-IR" dirty="0">
                <a:cs typeface="B Nazanin" panose="00000400000000000000" pitchFamily="2" charset="-78"/>
              </a:rPr>
              <a:t>برای اجتناب از آفات بوروکراسی و دستیابی به ساختاری که نواوری را در سازمانها ممکن سازد باید فرهنگی ایجاد کرد که حامی و مشوق استعداد خلاق کارکنان باشد. اندیشه و فکر در نظر گرفتن سازمانها به عنوان فرهنگها، پدیده نسبتاً جدیدی در آثار مدیرتی است.</a:t>
            </a:r>
          </a:p>
        </p:txBody>
      </p:sp>
    </p:spTree>
    <p:extLst>
      <p:ext uri="{BB962C8B-B14F-4D97-AF65-F5344CB8AC3E}">
        <p14:creationId xmlns:p14="http://schemas.microsoft.com/office/powerpoint/2010/main" val="3804708764"/>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549"/>
            <a:ext cx="8229600" cy="6278451"/>
          </a:xfrm>
        </p:spPr>
        <p:txBody>
          <a:bodyPr>
            <a:normAutofit fontScale="85000" lnSpcReduction="10000"/>
          </a:bodyPr>
          <a:lstStyle/>
          <a:p>
            <a:pPr algn="r" rtl="1">
              <a:lnSpc>
                <a:spcPct val="170000"/>
              </a:lnSpc>
              <a:buFont typeface="Wingdings" panose="05000000000000000000" pitchFamily="2" charset="2"/>
              <a:buChar char="q"/>
            </a:pPr>
            <a:r>
              <a:rPr lang="fa-IR" sz="3100" dirty="0">
                <a:cs typeface="B Titr" panose="00000700000000000000" pitchFamily="2" charset="-78"/>
              </a:rPr>
              <a:t>فرهنگ سازمانی</a:t>
            </a:r>
          </a:p>
          <a:p>
            <a:pPr algn="r" rtl="1">
              <a:lnSpc>
                <a:spcPct val="170000"/>
              </a:lnSpc>
              <a:buFont typeface="Wingdings" panose="05000000000000000000" pitchFamily="2" charset="2"/>
              <a:buChar char="v"/>
            </a:pPr>
            <a:r>
              <a:rPr lang="fa-IR" dirty="0">
                <a:cs typeface="B Nazanin" panose="00000400000000000000" pitchFamily="2" charset="-78"/>
              </a:rPr>
              <a:t>برخی از صاحب نظران بر این باورند که ترکیب و هماهنگی ویژگیهای دهگانه زیر اساس فرهنگ سازمانی را تشکیل می دهد.</a:t>
            </a:r>
          </a:p>
          <a:p>
            <a:pPr algn="r" rtl="1">
              <a:lnSpc>
                <a:spcPct val="170000"/>
              </a:lnSpc>
              <a:buFont typeface="Wingdings" panose="05000000000000000000" pitchFamily="2" charset="2"/>
              <a:buChar char="§"/>
            </a:pPr>
            <a:r>
              <a:rPr lang="fa-IR" dirty="0">
                <a:cs typeface="B Nazanin" panose="00000400000000000000" pitchFamily="2" charset="-78"/>
              </a:rPr>
              <a:t>1. ابتکار فردی</a:t>
            </a:r>
          </a:p>
          <a:p>
            <a:pPr algn="r" rtl="1">
              <a:lnSpc>
                <a:spcPct val="170000"/>
              </a:lnSpc>
              <a:buFont typeface="Wingdings" panose="05000000000000000000" pitchFamily="2" charset="2"/>
              <a:buChar char="§"/>
            </a:pPr>
            <a:r>
              <a:rPr lang="fa-IR" dirty="0">
                <a:cs typeface="B Nazanin" panose="00000400000000000000" pitchFamily="2" charset="-78"/>
              </a:rPr>
              <a:t>2. خطر پذیری</a:t>
            </a:r>
          </a:p>
          <a:p>
            <a:pPr algn="r" rtl="1">
              <a:lnSpc>
                <a:spcPct val="170000"/>
              </a:lnSpc>
              <a:buFont typeface="Wingdings" panose="05000000000000000000" pitchFamily="2" charset="2"/>
              <a:buChar char="§"/>
            </a:pPr>
            <a:r>
              <a:rPr lang="fa-IR" dirty="0">
                <a:cs typeface="B Nazanin" panose="00000400000000000000" pitchFamily="2" charset="-78"/>
              </a:rPr>
              <a:t>3. هدایت و سرپرستی</a:t>
            </a:r>
          </a:p>
          <a:p>
            <a:pPr algn="r" rtl="1">
              <a:lnSpc>
                <a:spcPct val="170000"/>
              </a:lnSpc>
              <a:buFont typeface="Wingdings" panose="05000000000000000000" pitchFamily="2" charset="2"/>
              <a:buChar char="§"/>
            </a:pPr>
            <a:r>
              <a:rPr lang="fa-IR" dirty="0">
                <a:cs typeface="B Nazanin" panose="00000400000000000000" pitchFamily="2" charset="-78"/>
              </a:rPr>
              <a:t>4. انسجام</a:t>
            </a:r>
          </a:p>
          <a:p>
            <a:pPr algn="r" rtl="1">
              <a:lnSpc>
                <a:spcPct val="170000"/>
              </a:lnSpc>
              <a:buFont typeface="Wingdings" panose="05000000000000000000" pitchFamily="2" charset="2"/>
              <a:buChar char="§"/>
            </a:pPr>
            <a:r>
              <a:rPr lang="fa-IR" dirty="0">
                <a:cs typeface="B Nazanin" panose="00000400000000000000" pitchFamily="2" charset="-78"/>
              </a:rPr>
              <a:t>5. حمایت مدیرتی</a:t>
            </a:r>
          </a:p>
          <a:p>
            <a:pPr algn="r" rtl="1">
              <a:lnSpc>
                <a:spcPct val="170000"/>
              </a:lnSpc>
              <a:buFont typeface="Wingdings" panose="05000000000000000000" pitchFamily="2" charset="2"/>
              <a:buChar char="§"/>
            </a:pPr>
            <a:r>
              <a:rPr lang="fa-IR" dirty="0">
                <a:cs typeface="B Nazanin" panose="00000400000000000000" pitchFamily="2" charset="-78"/>
              </a:rPr>
              <a:t>6. کنترل</a:t>
            </a:r>
          </a:p>
          <a:p>
            <a:pPr algn="r" rtl="1">
              <a:lnSpc>
                <a:spcPct val="170000"/>
              </a:lnSpc>
              <a:buFont typeface="Wingdings" panose="05000000000000000000" pitchFamily="2" charset="2"/>
              <a:buChar char="§"/>
            </a:pPr>
            <a:r>
              <a:rPr lang="fa-IR" dirty="0">
                <a:cs typeface="B Nazanin" panose="00000400000000000000" pitchFamily="2" charset="-78"/>
              </a:rPr>
              <a:t>7. هویت</a:t>
            </a:r>
          </a:p>
          <a:p>
            <a:pPr algn="r" rtl="1">
              <a:lnSpc>
                <a:spcPct val="170000"/>
              </a:lnSpc>
              <a:buFont typeface="Wingdings" panose="05000000000000000000" pitchFamily="2" charset="2"/>
              <a:buChar char="§"/>
            </a:pPr>
            <a:r>
              <a:rPr lang="fa-IR" dirty="0">
                <a:cs typeface="B Nazanin" panose="00000400000000000000" pitchFamily="2" charset="-78"/>
              </a:rPr>
              <a:t>8. سیستم تشویق</a:t>
            </a:r>
          </a:p>
          <a:p>
            <a:pPr algn="r" rtl="1">
              <a:lnSpc>
                <a:spcPct val="170000"/>
              </a:lnSpc>
              <a:buFont typeface="Wingdings" panose="05000000000000000000" pitchFamily="2" charset="2"/>
              <a:buChar char="§"/>
            </a:pPr>
            <a:r>
              <a:rPr lang="fa-IR" dirty="0">
                <a:cs typeface="B Nazanin" panose="00000400000000000000" pitchFamily="2" charset="-78"/>
              </a:rPr>
              <a:t>9. تحمل اختلاف سلیقه</a:t>
            </a:r>
          </a:p>
          <a:p>
            <a:pPr algn="r" rtl="1">
              <a:lnSpc>
                <a:spcPct val="170000"/>
              </a:lnSpc>
              <a:buFont typeface="Wingdings" panose="05000000000000000000" pitchFamily="2" charset="2"/>
              <a:buChar char="§"/>
            </a:pPr>
            <a:r>
              <a:rPr lang="fa-IR" dirty="0">
                <a:cs typeface="B Nazanin" panose="00000400000000000000" pitchFamily="2" charset="-78"/>
              </a:rPr>
              <a:t>10 الگوهای ارتباطی</a:t>
            </a:r>
          </a:p>
        </p:txBody>
      </p:sp>
    </p:spTree>
    <p:extLst>
      <p:ext uri="{BB962C8B-B14F-4D97-AF65-F5344CB8AC3E}">
        <p14:creationId xmlns:p14="http://schemas.microsoft.com/office/powerpoint/2010/main" val="413542101"/>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525080"/>
            <a:ext cx="7239000" cy="5807839"/>
          </a:xfrm>
        </p:spPr>
        <p:txBody>
          <a:bodyPr>
            <a:normAutofit fontScale="92500" lnSpcReduction="20000"/>
          </a:bodyPr>
          <a:lstStyle/>
          <a:p>
            <a:pPr algn="r" rtl="1">
              <a:lnSpc>
                <a:spcPct val="160000"/>
              </a:lnSpc>
              <a:buFont typeface="Wingdings" panose="05000000000000000000" pitchFamily="2" charset="2"/>
              <a:buChar char="v"/>
            </a:pPr>
            <a:r>
              <a:rPr lang="fa-IR" sz="2400" dirty="0">
                <a:cs typeface="B Nazanin" panose="00000400000000000000" pitchFamily="2" charset="-78"/>
              </a:rPr>
              <a:t>نطریه پردازان مدیریت بر این باور تأکید دارند که ایجاد فرهنگ محرک خلاقیت و نوآوری در گرو عوامل زیر است:</a:t>
            </a:r>
          </a:p>
          <a:p>
            <a:pPr algn="r" rtl="1">
              <a:lnSpc>
                <a:spcPct val="160000"/>
              </a:lnSpc>
              <a:buFont typeface="Wingdings" panose="05000000000000000000" pitchFamily="2" charset="2"/>
              <a:buChar char="§"/>
            </a:pPr>
            <a:r>
              <a:rPr lang="fa-IR" sz="2400" dirty="0">
                <a:cs typeface="B Nazanin" panose="00000400000000000000" pitchFamily="2" charset="-78"/>
              </a:rPr>
              <a:t>1. تحمل مخاطره</a:t>
            </a:r>
          </a:p>
          <a:p>
            <a:pPr algn="r" rtl="1">
              <a:lnSpc>
                <a:spcPct val="160000"/>
              </a:lnSpc>
              <a:buFont typeface="Wingdings" panose="05000000000000000000" pitchFamily="2" charset="2"/>
              <a:buChar char="§"/>
            </a:pPr>
            <a:r>
              <a:rPr lang="fa-IR" sz="2400" dirty="0">
                <a:cs typeface="B Nazanin" panose="00000400000000000000" pitchFamily="2" charset="-78"/>
              </a:rPr>
              <a:t>2. خودکنترلی</a:t>
            </a:r>
          </a:p>
          <a:p>
            <a:pPr algn="r" rtl="1">
              <a:lnSpc>
                <a:spcPct val="160000"/>
              </a:lnSpc>
              <a:buFont typeface="Wingdings" panose="05000000000000000000" pitchFamily="2" charset="2"/>
              <a:buChar char="§"/>
            </a:pPr>
            <a:r>
              <a:rPr lang="fa-IR" sz="2400" dirty="0">
                <a:cs typeface="B Nazanin" panose="00000400000000000000" pitchFamily="2" charset="-78"/>
              </a:rPr>
              <a:t>3. به حداقل رساندن جزئی کردن کار</a:t>
            </a:r>
          </a:p>
          <a:p>
            <a:pPr algn="r" rtl="1">
              <a:lnSpc>
                <a:spcPct val="160000"/>
              </a:lnSpc>
              <a:buFont typeface="Wingdings" panose="05000000000000000000" pitchFamily="2" charset="2"/>
              <a:buChar char="§"/>
            </a:pPr>
            <a:r>
              <a:rPr lang="fa-IR" sz="2400" dirty="0">
                <a:cs typeface="B Nazanin" panose="00000400000000000000" pitchFamily="2" charset="-78"/>
              </a:rPr>
              <a:t>4. پذیرش ابهام</a:t>
            </a:r>
          </a:p>
          <a:p>
            <a:pPr algn="r" rtl="1">
              <a:lnSpc>
                <a:spcPct val="160000"/>
              </a:lnSpc>
              <a:buFont typeface="Wingdings" panose="05000000000000000000" pitchFamily="2" charset="2"/>
              <a:buChar char="§"/>
            </a:pPr>
            <a:r>
              <a:rPr lang="fa-IR" sz="2400" dirty="0">
                <a:cs typeface="B Nazanin" panose="00000400000000000000" pitchFamily="2" charset="-78"/>
              </a:rPr>
              <a:t>5. تحمل اختلاف سلیقه</a:t>
            </a:r>
          </a:p>
          <a:p>
            <a:pPr algn="r" rtl="1">
              <a:lnSpc>
                <a:spcPct val="160000"/>
              </a:lnSpc>
              <a:buFont typeface="Wingdings" panose="05000000000000000000" pitchFamily="2" charset="2"/>
              <a:buChar char="§"/>
            </a:pPr>
            <a:r>
              <a:rPr lang="fa-IR" sz="2400" dirty="0">
                <a:cs typeface="B Nazanin" panose="00000400000000000000" pitchFamily="2" charset="-78"/>
              </a:rPr>
              <a:t>6. تحمل پیشنهادی غیرعملی</a:t>
            </a:r>
          </a:p>
          <a:p>
            <a:pPr algn="r" rtl="1">
              <a:lnSpc>
                <a:spcPct val="160000"/>
              </a:lnSpc>
              <a:buFont typeface="Wingdings" panose="05000000000000000000" pitchFamily="2" charset="2"/>
              <a:buChar char="§"/>
            </a:pPr>
            <a:r>
              <a:rPr lang="fa-IR" sz="2400" dirty="0">
                <a:cs typeface="B Nazanin" panose="00000400000000000000" pitchFamily="2" charset="-78"/>
              </a:rPr>
              <a:t>7. تأکید بر نتایج به جای شیوه ها</a:t>
            </a:r>
          </a:p>
          <a:p>
            <a:pPr algn="r" rtl="1">
              <a:lnSpc>
                <a:spcPct val="160000"/>
              </a:lnSpc>
              <a:buFont typeface="Wingdings" panose="05000000000000000000" pitchFamily="2" charset="2"/>
              <a:buChar char="§"/>
            </a:pPr>
            <a:r>
              <a:rPr lang="fa-IR" sz="2400" dirty="0">
                <a:cs typeface="B Nazanin" panose="00000400000000000000" pitchFamily="2" charset="-78"/>
              </a:rPr>
              <a:t>8. ارتباطات همه جانبه</a:t>
            </a:r>
          </a:p>
        </p:txBody>
      </p:sp>
    </p:spTree>
    <p:extLst>
      <p:ext uri="{BB962C8B-B14F-4D97-AF65-F5344CB8AC3E}">
        <p14:creationId xmlns:p14="http://schemas.microsoft.com/office/powerpoint/2010/main" val="332604449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A2389D-D127-4F3C-9ED8-BAA5906586C5}"/>
              </a:ext>
            </a:extLst>
          </p:cNvPr>
          <p:cNvSpPr txBox="1"/>
          <p:nvPr/>
        </p:nvSpPr>
        <p:spPr>
          <a:xfrm>
            <a:off x="838200" y="1295400"/>
            <a:ext cx="7620000" cy="4478149"/>
          </a:xfrm>
          <a:prstGeom prst="rect">
            <a:avLst/>
          </a:prstGeom>
          <a:noFill/>
        </p:spPr>
        <p:txBody>
          <a:bodyPr wrap="square" rtlCol="0">
            <a:spAutoFit/>
          </a:bodyPr>
          <a:lstStyle/>
          <a:p>
            <a:pPr marL="342900" indent="-342900" algn="r" defTabSz="457200" rtl="1">
              <a:lnSpc>
                <a:spcPct val="150000"/>
              </a:lnSpc>
              <a:spcBef>
                <a:spcPts val="1000"/>
              </a:spcBef>
              <a:buClr>
                <a:schemeClr val="accent1"/>
              </a:buClr>
              <a:buFont typeface="Wingdings" panose="05000000000000000000" pitchFamily="2" charset="2"/>
              <a:buChar char="§"/>
            </a:pPr>
            <a:r>
              <a:rPr lang="fa-IR" sz="2400" dirty="0">
                <a:solidFill>
                  <a:schemeClr val="tx1">
                    <a:lumMod val="75000"/>
                    <a:lumOff val="25000"/>
                  </a:schemeClr>
                </a:solidFill>
                <a:cs typeface="B Nazanin" panose="00000400000000000000" pitchFamily="2" charset="-78"/>
              </a:rPr>
              <a:t>در پایان این فصل ذکر این نکته ضروری است که سازمان های جدید بر پایه دانش و تجربه های بهینه شده مطلوب تر از سازمان های صرفا بر پایه ظوابط می توانند در مسیر بهره وری قرار گیرند مدیریت رفتار در سازمان ها، از طرف مدیران – سرپرستان و کارکنان می بایست بر پایه ارزشگذاری به عملکرد ها و رفتار هایی که باعث پیشرفت و توسعه خدمات می گیرند متمرکز شده و رفتار های خادمین با ارج گذاری نسبت به افراد بی تفاوت مورد توجه قرار گیرد . بهروری سازمانی یعنی همه در بهترین شکل خدمت کار کنند و راندمان همه ظرفیت ها در سطح عالی باشد .</a:t>
            </a:r>
            <a:endParaRPr lang="en-US" sz="2400" dirty="0">
              <a:solidFill>
                <a:schemeClr val="tx1">
                  <a:lumMod val="75000"/>
                  <a:lumOff val="25000"/>
                </a:schemeClr>
              </a:solidFill>
              <a:cs typeface="B Nazanin" panose="00000400000000000000" pitchFamily="2" charset="-78"/>
            </a:endParaRPr>
          </a:p>
        </p:txBody>
      </p:sp>
    </p:spTree>
    <p:extLst>
      <p:ext uri="{BB962C8B-B14F-4D97-AF65-F5344CB8AC3E}">
        <p14:creationId xmlns:p14="http://schemas.microsoft.com/office/powerpoint/2010/main" val="275399345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077200" cy="2727011"/>
          </a:xfrm>
        </p:spPr>
        <p:txBody>
          <a:bodyPr>
            <a:normAutofit/>
          </a:bodyPr>
          <a:lstStyle/>
          <a:p>
            <a:pPr marL="0" indent="0" algn="ctr">
              <a:lnSpc>
                <a:spcPct val="150000"/>
              </a:lnSpc>
              <a:buNone/>
            </a:pPr>
            <a:r>
              <a:rPr lang="fa-IR" sz="4000" dirty="0">
                <a:cs typeface="B Titr" panose="00000700000000000000" pitchFamily="2" charset="-78"/>
              </a:rPr>
              <a:t>فصل چهاردهم:مدیریت تحول سازمانی</a:t>
            </a:r>
          </a:p>
          <a:p>
            <a:pPr marL="0" indent="0" algn="ctr">
              <a:lnSpc>
                <a:spcPct val="150000"/>
              </a:lnSpc>
              <a:buNone/>
            </a:pPr>
            <a:r>
              <a:rPr lang="fa-IR" sz="3600" dirty="0">
                <a:cs typeface="B Titr" panose="00000700000000000000" pitchFamily="2" charset="-78"/>
              </a:rPr>
              <a:t>صفحه 349 الی 370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999" y="609613"/>
            <a:ext cx="6589199" cy="1090378"/>
          </a:xfrm>
        </p:spPr>
        <p:txBody>
          <a:bodyPr>
            <a:normAutofit fontScale="90000"/>
          </a:bodyPr>
          <a:lstStyle/>
          <a:p>
            <a:pPr marL="342900" marR="0" lvl="0" indent="-342900" algn="r" defTabSz="457200" rtl="1" eaLnBrk="1" fontAlgn="auto" latinLnBrk="0" hangingPunct="1">
              <a:lnSpc>
                <a:spcPct val="100000"/>
              </a:lnSpc>
              <a:spcBef>
                <a:spcPts val="1000"/>
              </a:spcBef>
              <a:spcAft>
                <a:spcPts val="0"/>
              </a:spcAft>
              <a:tabLst/>
              <a:defRPr/>
            </a:pPr>
            <a:r>
              <a:rPr kumimoji="0" lang="fa-IR" sz="25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itchFamily="2" charset="-78"/>
              </a:rPr>
              <a:t>تلفیق زندگی کاری و خانوادگی</a:t>
            </a:r>
            <a:br>
              <a:rPr kumimoji="0" lang="fa-IR" sz="25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itchFamily="2" charset="-78"/>
              </a:rPr>
            </a:br>
            <a:r>
              <a:rPr kumimoji="0" lang="fa-IR" sz="25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itchFamily="2" charset="-78"/>
              </a:rPr>
              <a:t>*اثر عوامل مربوط به کار و عوامل غیرکاری بر کیفیت زندگی</a:t>
            </a:r>
            <a:br>
              <a:rPr kumimoji="0" lang="en-US" sz="25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itchFamily="2" charset="-78"/>
              </a:rPr>
            </a:br>
            <a:endParaRPr lang="en-US" dirty="0"/>
          </a:p>
        </p:txBody>
      </p:sp>
      <p:grpSp>
        <p:nvGrpSpPr>
          <p:cNvPr id="3" name="Group 2">
            <a:extLst>
              <a:ext uri="{FF2B5EF4-FFF2-40B4-BE49-F238E27FC236}">
                <a16:creationId xmlns:a16="http://schemas.microsoft.com/office/drawing/2014/main" id="{48985D88-A535-4589-8A69-CCAEBB9BB6B6}"/>
              </a:ext>
            </a:extLst>
          </p:cNvPr>
          <p:cNvGrpSpPr/>
          <p:nvPr/>
        </p:nvGrpSpPr>
        <p:grpSpPr>
          <a:xfrm>
            <a:off x="1371600" y="1752600"/>
            <a:ext cx="6400800" cy="3962400"/>
            <a:chOff x="1143000" y="2438400"/>
            <a:chExt cx="6400800" cy="3962400"/>
          </a:xfrm>
        </p:grpSpPr>
        <p:sp>
          <p:nvSpPr>
            <p:cNvPr id="4" name="Rectangle 3"/>
            <p:cNvSpPr/>
            <p:nvPr/>
          </p:nvSpPr>
          <p:spPr>
            <a:xfrm>
              <a:off x="5715000" y="2438400"/>
              <a:ext cx="1828800" cy="2057400"/>
            </a:xfrm>
            <a:prstGeom prst="rect">
              <a:avLst/>
            </a:prstGeom>
            <a:solidFill>
              <a:srgbClr val="C8F0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1" eaLnBrk="1" fontAlgn="auto" latinLnBrk="0" hangingPunct="1">
                <a:lnSpc>
                  <a:spcPct val="150000"/>
                </a:lnSpc>
                <a:spcBef>
                  <a:spcPts val="0"/>
                </a:spcBef>
                <a:spcAft>
                  <a:spcPts val="0"/>
                </a:spcAft>
                <a:buClrTx/>
                <a:buSzTx/>
                <a:buFontTx/>
                <a:buNone/>
                <a:tabLst/>
                <a:defRPr/>
              </a:pPr>
              <a:r>
                <a:rPr kumimoji="0" lang="fa-IR" sz="15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عوامل مربوط به کار مانند:</a:t>
              </a:r>
            </a:p>
            <a:p>
              <a:pPr marL="342900" marR="0" lvl="0" indent="-342900" algn="justLow" defTabSz="457200" rtl="1" eaLnBrk="1" fontAlgn="auto" latinLnBrk="0" hangingPunct="1">
                <a:lnSpc>
                  <a:spcPct val="150000"/>
                </a:lnSpc>
                <a:spcBef>
                  <a:spcPts val="0"/>
                </a:spcBef>
                <a:spcAft>
                  <a:spcPts val="0"/>
                </a:spcAft>
                <a:buClrTx/>
                <a:buSzTx/>
                <a:buFontTx/>
                <a:buNone/>
                <a:tabLst/>
                <a:defRPr/>
              </a:pPr>
              <a:r>
                <a:rPr kumimoji="0" lang="fa-IR" sz="15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1. تنوع در فعالیتهای کاری</a:t>
              </a:r>
              <a:endParaRPr kumimoji="0" lang="en-US" sz="15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a:p>
              <a:pPr marL="342900" marR="0" lvl="0" indent="-342900" algn="justLow" defTabSz="457200" rtl="1" eaLnBrk="1" fontAlgn="auto" latinLnBrk="0" hangingPunct="1">
                <a:lnSpc>
                  <a:spcPct val="150000"/>
                </a:lnSpc>
                <a:spcBef>
                  <a:spcPts val="0"/>
                </a:spcBef>
                <a:spcAft>
                  <a:spcPts val="0"/>
                </a:spcAft>
                <a:buClrTx/>
                <a:buSzTx/>
                <a:buFontTx/>
                <a:buNone/>
                <a:tabLst/>
                <a:defRPr/>
              </a:pPr>
              <a:r>
                <a:rPr kumimoji="0" lang="fa-IR" sz="15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2. پرداخت خوب</a:t>
              </a:r>
            </a:p>
            <a:p>
              <a:pPr marL="342900" marR="0" lvl="0" indent="-342900" algn="justLow" defTabSz="457200" rtl="1" eaLnBrk="1" fontAlgn="auto" latinLnBrk="0" hangingPunct="1">
                <a:lnSpc>
                  <a:spcPct val="150000"/>
                </a:lnSpc>
                <a:spcBef>
                  <a:spcPts val="0"/>
                </a:spcBef>
                <a:spcAft>
                  <a:spcPts val="0"/>
                </a:spcAft>
                <a:buClrTx/>
                <a:buSzTx/>
                <a:buFontTx/>
                <a:buNone/>
                <a:tabLst/>
                <a:defRPr/>
              </a:pPr>
              <a:r>
                <a:rPr kumimoji="0" lang="fa-IR" sz="15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3. وجهه و اعتبار</a:t>
              </a:r>
            </a:p>
            <a:p>
              <a:pPr marL="342900" marR="0" lvl="0" indent="-342900" algn="ctr" defTabSz="457200" rtl="0" eaLnBrk="1" fontAlgn="auto" latinLnBrk="0" hangingPunct="1">
                <a:lnSpc>
                  <a:spcPct val="100000"/>
                </a:lnSpc>
                <a:spcBef>
                  <a:spcPts val="0"/>
                </a:spcBef>
                <a:spcAft>
                  <a:spcPts val="0"/>
                </a:spcAft>
                <a:buClrTx/>
                <a:buSzTx/>
                <a:buFontTx/>
                <a:buAutoNum type="arabicPeriod"/>
                <a:tabLst/>
                <a:defRPr/>
              </a:pPr>
              <a:endParaRPr kumimoji="0" lang="en-US" sz="1500" b="0" i="0" u="none" strike="noStrike" kern="1200" cap="none" spc="0" normalizeH="0" baseline="0" noProof="0" dirty="0">
                <a:ln>
                  <a:noFill/>
                </a:ln>
                <a:solidFill>
                  <a:prstClr val="white"/>
                </a:solidFill>
                <a:effectLst/>
                <a:uLnTx/>
                <a:uFillTx/>
                <a:latin typeface="Century Gothic" panose="020B0502020202020204"/>
                <a:ea typeface="+mn-ea"/>
                <a:cs typeface="B Nazanin" pitchFamily="2" charset="-78"/>
              </a:endParaRPr>
            </a:p>
          </p:txBody>
        </p:sp>
        <p:sp>
          <p:nvSpPr>
            <p:cNvPr id="5" name="Rectangle 4"/>
            <p:cNvSpPr/>
            <p:nvPr/>
          </p:nvSpPr>
          <p:spPr>
            <a:xfrm>
              <a:off x="5715000" y="4648200"/>
              <a:ext cx="1828800" cy="1752600"/>
            </a:xfrm>
            <a:prstGeom prst="rect">
              <a:avLst/>
            </a:prstGeom>
            <a:solidFill>
              <a:srgbClr val="C8F0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Low" defTabSz="457200" rtl="1" eaLnBrk="1" fontAlgn="auto" latinLnBrk="0" hangingPunct="1">
                <a:lnSpc>
                  <a:spcPct val="150000"/>
                </a:lnSpc>
                <a:spcBef>
                  <a:spcPts val="0"/>
                </a:spcBef>
                <a:spcAft>
                  <a:spcPts val="0"/>
                </a:spcAft>
                <a:buClrTx/>
                <a:buSzTx/>
                <a:buFontTx/>
                <a:buNone/>
                <a:tabLst/>
                <a:defRPr/>
              </a:pPr>
              <a:r>
                <a:rPr kumimoji="0" lang="fa-IR" sz="12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عوامل غیرکاری مانند:</a:t>
              </a:r>
            </a:p>
            <a:p>
              <a:pPr marL="342900" marR="0" lvl="0" indent="-342900" algn="justLow" defTabSz="457200" rtl="1" eaLnBrk="1" fontAlgn="auto" latinLnBrk="0" hangingPunct="1">
                <a:lnSpc>
                  <a:spcPct val="150000"/>
                </a:lnSpc>
                <a:spcBef>
                  <a:spcPts val="0"/>
                </a:spcBef>
                <a:spcAft>
                  <a:spcPts val="0"/>
                </a:spcAft>
                <a:buClrTx/>
                <a:buSzTx/>
                <a:buFontTx/>
                <a:buNone/>
                <a:tabLst/>
                <a:defRPr/>
              </a:pPr>
              <a:r>
                <a:rPr kumimoji="0" lang="fa-IR" sz="12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سلامت جسمی</a:t>
              </a:r>
            </a:p>
            <a:p>
              <a:pPr marL="342900" marR="0" lvl="0" indent="-342900" algn="justLow" defTabSz="457200" rtl="1" eaLnBrk="1" fontAlgn="auto" latinLnBrk="0" hangingPunct="1">
                <a:lnSpc>
                  <a:spcPct val="150000"/>
                </a:lnSpc>
                <a:spcBef>
                  <a:spcPts val="0"/>
                </a:spcBef>
                <a:spcAft>
                  <a:spcPts val="0"/>
                </a:spcAft>
                <a:buClrTx/>
                <a:buSzTx/>
                <a:buFontTx/>
                <a:buNone/>
                <a:tabLst/>
                <a:defRPr/>
              </a:pPr>
              <a:r>
                <a:rPr kumimoji="0" lang="fa-IR" sz="12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2. سلامت روانی</a:t>
              </a:r>
            </a:p>
            <a:p>
              <a:pPr marL="342900" marR="0" lvl="0" indent="-342900" algn="justLow" defTabSz="457200" rtl="1" eaLnBrk="1" fontAlgn="auto" latinLnBrk="0" hangingPunct="1">
                <a:lnSpc>
                  <a:spcPct val="150000"/>
                </a:lnSpc>
                <a:spcBef>
                  <a:spcPts val="0"/>
                </a:spcBef>
                <a:spcAft>
                  <a:spcPts val="0"/>
                </a:spcAft>
                <a:buClrTx/>
                <a:buSzTx/>
                <a:buFontTx/>
                <a:buNone/>
                <a:tabLst/>
                <a:defRPr/>
              </a:pPr>
              <a:r>
                <a:rPr kumimoji="0" lang="fa-IR" sz="12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3. احترام به خود و اعتماد به نفس</a:t>
              </a:r>
            </a:p>
            <a:p>
              <a:pPr marL="342900" marR="0" lvl="0" indent="-342900" algn="justLow" defTabSz="457200" rtl="1" eaLnBrk="1" fontAlgn="auto" latinLnBrk="0" hangingPunct="1">
                <a:lnSpc>
                  <a:spcPct val="150000"/>
                </a:lnSpc>
                <a:spcBef>
                  <a:spcPts val="0"/>
                </a:spcBef>
                <a:spcAft>
                  <a:spcPts val="0"/>
                </a:spcAft>
                <a:buClrTx/>
                <a:buSzTx/>
                <a:buFontTx/>
                <a:buNone/>
                <a:tabLst/>
                <a:defRPr/>
              </a:pPr>
              <a:r>
                <a:rPr kumimoji="0" lang="fa-IR" sz="1200" b="0"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4. رضایت خانواده و رضایت دوستان</a:t>
              </a:r>
            </a:p>
            <a:p>
              <a:pPr marL="342900" marR="0" lvl="0" indent="-342900" algn="ctr" defTabSz="4572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B Nazanin" pitchFamily="2" charset="-78"/>
              </a:endParaRPr>
            </a:p>
          </p:txBody>
        </p:sp>
        <p:sp>
          <p:nvSpPr>
            <p:cNvPr id="6" name="Rectangle 5"/>
            <p:cNvSpPr/>
            <p:nvPr/>
          </p:nvSpPr>
          <p:spPr>
            <a:xfrm>
              <a:off x="3581400" y="3021623"/>
              <a:ext cx="1143000"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رضایت شغلی</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sp>
          <p:nvSpPr>
            <p:cNvPr id="7" name="Rectangle 6"/>
            <p:cNvSpPr/>
            <p:nvPr/>
          </p:nvSpPr>
          <p:spPr>
            <a:xfrm>
              <a:off x="3579812" y="5054015"/>
              <a:ext cx="1143000"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رضایت از زندگی</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sp>
          <p:nvSpPr>
            <p:cNvPr id="8" name="Rectangle 7"/>
            <p:cNvSpPr/>
            <p:nvPr/>
          </p:nvSpPr>
          <p:spPr>
            <a:xfrm>
              <a:off x="1143000" y="4114800"/>
              <a:ext cx="1600200" cy="914400"/>
            </a:xfrm>
            <a:prstGeom prst="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rPr>
                <a:t>کیفیت زندگی</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cxnSp>
          <p:nvCxnSpPr>
            <p:cNvPr id="10" name="Straight Arrow Connector 9"/>
            <p:cNvCxnSpPr>
              <a:cxnSpLocks/>
            </p:cNvCxnSpPr>
            <p:nvPr/>
          </p:nvCxnSpPr>
          <p:spPr>
            <a:xfrm flipH="1">
              <a:off x="4724400" y="3467100"/>
              <a:ext cx="99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cxnSpLocks/>
              <a:stCxn id="5" idx="1"/>
              <a:endCxn id="7" idx="3"/>
            </p:cNvCxnSpPr>
            <p:nvPr/>
          </p:nvCxnSpPr>
          <p:spPr>
            <a:xfrm flipH="1" flipV="1">
              <a:off x="4722812" y="5511215"/>
              <a:ext cx="992188" cy="132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rot="5400000" flipH="1" flipV="1">
              <a:off x="3237706" y="4500728"/>
              <a:ext cx="99139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4051782" y="4500728"/>
              <a:ext cx="990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Connector 18"/>
            <p:cNvCxnSpPr>
              <a:stCxn id="6" idx="1"/>
            </p:cNvCxnSpPr>
            <p:nvPr/>
          </p:nvCxnSpPr>
          <p:spPr>
            <a:xfrm rot="10800000">
              <a:off x="3352800" y="3478823"/>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a:cxnSpLocks/>
            </p:cNvCxnSpPr>
            <p:nvPr/>
          </p:nvCxnSpPr>
          <p:spPr>
            <a:xfrm>
              <a:off x="3351212" y="3478823"/>
              <a:ext cx="3604" cy="2026677"/>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a:endCxn id="7" idx="1"/>
            </p:cNvCxnSpPr>
            <p:nvPr/>
          </p:nvCxnSpPr>
          <p:spPr>
            <a:xfrm>
              <a:off x="3351212" y="5511215"/>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Arrow Connector 25"/>
            <p:cNvCxnSpPr>
              <a:cxnSpLocks/>
              <a:endCxn id="8" idx="3"/>
            </p:cNvCxnSpPr>
            <p:nvPr/>
          </p:nvCxnSpPr>
          <p:spPr>
            <a:xfrm flipH="1">
              <a:off x="2743200" y="4572000"/>
              <a:ext cx="60801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90600"/>
            <a:ext cx="6820585" cy="3777622"/>
          </a:xfrm>
        </p:spPr>
        <p:txBody>
          <a:bodyPr>
            <a:noAutofit/>
          </a:bodyPr>
          <a:lstStyle/>
          <a:p>
            <a:pPr algn="r" rtl="1">
              <a:lnSpc>
                <a:spcPct val="200000"/>
              </a:lnSpc>
              <a:buFont typeface="Wingdings" pitchFamily="2" charset="2"/>
              <a:buChar char="q"/>
            </a:pPr>
            <a:r>
              <a:rPr lang="fa-IR" dirty="0">
                <a:cs typeface="B Titr" pitchFamily="2" charset="-78"/>
              </a:rPr>
              <a:t>محیط مدیریت</a:t>
            </a:r>
          </a:p>
          <a:p>
            <a:pPr algn="justLow" rtl="1">
              <a:lnSpc>
                <a:spcPct val="200000"/>
              </a:lnSpc>
              <a:buFont typeface="Wingdings" pitchFamily="2" charset="2"/>
              <a:buChar char="v"/>
            </a:pPr>
            <a:r>
              <a:rPr lang="fa-IR" dirty="0">
                <a:cs typeface="B Nazanin" pitchFamily="2" charset="-78"/>
              </a:rPr>
              <a:t>صاحبنظران محیط کنونی مدیریت را متلاطم ارزیابی می کنند و بر این باورند که کارکنان باید بتوانند بسهولت خود را با تحولات مستمر و تلاطمهای محیط جدید کار،</a:t>
            </a:r>
            <a:r>
              <a:rPr lang="en-US" dirty="0">
                <a:cs typeface="B Nazanin" pitchFamily="2" charset="-78"/>
              </a:rPr>
              <a:t> </a:t>
            </a:r>
            <a:r>
              <a:rPr lang="fa-IR" dirty="0">
                <a:cs typeface="B Nazanin" pitchFamily="2" charset="-78"/>
              </a:rPr>
              <a:t>تطبیق دهند. فشار برای بهره وری بیشتر، تمایل به درس گرفتن از موفقیت دیگران</a:t>
            </a:r>
            <a:r>
              <a:rPr lang="en-US" dirty="0">
                <a:cs typeface="B Nazanin" pitchFamily="2" charset="-78"/>
              </a:rPr>
              <a:t> </a:t>
            </a:r>
            <a:r>
              <a:rPr lang="fa-IR" dirty="0">
                <a:cs typeface="B Nazanin" pitchFamily="2" charset="-78"/>
              </a:rPr>
              <a:t>و بهبود مستمر موضوعهایی هستند که نمی توان به سادگی از آنها چشم پوشید. از این رو همواره از  افراد خواسته می شود که علی رغم فشار تغییرات تنیدگی،</a:t>
            </a:r>
            <a:r>
              <a:rPr lang="en-US" dirty="0">
                <a:cs typeface="B Nazanin" pitchFamily="2" charset="-78"/>
              </a:rPr>
              <a:t> </a:t>
            </a:r>
            <a:r>
              <a:rPr lang="fa-IR" dirty="0">
                <a:cs typeface="B Nazanin" pitchFamily="2" charset="-78"/>
              </a:rPr>
              <a:t>موفقیت نیز کسب کنند.</a:t>
            </a:r>
          </a:p>
        </p:txBody>
      </p:sp>
    </p:spTree>
    <p:extLst>
      <p:ext uri="{BB962C8B-B14F-4D97-AF65-F5344CB8AC3E}">
        <p14:creationId xmlns:p14="http://schemas.microsoft.com/office/powerpoint/2010/main" val="328339543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5485"/>
            <a:ext cx="7772400" cy="5027029"/>
          </a:xfrm>
        </p:spPr>
        <p:txBody>
          <a:bodyPr>
            <a:normAutofit fontScale="85000" lnSpcReduction="10000"/>
          </a:bodyPr>
          <a:lstStyle/>
          <a:p>
            <a:pPr algn="r" rtl="1">
              <a:lnSpc>
                <a:spcPct val="150000"/>
              </a:lnSpc>
              <a:buFont typeface="Wingdings" pitchFamily="2" charset="2"/>
              <a:buChar char="q"/>
            </a:pPr>
            <a:r>
              <a:rPr lang="fa-IR" dirty="0">
                <a:cs typeface="B Titr" pitchFamily="2" charset="-78"/>
              </a:rPr>
              <a:t>روندهای قابل مشاهده در محیط جدید</a:t>
            </a:r>
          </a:p>
          <a:p>
            <a:pPr algn="r" rtl="1">
              <a:lnSpc>
                <a:spcPct val="150000"/>
              </a:lnSpc>
              <a:buFont typeface="Wingdings" pitchFamily="2" charset="2"/>
              <a:buChar char="v"/>
            </a:pPr>
            <a:r>
              <a:rPr lang="fa-IR" dirty="0">
                <a:cs typeface="B Nazanin" pitchFamily="2" charset="-78"/>
              </a:rPr>
              <a:t>1. تغییر در افراد تصمیم گیرنده ( مدیران به جای کنترل کارکنان می بایست در تقویت کارکنان نقش اصلی را به عهده بگیرند </a:t>
            </a:r>
          </a:p>
          <a:p>
            <a:pPr algn="r" rtl="1">
              <a:lnSpc>
                <a:spcPct val="150000"/>
              </a:lnSpc>
              <a:buFont typeface="Wingdings" pitchFamily="2" charset="2"/>
              <a:buChar char="v"/>
            </a:pPr>
            <a:r>
              <a:rPr lang="fa-IR" dirty="0">
                <a:cs typeface="B Nazanin" pitchFamily="2" charset="-78"/>
              </a:rPr>
              <a:t>2.</a:t>
            </a:r>
            <a:r>
              <a:rPr lang="en-US" dirty="0">
                <a:cs typeface="B Nazanin" pitchFamily="2" charset="-78"/>
              </a:rPr>
              <a:t> </a:t>
            </a:r>
            <a:r>
              <a:rPr lang="fa-IR" dirty="0">
                <a:cs typeface="B Nazanin" pitchFamily="2" charset="-78"/>
              </a:rPr>
              <a:t>تغییر در مفروضات مدیران نسبت به کارکنان ( مدیران در روحیه کاری به همراه کارکنان فقط بدنبال کسب درآمد نباشند و  به حفظ و توسعه خدمات و رضایت مندی خود و کارکنان و مشتریان  میبایست متوجه باشند )</a:t>
            </a:r>
          </a:p>
          <a:p>
            <a:pPr algn="r" rtl="1">
              <a:lnSpc>
                <a:spcPct val="150000"/>
              </a:lnSpc>
              <a:buFont typeface="Wingdings" pitchFamily="2" charset="2"/>
              <a:buChar char="v"/>
            </a:pPr>
            <a:r>
              <a:rPr lang="fa-IR" dirty="0">
                <a:cs typeface="B Nazanin" pitchFamily="2" charset="-78"/>
              </a:rPr>
              <a:t>3. تغییر در نحوه تعریف شغل ( مهارت چند وجهی لازمه کار در مدیران جدید جهت همه اعضاء گروه های کاری از مدیران تا کارکنان است )</a:t>
            </a:r>
          </a:p>
          <a:p>
            <a:pPr algn="r" rtl="1">
              <a:lnSpc>
                <a:spcPct val="150000"/>
              </a:lnSpc>
              <a:buFont typeface="Wingdings" pitchFamily="2" charset="2"/>
              <a:buChar char="v"/>
            </a:pPr>
            <a:r>
              <a:rPr lang="fa-IR" dirty="0">
                <a:cs typeface="B Nazanin" pitchFamily="2" charset="-78"/>
              </a:rPr>
              <a:t>4. تغییر در نحوه تعیین کارمزد ( محرک های اصلی در تاثیر و بهبود عملکرد می بایست به عنوان ضابطه اصلی پرداخت حق الزحمه کارکنان و مدیران باشد . عملکرد نه میزان زمان صرف شده سر کار است بلکه اثر بخشی ملاک عمل کرد باشد )</a:t>
            </a:r>
          </a:p>
          <a:p>
            <a:pPr algn="r" rtl="1">
              <a:lnSpc>
                <a:spcPct val="150000"/>
              </a:lnSpc>
              <a:buFont typeface="Wingdings" pitchFamily="2" charset="2"/>
              <a:buChar char="v"/>
            </a:pPr>
            <a:r>
              <a:rPr lang="fa-IR" dirty="0">
                <a:cs typeface="B Nazanin" pitchFamily="2" charset="-78"/>
              </a:rPr>
              <a:t>5. تغییر در نحوه سازماندهی ( امروزه بر خلاف گذشته سازماندهی در هر سطحی که باعث بهبود عملکرد و افزایش راندمان کار شود می بایست در سازمان ایجاد شود ) ارائه بهترین روش های کاری از اصول مدیریت نوین است )</a:t>
            </a:r>
          </a:p>
          <a:p>
            <a:pPr algn="r" rtl="1">
              <a:lnSpc>
                <a:spcPct val="150000"/>
              </a:lnSpc>
              <a:buFont typeface="Wingdings" pitchFamily="2" charset="2"/>
              <a:buChar char="v"/>
            </a:pPr>
            <a:r>
              <a:rPr lang="fa-IR" dirty="0">
                <a:cs typeface="B Nazanin" pitchFamily="2" charset="-78"/>
              </a:rPr>
              <a:t>6.</a:t>
            </a:r>
            <a:r>
              <a:rPr lang="en-US" dirty="0">
                <a:cs typeface="B Nazanin" pitchFamily="2" charset="-78"/>
              </a:rPr>
              <a:t> </a:t>
            </a:r>
            <a:r>
              <a:rPr lang="fa-IR" dirty="0">
                <a:cs typeface="B Nazanin" pitchFamily="2" charset="-78"/>
              </a:rPr>
              <a:t>تغییر در ماهیت روابط میان مدیریت و نیروی کار ( امروزه منافع در سازمان ها جهت همه اعضا مورد توجه قرار می گیرد . احساس کارکنان و مدیران در سازمان ها جهت کسب بهترین دست آورد و راندمان مهم ترین وظیفه است و اگر مدیران مالکین نیستند .میبایست مثل دیگر کارکنان صرفا به عنوان خادمین باشند .</a:t>
            </a:r>
          </a:p>
        </p:txBody>
      </p:sp>
    </p:spTree>
    <p:extLst>
      <p:ext uri="{BB962C8B-B14F-4D97-AF65-F5344CB8AC3E}">
        <p14:creationId xmlns:p14="http://schemas.microsoft.com/office/powerpoint/2010/main" val="307187365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066800"/>
            <a:ext cx="6629400" cy="5225422"/>
          </a:xfrm>
        </p:spPr>
        <p:txBody>
          <a:bodyPr/>
          <a:lstStyle/>
          <a:p>
            <a:pPr algn="r" rtl="1">
              <a:lnSpc>
                <a:spcPct val="150000"/>
              </a:lnSpc>
              <a:buFont typeface="Wingdings" pitchFamily="2" charset="2"/>
              <a:buChar char="q"/>
            </a:pPr>
            <a:r>
              <a:rPr lang="fa-IR" dirty="0">
                <a:cs typeface="B Titr" pitchFamily="2" charset="-78"/>
              </a:rPr>
              <a:t>انواع تغییرات</a:t>
            </a:r>
          </a:p>
          <a:p>
            <a:pPr algn="r" rtl="1">
              <a:lnSpc>
                <a:spcPct val="150000"/>
              </a:lnSpc>
              <a:buFont typeface="Wingdings" pitchFamily="2" charset="2"/>
              <a:buChar char="v"/>
            </a:pPr>
            <a:r>
              <a:rPr lang="fa-IR" dirty="0">
                <a:cs typeface="B Nazanin" pitchFamily="2" charset="-78"/>
              </a:rPr>
              <a:t>تغییرات برنامه ریزی نشده</a:t>
            </a:r>
          </a:p>
          <a:p>
            <a:pPr marL="0" indent="0" algn="r" rtl="1">
              <a:lnSpc>
                <a:spcPct val="150000"/>
              </a:lnSpc>
              <a:buFont typeface="Wingdings" pitchFamily="2" charset="2"/>
              <a:buChar char="v"/>
            </a:pPr>
            <a:r>
              <a:rPr lang="fa-IR" dirty="0">
                <a:cs typeface="B Nazanin" pitchFamily="2" charset="-78"/>
              </a:rPr>
              <a:t>تغییرات برنامه ریزی شده</a:t>
            </a:r>
          </a:p>
          <a:p>
            <a:pPr marL="0" indent="0" algn="r" rtl="1">
              <a:lnSpc>
                <a:spcPct val="150000"/>
              </a:lnSpc>
              <a:buFont typeface="Wingdings" pitchFamily="2" charset="2"/>
              <a:buChar char="v"/>
            </a:pPr>
            <a:r>
              <a:rPr lang="fa-IR" dirty="0">
                <a:cs typeface="B Nazanin" pitchFamily="2" charset="-78"/>
              </a:rPr>
              <a:t>البته ذکر این نکته ضروری است که دامنه تغیرات در سازمان ها به نسبت بزرگی و کوچکی سازمان ها می تواند در نقش آن تغییر در نتیجه بدست آمده از یک تغییر موثر باشد .</a:t>
            </a:r>
          </a:p>
          <a:p>
            <a:pPr marL="0" indent="0" algn="r" rtl="1">
              <a:lnSpc>
                <a:spcPct val="150000"/>
              </a:lnSpc>
              <a:buFont typeface="Wingdings" pitchFamily="2" charset="2"/>
              <a:buChar char="v"/>
            </a:pPr>
            <a:r>
              <a:rPr lang="fa-IR" dirty="0">
                <a:cs typeface="B Nazanin" pitchFamily="2" charset="-78"/>
              </a:rPr>
              <a:t>مثلا تغییر نگرش در یک سازمان زیست محیطی جهانی می تواند استاندارد های جدیدی در میزان کاهش گاز های گلخانه ای در کره زمین را ایجاد نماید .</a:t>
            </a:r>
          </a:p>
        </p:txBody>
      </p:sp>
    </p:spTree>
    <p:extLst>
      <p:ext uri="{BB962C8B-B14F-4D97-AF65-F5344CB8AC3E}">
        <p14:creationId xmlns:p14="http://schemas.microsoft.com/office/powerpoint/2010/main" val="2855672767"/>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403978"/>
            <a:ext cx="6591985" cy="3777622"/>
          </a:xfrm>
        </p:spPr>
        <p:txBody>
          <a:bodyPr/>
          <a:lstStyle/>
          <a:p>
            <a:pPr algn="justLow" rtl="1">
              <a:lnSpc>
                <a:spcPct val="150000"/>
              </a:lnSpc>
              <a:buFont typeface="Wingdings" pitchFamily="2" charset="2"/>
              <a:buChar char="q"/>
            </a:pPr>
            <a:r>
              <a:rPr lang="fa-IR" dirty="0">
                <a:cs typeface="B Titr" pitchFamily="2" charset="-78"/>
              </a:rPr>
              <a:t>تغییرات برنامه ریزی نشده</a:t>
            </a:r>
          </a:p>
          <a:p>
            <a:pPr algn="justLow" rtl="1">
              <a:lnSpc>
                <a:spcPct val="150000"/>
              </a:lnSpc>
              <a:buFont typeface="Wingdings" pitchFamily="2" charset="2"/>
              <a:buChar char="v"/>
            </a:pPr>
            <a:r>
              <a:rPr lang="fa-IR" dirty="0">
                <a:cs typeface="B Nazanin" pitchFamily="2" charset="-78"/>
              </a:rPr>
              <a:t>تمام تغییراتی که در سازمانها صورت می پذیرد نتیجه هدایتهای عاملان تغییر نیست. تغییرهای برنامه ریزی نشده به صورت خود به خودی یا تصادفی و بدون اینکه عاملان تغییر متوجه شوند رخ می دهد. اینگونه تغییرها می تواند شکننده باشد مانند یک اعتصاب کارگری  که موجب بسته شدن یک واحد تولیدی می شود یا سودمند باشد مانند تضاد میان دو نفر که به برقراری یک رویه جدید برای اطمینان از جریان روان کارها میان دو بخش می انجامد.</a:t>
            </a:r>
          </a:p>
        </p:txBody>
      </p:sp>
    </p:spTree>
    <p:extLst>
      <p:ext uri="{BB962C8B-B14F-4D97-AF65-F5344CB8AC3E}">
        <p14:creationId xmlns:p14="http://schemas.microsoft.com/office/powerpoint/2010/main" val="182707340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066800"/>
            <a:ext cx="6591985" cy="3777622"/>
          </a:xfrm>
        </p:spPr>
        <p:txBody>
          <a:bodyPr>
            <a:normAutofit/>
          </a:bodyPr>
          <a:lstStyle/>
          <a:p>
            <a:pPr algn="r" rtl="1">
              <a:lnSpc>
                <a:spcPct val="150000"/>
              </a:lnSpc>
              <a:buFont typeface="Wingdings" pitchFamily="2" charset="2"/>
              <a:buChar char="q"/>
            </a:pPr>
            <a:r>
              <a:rPr lang="fa-IR" sz="2000" dirty="0">
                <a:cs typeface="B Titr" pitchFamily="2" charset="-78"/>
              </a:rPr>
              <a:t>تغییرات برنامه ریزی شده</a:t>
            </a:r>
          </a:p>
          <a:p>
            <a:pPr algn="justLow" rtl="1">
              <a:lnSpc>
                <a:spcPct val="150000"/>
              </a:lnSpc>
              <a:buFont typeface="Wingdings" pitchFamily="2" charset="2"/>
              <a:buChar char="v"/>
            </a:pPr>
            <a:r>
              <a:rPr lang="fa-IR" sz="2000" dirty="0">
                <a:cs typeface="B Nazanin" pitchFamily="2" charset="-78"/>
              </a:rPr>
              <a:t>هدف مناسب در مدیریت تغییرات برنامه ریزی شده این است که به محض تشخیص نیاز به تغییر فوری وارد عمل شویم تا آثار منفی آن را به حداقل رسانده و مزایایی احتمالی آن را حداکثر کنیم.</a:t>
            </a:r>
          </a:p>
        </p:txBody>
      </p:sp>
    </p:spTree>
    <p:extLst>
      <p:ext uri="{BB962C8B-B14F-4D97-AF65-F5344CB8AC3E}">
        <p14:creationId xmlns:p14="http://schemas.microsoft.com/office/powerpoint/2010/main" val="42331024"/>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8637"/>
            <a:ext cx="8229600" cy="5423079"/>
          </a:xfrm>
        </p:spPr>
        <p:txBody>
          <a:bodyPr/>
          <a:lstStyle/>
          <a:p>
            <a:pPr algn="r">
              <a:buFont typeface="Wingdings" pitchFamily="2" charset="2"/>
              <a:buChar char="q"/>
            </a:pPr>
            <a:r>
              <a:rPr lang="fa-IR" dirty="0">
                <a:cs typeface="B Titr" pitchFamily="2" charset="-78"/>
              </a:rPr>
              <a:t>عوامل داخلی و خارجی تغییر</a:t>
            </a:r>
          </a:p>
        </p:txBody>
      </p:sp>
      <p:sp>
        <p:nvSpPr>
          <p:cNvPr id="4" name="Rectangle 3"/>
          <p:cNvSpPr/>
          <p:nvPr/>
        </p:nvSpPr>
        <p:spPr>
          <a:xfrm>
            <a:off x="457200" y="953037"/>
            <a:ext cx="8094372" cy="5568997"/>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fa-IR"/>
          </a:p>
        </p:txBody>
      </p:sp>
      <p:sp>
        <p:nvSpPr>
          <p:cNvPr id="5" name="Rectangle 4"/>
          <p:cNvSpPr/>
          <p:nvPr/>
        </p:nvSpPr>
        <p:spPr>
          <a:xfrm>
            <a:off x="4546242" y="1197736"/>
            <a:ext cx="3618964" cy="2408352"/>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marL="285750" indent="-285750" algn="r" rtl="1">
              <a:buFont typeface="Wingdings" panose="05000000000000000000" pitchFamily="2" charset="2"/>
              <a:buChar char="v"/>
            </a:pPr>
            <a:r>
              <a:rPr lang="fa-IR" sz="1500" b="1" dirty="0">
                <a:cs typeface="B Nazanin" panose="00000400000000000000" pitchFamily="2" charset="-78"/>
              </a:rPr>
              <a:t>ویژگیهای جمعیت شناختی</a:t>
            </a:r>
          </a:p>
          <a:p>
            <a:pPr marL="342900" indent="-342900" algn="r" rtl="1"/>
            <a:r>
              <a:rPr lang="fa-IR" sz="1500" dirty="0">
                <a:cs typeface="B Nazanin" panose="00000400000000000000" pitchFamily="2" charset="-78"/>
              </a:rPr>
              <a:t>1. سن 2. تحصیلات 3.سطح مهارت</a:t>
            </a:r>
          </a:p>
          <a:p>
            <a:pPr algn="r" rtl="1"/>
            <a:r>
              <a:rPr lang="fa-IR" sz="1500" dirty="0">
                <a:cs typeface="B Nazanin" panose="00000400000000000000" pitchFamily="2" charset="-78"/>
              </a:rPr>
              <a:t>4. جنسیت  5. مهاجرت</a:t>
            </a:r>
          </a:p>
          <a:p>
            <a:pPr marL="285750" indent="-285750" algn="r" rtl="1">
              <a:buFont typeface="Wingdings" panose="05000000000000000000" pitchFamily="2" charset="2"/>
              <a:buChar char="v"/>
            </a:pPr>
            <a:r>
              <a:rPr lang="fa-IR" sz="1500" b="1" dirty="0">
                <a:cs typeface="B Nazanin" panose="00000400000000000000" pitchFamily="2" charset="-78"/>
              </a:rPr>
              <a:t>پیشرفتهای فن آوری</a:t>
            </a:r>
          </a:p>
          <a:p>
            <a:pPr marL="342900" indent="-342900" algn="r" rtl="1"/>
            <a:r>
              <a:rPr lang="fa-IR" sz="1500" dirty="0">
                <a:cs typeface="B Nazanin" panose="00000400000000000000" pitchFamily="2" charset="-78"/>
              </a:rPr>
              <a:t>1. خودکار شدن عملیات 2. ماشینی شدن کارهای اداری</a:t>
            </a:r>
          </a:p>
          <a:p>
            <a:pPr marL="285750" indent="-285750" algn="r" rtl="1">
              <a:buFont typeface="Wingdings" panose="05000000000000000000" pitchFamily="2" charset="2"/>
              <a:buChar char="v"/>
            </a:pPr>
            <a:r>
              <a:rPr lang="fa-IR" sz="1500" b="1" dirty="0">
                <a:cs typeface="B Nazanin" panose="00000400000000000000" pitchFamily="2" charset="-78"/>
              </a:rPr>
              <a:t>تغییرات در بازار</a:t>
            </a:r>
          </a:p>
          <a:p>
            <a:pPr algn="r" rtl="1"/>
            <a:r>
              <a:rPr lang="fa-IR" sz="1500" dirty="0">
                <a:cs typeface="B Nazanin" panose="00000400000000000000" pitchFamily="2" charset="-78"/>
              </a:rPr>
              <a:t>1. ادغام 2. رقابتهای محلی بین المللی</a:t>
            </a:r>
          </a:p>
          <a:p>
            <a:pPr algn="r" rtl="1"/>
            <a:r>
              <a:rPr lang="fa-IR" sz="1500" b="1" dirty="0">
                <a:cs typeface="B Nazanin" panose="00000400000000000000" pitchFamily="2" charset="-78"/>
              </a:rPr>
              <a:t>فشارهای سیاسی و اجتماعی</a:t>
            </a:r>
          </a:p>
          <a:p>
            <a:pPr algn="r" rtl="1"/>
            <a:r>
              <a:rPr lang="fa-IR" sz="1500" dirty="0">
                <a:cs typeface="B Nazanin" panose="00000400000000000000" pitchFamily="2" charset="-78"/>
              </a:rPr>
              <a:t>1. جنگ 2. ارزشها 3. رهبری</a:t>
            </a:r>
          </a:p>
          <a:p>
            <a:pPr marL="342900" indent="-342900" algn="r">
              <a:buAutoNum type="arabicPeriod"/>
            </a:pPr>
            <a:endParaRPr lang="fa-IR" sz="1500" dirty="0"/>
          </a:p>
        </p:txBody>
      </p:sp>
      <p:sp>
        <p:nvSpPr>
          <p:cNvPr id="7" name="Rectangle 6"/>
          <p:cNvSpPr/>
          <p:nvPr/>
        </p:nvSpPr>
        <p:spPr>
          <a:xfrm>
            <a:off x="4546242" y="3848639"/>
            <a:ext cx="3629695" cy="2408352"/>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marL="285750" indent="-285750" algn="r" rtl="1">
              <a:lnSpc>
                <a:spcPct val="150000"/>
              </a:lnSpc>
              <a:buFont typeface="Wingdings" panose="05000000000000000000" pitchFamily="2" charset="2"/>
              <a:buChar char="v"/>
            </a:pPr>
            <a:r>
              <a:rPr lang="fa-IR" sz="1500" b="1" dirty="0">
                <a:cs typeface="B Nazanin" pitchFamily="2" charset="-78"/>
              </a:rPr>
              <a:t>مسائل نیروی انسانی</a:t>
            </a:r>
          </a:p>
          <a:p>
            <a:pPr marL="342900" indent="-342900" algn="r" rtl="1">
              <a:lnSpc>
                <a:spcPct val="150000"/>
              </a:lnSpc>
            </a:pPr>
            <a:r>
              <a:rPr lang="fa-IR" sz="1500" dirty="0">
                <a:cs typeface="B Nazanin" pitchFamily="2" charset="-78"/>
              </a:rPr>
              <a:t>1. نیازهای ارضا نشده 2. عدم رضایت شغلی</a:t>
            </a:r>
          </a:p>
          <a:p>
            <a:pPr marL="342900" indent="-342900" algn="r" rtl="1">
              <a:lnSpc>
                <a:spcPct val="150000"/>
              </a:lnSpc>
            </a:pPr>
            <a:r>
              <a:rPr lang="fa-IR" sz="1500" dirty="0">
                <a:cs typeface="B Nazanin" pitchFamily="2" charset="-78"/>
              </a:rPr>
              <a:t>3. غیبت و ترک خدمت 4. بهره وری</a:t>
            </a:r>
          </a:p>
          <a:p>
            <a:pPr marL="285750" indent="-285750" algn="r" rtl="1">
              <a:lnSpc>
                <a:spcPct val="150000"/>
              </a:lnSpc>
              <a:buFont typeface="Wingdings" panose="05000000000000000000" pitchFamily="2" charset="2"/>
              <a:buChar char="v"/>
            </a:pPr>
            <a:r>
              <a:rPr lang="fa-IR" sz="1500" b="1" dirty="0">
                <a:cs typeface="B Nazanin" pitchFamily="2" charset="-78"/>
              </a:rPr>
              <a:t>تصمیمها و رفتار مدیرتی</a:t>
            </a:r>
          </a:p>
          <a:p>
            <a:pPr marL="342900" indent="-342900" algn="r" rtl="1">
              <a:lnSpc>
                <a:spcPct val="150000"/>
              </a:lnSpc>
            </a:pPr>
            <a:r>
              <a:rPr lang="fa-IR" sz="1500" dirty="0">
                <a:cs typeface="B Nazanin" pitchFamily="2" charset="-78"/>
              </a:rPr>
              <a:t>1. تضاد  2. رهبری</a:t>
            </a:r>
          </a:p>
          <a:p>
            <a:pPr algn="r" rtl="1">
              <a:lnSpc>
                <a:spcPct val="150000"/>
              </a:lnSpc>
            </a:pPr>
            <a:r>
              <a:rPr lang="fa-IR" sz="1500" dirty="0">
                <a:cs typeface="B Nazanin" pitchFamily="2" charset="-78"/>
              </a:rPr>
              <a:t>3. سیستم پاداش 4. تغییر ساختار</a:t>
            </a:r>
          </a:p>
        </p:txBody>
      </p:sp>
      <p:cxnSp>
        <p:nvCxnSpPr>
          <p:cNvPr id="9" name="Straight Connector 8"/>
          <p:cNvCxnSpPr>
            <a:cxnSpLocks/>
            <a:stCxn id="5" idx="1"/>
          </p:cNvCxnSpPr>
          <p:nvPr/>
        </p:nvCxnSpPr>
        <p:spPr>
          <a:xfrm flipH="1">
            <a:off x="2547432" y="2401912"/>
            <a:ext cx="1998810"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a:cxnSpLocks/>
          </p:cNvCxnSpPr>
          <p:nvPr/>
        </p:nvCxnSpPr>
        <p:spPr>
          <a:xfrm flipH="1">
            <a:off x="2547432" y="5104327"/>
            <a:ext cx="2009541" cy="15017"/>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Arrow Connector 12"/>
          <p:cNvCxnSpPr>
            <a:cxnSpLocks/>
          </p:cNvCxnSpPr>
          <p:nvPr/>
        </p:nvCxnSpPr>
        <p:spPr>
          <a:xfrm flipH="1" flipV="1">
            <a:off x="2540996" y="4127681"/>
            <a:ext cx="6436" cy="9766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cxnSpLocks/>
            <a:endCxn id="17" idx="0"/>
          </p:cNvCxnSpPr>
          <p:nvPr/>
        </p:nvCxnSpPr>
        <p:spPr>
          <a:xfrm flipH="1">
            <a:off x="2540358" y="2401912"/>
            <a:ext cx="7074" cy="9594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1384478" y="3361386"/>
            <a:ext cx="2311760" cy="798485"/>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r"/>
            <a:r>
              <a:rPr lang="fa-IR" b="1" dirty="0">
                <a:cs typeface="B Nazanin" panose="00000400000000000000" pitchFamily="2" charset="-78"/>
              </a:rPr>
              <a:t>نیاز به تغییر و تحول</a:t>
            </a:r>
          </a:p>
        </p:txBody>
      </p:sp>
      <p:sp>
        <p:nvSpPr>
          <p:cNvPr id="23" name="Rectangle 22"/>
          <p:cNvSpPr/>
          <p:nvPr/>
        </p:nvSpPr>
        <p:spPr>
          <a:xfrm>
            <a:off x="6027311" y="953037"/>
            <a:ext cx="1493950" cy="24469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b="1" dirty="0">
                <a:solidFill>
                  <a:schemeClr val="tx1"/>
                </a:solidFill>
                <a:cs typeface="B Nazanin" panose="00000400000000000000" pitchFamily="2" charset="-78"/>
              </a:rPr>
              <a:t>نیروهای خارجی</a:t>
            </a:r>
          </a:p>
        </p:txBody>
      </p:sp>
      <p:sp>
        <p:nvSpPr>
          <p:cNvPr id="24" name="Rectangle 23"/>
          <p:cNvSpPr/>
          <p:nvPr/>
        </p:nvSpPr>
        <p:spPr>
          <a:xfrm>
            <a:off x="6059737" y="3615185"/>
            <a:ext cx="1493950" cy="24469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b="1" dirty="0">
                <a:solidFill>
                  <a:schemeClr val="tx1"/>
                </a:solidFill>
                <a:cs typeface="B Nazanin" panose="00000400000000000000" pitchFamily="2" charset="-78"/>
              </a:rPr>
              <a:t>نیروهای داخلی</a:t>
            </a:r>
          </a:p>
        </p:txBody>
      </p:sp>
    </p:spTree>
    <p:extLst>
      <p:ext uri="{BB962C8B-B14F-4D97-AF65-F5344CB8AC3E}">
        <p14:creationId xmlns:p14="http://schemas.microsoft.com/office/powerpoint/2010/main" val="418311253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536"/>
            <a:ext cx="7772400" cy="5332927"/>
          </a:xfrm>
        </p:spPr>
        <p:txBody>
          <a:bodyPr>
            <a:normAutofit lnSpcReduction="10000"/>
          </a:bodyPr>
          <a:lstStyle/>
          <a:p>
            <a:pPr algn="r" rtl="1">
              <a:lnSpc>
                <a:spcPct val="200000"/>
              </a:lnSpc>
              <a:buFont typeface="Wingdings" pitchFamily="2" charset="2"/>
              <a:buChar char="q"/>
            </a:pPr>
            <a:r>
              <a:rPr lang="fa-IR" sz="2000" dirty="0">
                <a:cs typeface="B Titr" pitchFamily="2" charset="-78"/>
              </a:rPr>
              <a:t>شناخت و مدیریت مقاومت در برابر تغییر</a:t>
            </a:r>
          </a:p>
          <a:p>
            <a:pPr algn="justLow" rtl="1">
              <a:lnSpc>
                <a:spcPct val="200000"/>
              </a:lnSpc>
              <a:buFont typeface="Wingdings" pitchFamily="2" charset="2"/>
              <a:buChar char="v"/>
            </a:pPr>
            <a:r>
              <a:rPr lang="fa-IR" sz="2000" dirty="0">
                <a:cs typeface="B Nazanin" pitchFamily="2" charset="-78"/>
              </a:rPr>
              <a:t>به طور کلی تلاش برای انجام کارها به روشهای جدید دشوار است. درست به دلیل وجود همین ویژگی اساسی در انسان است که بیشتر کارکنان شور و شوقی برای تغییر ندارند.</a:t>
            </a:r>
          </a:p>
          <a:p>
            <a:pPr algn="justLow" rtl="1">
              <a:lnSpc>
                <a:spcPct val="200000"/>
              </a:lnSpc>
              <a:buFont typeface="Wingdings" pitchFamily="2" charset="2"/>
              <a:buChar char="v"/>
            </a:pPr>
            <a:r>
              <a:rPr lang="fa-IR" sz="2000" dirty="0">
                <a:cs typeface="B Nazanin" pitchFamily="2" charset="-78"/>
              </a:rPr>
              <a:t>البته این وضعیت با توسعه شبکه های اطلاع رسانی و گسترش زیر ساخت های </a:t>
            </a:r>
            <a:r>
              <a:rPr lang="en-US" sz="2000" dirty="0">
                <a:cs typeface="B Nazanin" pitchFamily="2" charset="-78"/>
              </a:rPr>
              <a:t>ICT </a:t>
            </a:r>
            <a:r>
              <a:rPr lang="fa-IR" sz="2000" dirty="0">
                <a:cs typeface="B Nazanin" pitchFamily="2" charset="-78"/>
              </a:rPr>
              <a:t>و جوامع دانشگاهی و آموزشهای جدید حین خدمت بصورت کلی دستخوش تغییر شده است </a:t>
            </a:r>
          </a:p>
          <a:p>
            <a:pPr algn="justLow" rtl="1">
              <a:lnSpc>
                <a:spcPct val="200000"/>
              </a:lnSpc>
              <a:buFont typeface="Wingdings" pitchFamily="2" charset="2"/>
              <a:buChar char="v"/>
            </a:pPr>
            <a:r>
              <a:rPr lang="fa-IR" sz="2000" dirty="0">
                <a:cs typeface="B Nazanin" pitchFamily="2" charset="-78"/>
              </a:rPr>
              <a:t>واقعیت جوامع امروز بر ایجاد یکپارچگی های صنعتی و خدماتی است .</a:t>
            </a:r>
          </a:p>
          <a:p>
            <a:pPr algn="justLow" rtl="1">
              <a:lnSpc>
                <a:spcPct val="200000"/>
              </a:lnSpc>
              <a:buNone/>
            </a:pPr>
            <a:r>
              <a:rPr lang="fa-IR" sz="2000" dirty="0">
                <a:cs typeface="B Nazanin" pitchFamily="2" charset="-78"/>
              </a:rPr>
              <a:t>راه افتادن زنجیره های گوناگون در صنایع – خدمات و کشاورزی از تغییراتی است که امروزه در جهانی سازی اقتصاد نقش اصلی را به خود اختصاص داده است </a:t>
            </a:r>
          </a:p>
        </p:txBody>
      </p:sp>
    </p:spTree>
    <p:extLst>
      <p:ext uri="{BB962C8B-B14F-4D97-AF65-F5344CB8AC3E}">
        <p14:creationId xmlns:p14="http://schemas.microsoft.com/office/powerpoint/2010/main" val="51278919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8077200" cy="5225422"/>
          </a:xfrm>
        </p:spPr>
        <p:txBody>
          <a:bodyPr>
            <a:normAutofit lnSpcReduction="10000"/>
          </a:bodyPr>
          <a:lstStyle/>
          <a:p>
            <a:pPr algn="just" rtl="1">
              <a:buFont typeface="Wingdings" pitchFamily="2" charset="2"/>
              <a:buChar char="q"/>
            </a:pPr>
            <a:r>
              <a:rPr lang="fa-IR" dirty="0">
                <a:cs typeface="B Titr" pitchFamily="2" charset="-78"/>
              </a:rPr>
              <a:t>علل مقاومت در برابر تغییر</a:t>
            </a:r>
          </a:p>
          <a:p>
            <a:pPr algn="just" rtl="1">
              <a:buFont typeface="Wingdings" pitchFamily="2" charset="2"/>
              <a:buChar char="v"/>
            </a:pPr>
            <a:r>
              <a:rPr lang="fa-IR" dirty="0">
                <a:cs typeface="B Nazanin" pitchFamily="2" charset="-78"/>
              </a:rPr>
              <a:t>1. ترس یا تعجب از ناشناخته ها</a:t>
            </a:r>
          </a:p>
          <a:p>
            <a:pPr algn="just" rtl="1">
              <a:buFont typeface="Wingdings" pitchFamily="2" charset="2"/>
              <a:buChar char="v"/>
            </a:pPr>
            <a:r>
              <a:rPr lang="fa-IR" dirty="0">
                <a:cs typeface="B Nazanin" pitchFamily="2" charset="-78"/>
              </a:rPr>
              <a:t>2.</a:t>
            </a:r>
            <a:r>
              <a:rPr lang="en-US" dirty="0">
                <a:cs typeface="B Nazanin" pitchFamily="2" charset="-78"/>
              </a:rPr>
              <a:t> </a:t>
            </a:r>
            <a:r>
              <a:rPr lang="fa-IR" dirty="0">
                <a:cs typeface="B Nazanin" pitchFamily="2" charset="-78"/>
              </a:rPr>
              <a:t>جوّ عدم اعتماد</a:t>
            </a:r>
          </a:p>
          <a:p>
            <a:pPr algn="just" rtl="1">
              <a:buFont typeface="Wingdings" pitchFamily="2" charset="2"/>
              <a:buChar char="v"/>
            </a:pPr>
            <a:r>
              <a:rPr lang="fa-IR" dirty="0">
                <a:cs typeface="B Nazanin" pitchFamily="2" charset="-78"/>
              </a:rPr>
              <a:t>3.</a:t>
            </a:r>
            <a:r>
              <a:rPr lang="en-US" dirty="0">
                <a:cs typeface="B Nazanin" pitchFamily="2" charset="-78"/>
              </a:rPr>
              <a:t> </a:t>
            </a:r>
            <a:r>
              <a:rPr lang="fa-IR" dirty="0">
                <a:cs typeface="B Nazanin" pitchFamily="2" charset="-78"/>
              </a:rPr>
              <a:t>ترس از شکست</a:t>
            </a:r>
          </a:p>
          <a:p>
            <a:pPr algn="just" rtl="1">
              <a:buFont typeface="Wingdings" pitchFamily="2" charset="2"/>
              <a:buChar char="v"/>
            </a:pPr>
            <a:r>
              <a:rPr lang="fa-IR" dirty="0">
                <a:cs typeface="B Nazanin" pitchFamily="2" charset="-78"/>
              </a:rPr>
              <a:t>4.</a:t>
            </a:r>
            <a:r>
              <a:rPr lang="en-US" dirty="0">
                <a:cs typeface="B Nazanin" pitchFamily="2" charset="-78"/>
              </a:rPr>
              <a:t> </a:t>
            </a:r>
            <a:r>
              <a:rPr lang="fa-IR" dirty="0">
                <a:cs typeface="B Nazanin" pitchFamily="2" charset="-78"/>
              </a:rPr>
              <a:t>از دست دادن وجهه و اعتبار و یا امنیت شغلی</a:t>
            </a:r>
          </a:p>
          <a:p>
            <a:pPr algn="just" rtl="1">
              <a:buFont typeface="Wingdings" pitchFamily="2" charset="2"/>
              <a:buChar char="v"/>
            </a:pPr>
            <a:r>
              <a:rPr lang="fa-IR" dirty="0">
                <a:cs typeface="B Nazanin" pitchFamily="2" charset="-78"/>
              </a:rPr>
              <a:t>5.</a:t>
            </a:r>
            <a:r>
              <a:rPr lang="en-US" dirty="0">
                <a:cs typeface="B Nazanin" pitchFamily="2" charset="-78"/>
              </a:rPr>
              <a:t> </a:t>
            </a:r>
            <a:r>
              <a:rPr lang="fa-IR" dirty="0">
                <a:cs typeface="B Nazanin" pitchFamily="2" charset="-78"/>
              </a:rPr>
              <a:t>فشار همکاران</a:t>
            </a:r>
          </a:p>
          <a:p>
            <a:pPr algn="just" rtl="1">
              <a:buFont typeface="Wingdings" pitchFamily="2" charset="2"/>
              <a:buChar char="v"/>
            </a:pPr>
            <a:r>
              <a:rPr lang="fa-IR" dirty="0">
                <a:cs typeface="B Nazanin" pitchFamily="2" charset="-78"/>
              </a:rPr>
              <a:t>6.گسیختهای فرهنگی و یا روابط گروهی</a:t>
            </a:r>
          </a:p>
          <a:p>
            <a:pPr algn="just" rtl="1">
              <a:buFont typeface="Wingdings" pitchFamily="2" charset="2"/>
              <a:buChar char="v"/>
            </a:pPr>
            <a:r>
              <a:rPr lang="fa-IR" dirty="0">
                <a:cs typeface="B Nazanin" pitchFamily="2" charset="-78"/>
              </a:rPr>
              <a:t>7.</a:t>
            </a:r>
            <a:r>
              <a:rPr lang="en-US" dirty="0">
                <a:cs typeface="B Nazanin" pitchFamily="2" charset="-78"/>
              </a:rPr>
              <a:t> </a:t>
            </a:r>
            <a:r>
              <a:rPr lang="fa-IR" dirty="0">
                <a:cs typeface="B Nazanin" pitchFamily="2" charset="-78"/>
              </a:rPr>
              <a:t>تضادهای شخصیتی</a:t>
            </a:r>
          </a:p>
          <a:p>
            <a:pPr algn="just" rtl="1">
              <a:buFont typeface="Wingdings" pitchFamily="2" charset="2"/>
              <a:buChar char="v"/>
            </a:pPr>
            <a:r>
              <a:rPr lang="fa-IR" dirty="0">
                <a:cs typeface="B Nazanin" pitchFamily="2" charset="-78"/>
              </a:rPr>
              <a:t>8.</a:t>
            </a:r>
            <a:r>
              <a:rPr lang="en-US" dirty="0">
                <a:cs typeface="B Nazanin" pitchFamily="2" charset="-78"/>
              </a:rPr>
              <a:t> </a:t>
            </a:r>
            <a:r>
              <a:rPr lang="fa-IR" dirty="0">
                <a:cs typeface="B Nazanin" pitchFamily="2" charset="-78"/>
              </a:rPr>
              <a:t>عدم سلیقه و نزاکت یا زمان بندی ضعیف.</a:t>
            </a:r>
          </a:p>
          <a:p>
            <a:pPr algn="just" rtl="1">
              <a:buNone/>
            </a:pPr>
            <a:r>
              <a:rPr lang="fa-IR" dirty="0">
                <a:cs typeface="B Nazanin" pitchFamily="2" charset="-78"/>
              </a:rPr>
              <a:t>بصورت کلی هشت عامل فوق الذکر از مهم ترین عوامل تاثیر گذار خواهند بود .ولی در بسیاری از سازمان ها .این عوامل می توانند همزمان  و یابصورت مجزا و یا  از عوامل  خاص هر سازمان باعث مقاومت در تغییر باشند .</a:t>
            </a:r>
          </a:p>
          <a:p>
            <a:pPr algn="just" rtl="1">
              <a:buNone/>
            </a:pPr>
            <a:r>
              <a:rPr lang="fa-IR" dirty="0">
                <a:cs typeface="B Nazanin" pitchFamily="2" charset="-78"/>
              </a:rPr>
              <a:t>جالب است بدانیم بعداز ده ها سال از تعیین ضوابط جدید زیست محیطی جهانی و تعهدات دولتهای الوده کننده زیست محیطی دولت ترامپ یکطرفه از این تعهدات خارج شد </a:t>
            </a:r>
          </a:p>
          <a:p>
            <a:pPr algn="just" rtl="1">
              <a:buNone/>
            </a:pPr>
            <a:r>
              <a:rPr lang="fa-IR" dirty="0">
                <a:cs typeface="B Nazanin" pitchFamily="2" charset="-78"/>
              </a:rPr>
              <a:t>این هم یک نوع مقامت در مقابل تغییر است</a:t>
            </a:r>
          </a:p>
        </p:txBody>
      </p:sp>
    </p:spTree>
    <p:extLst>
      <p:ext uri="{BB962C8B-B14F-4D97-AF65-F5344CB8AC3E}">
        <p14:creationId xmlns:p14="http://schemas.microsoft.com/office/powerpoint/2010/main" val="67220239"/>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702"/>
            <a:ext cx="8229600" cy="1143000"/>
          </a:xfrm>
        </p:spPr>
        <p:txBody>
          <a:bodyPr>
            <a:normAutofit/>
          </a:bodyPr>
          <a:lstStyle/>
          <a:p>
            <a:pPr algn="r" rtl="1">
              <a:buFont typeface="Wingdings" pitchFamily="2" charset="2"/>
              <a:buChar char="q"/>
            </a:pPr>
            <a:r>
              <a:rPr lang="fa-IR" sz="2600" dirty="0">
                <a:solidFill>
                  <a:schemeClr val="tx1"/>
                </a:solidFill>
                <a:cs typeface="B Titr" pitchFamily="2" charset="-78"/>
              </a:rPr>
              <a:t>راهبردهای گوناگون برای  غلبه  بر مقاومت در برابرتغییر</a:t>
            </a:r>
            <a:br>
              <a:rPr lang="fa-IR" sz="2600" dirty="0">
                <a:solidFill>
                  <a:schemeClr val="tx1"/>
                </a:solidFill>
                <a:cs typeface="B Titr" pitchFamily="2" charset="-78"/>
              </a:rPr>
            </a:br>
            <a:endParaRPr lang="fa-IR" sz="2600" dirty="0">
              <a:solidFill>
                <a:schemeClr val="tx1"/>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3846037"/>
              </p:ext>
            </p:extLst>
          </p:nvPr>
        </p:nvGraphicFramePr>
        <p:xfrm>
          <a:off x="457200" y="1220861"/>
          <a:ext cx="8229600" cy="4998720"/>
        </p:xfrm>
        <a:graphic>
          <a:graphicData uri="http://schemas.openxmlformats.org/drawingml/2006/table">
            <a:tbl>
              <a:tblPr rtl="1" firstRow="1" bandRow="1">
                <a:tableStyleId>{F5AB1C69-6EDB-4FF4-983F-18BD219EF322}</a:tableStyleId>
              </a:tblPr>
              <a:tblGrid>
                <a:gridCol w="1929580">
                  <a:extLst>
                    <a:ext uri="{9D8B030D-6E8A-4147-A177-3AD203B41FA5}">
                      <a16:colId xmlns:a16="http://schemas.microsoft.com/office/drawing/2014/main" val="20000"/>
                    </a:ext>
                  </a:extLst>
                </a:gridCol>
                <a:gridCol w="218522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rtl="1"/>
                      <a:r>
                        <a:rPr lang="fa-IR" sz="1600" dirty="0">
                          <a:solidFill>
                            <a:schemeClr val="tx1"/>
                          </a:solidFill>
                        </a:rPr>
                        <a:t>استراتژی برخورد</a:t>
                      </a:r>
                      <a:endParaRPr lang="fa-IR" sz="1600" dirty="0">
                        <a:solidFill>
                          <a:schemeClr val="tx1"/>
                        </a:solidFill>
                        <a:cs typeface="B Nazanin" pitchFamily="2" charset="-78"/>
                      </a:endParaRPr>
                    </a:p>
                  </a:txBody>
                  <a:tcPr anchor="ctr"/>
                </a:tc>
                <a:tc>
                  <a:txBody>
                    <a:bodyPr/>
                    <a:lstStyle/>
                    <a:p>
                      <a:pPr algn="ctr" rtl="1"/>
                      <a:r>
                        <a:rPr lang="fa-IR" sz="1600" dirty="0">
                          <a:solidFill>
                            <a:schemeClr val="tx1"/>
                          </a:solidFill>
                        </a:rPr>
                        <a:t>معمولاً در وضعیتهای ذیل به کار می رود</a:t>
                      </a:r>
                      <a:endParaRPr lang="fa-IR" sz="1600" dirty="0">
                        <a:solidFill>
                          <a:schemeClr val="tx1"/>
                        </a:solidFill>
                        <a:cs typeface="B Nazanin" pitchFamily="2" charset="-78"/>
                      </a:endParaRPr>
                    </a:p>
                  </a:txBody>
                  <a:tcPr anchor="ctr"/>
                </a:tc>
                <a:tc>
                  <a:txBody>
                    <a:bodyPr/>
                    <a:lstStyle/>
                    <a:p>
                      <a:pPr algn="ctr" rtl="1"/>
                      <a:r>
                        <a:rPr lang="fa-IR" sz="1600" dirty="0">
                          <a:solidFill>
                            <a:schemeClr val="tx1"/>
                          </a:solidFill>
                        </a:rPr>
                        <a:t>مزایا</a:t>
                      </a:r>
                      <a:endParaRPr lang="fa-IR" sz="1600" dirty="0">
                        <a:solidFill>
                          <a:schemeClr val="tx1"/>
                        </a:solidFill>
                        <a:cs typeface="B Nazanin" pitchFamily="2" charset="-78"/>
                      </a:endParaRPr>
                    </a:p>
                  </a:txBody>
                  <a:tcPr anchor="ctr"/>
                </a:tc>
                <a:tc>
                  <a:txBody>
                    <a:bodyPr/>
                    <a:lstStyle/>
                    <a:p>
                      <a:pPr algn="ctr" rtl="1"/>
                      <a:r>
                        <a:rPr lang="fa-IR" sz="1600" dirty="0">
                          <a:solidFill>
                            <a:schemeClr val="tx1"/>
                          </a:solidFill>
                        </a:rPr>
                        <a:t>محدودیتها</a:t>
                      </a:r>
                      <a:endParaRPr lang="fa-IR" sz="1600" dirty="0">
                        <a:solidFill>
                          <a:schemeClr val="tx1"/>
                        </a:solidFill>
                        <a:cs typeface="B Nazanin" pitchFamily="2" charset="-78"/>
                      </a:endParaRPr>
                    </a:p>
                  </a:txBody>
                  <a:tcPr anchor="ctr"/>
                </a:tc>
                <a:extLst>
                  <a:ext uri="{0D108BD9-81ED-4DB2-BD59-A6C34878D82A}">
                    <a16:rowId xmlns:a16="http://schemas.microsoft.com/office/drawing/2014/main" val="10000"/>
                  </a:ext>
                </a:extLst>
              </a:tr>
              <a:tr h="370840">
                <a:tc>
                  <a:txBody>
                    <a:bodyPr/>
                    <a:lstStyle/>
                    <a:p>
                      <a:pPr algn="ctr" rtl="1"/>
                      <a:r>
                        <a:rPr lang="fa-IR" sz="1600" dirty="0">
                          <a:solidFill>
                            <a:schemeClr val="tx1"/>
                          </a:solidFill>
                        </a:rPr>
                        <a:t>1. آموزش و ارتباط</a:t>
                      </a:r>
                      <a:endParaRPr lang="fa-IR" sz="1600" dirty="0">
                        <a:solidFill>
                          <a:schemeClr val="tx1"/>
                        </a:solidFill>
                        <a:cs typeface="B Nazanin" pitchFamily="2" charset="-78"/>
                      </a:endParaRPr>
                    </a:p>
                  </a:txBody>
                  <a:tcPr anchor="ctr"/>
                </a:tc>
                <a:tc>
                  <a:txBody>
                    <a:bodyPr/>
                    <a:lstStyle/>
                    <a:p>
                      <a:pPr algn="ctr" rtl="1"/>
                      <a:r>
                        <a:rPr lang="fa-IR" sz="1600" dirty="0">
                          <a:solidFill>
                            <a:schemeClr val="tx1"/>
                          </a:solidFill>
                        </a:rPr>
                        <a:t>جایی که اطلاعات وجود ندارد یا اطلاعات و</a:t>
                      </a:r>
                      <a:r>
                        <a:rPr lang="fa-IR" sz="1600" baseline="0" dirty="0">
                          <a:solidFill>
                            <a:schemeClr val="tx1"/>
                          </a:solidFill>
                        </a:rPr>
                        <a:t> تحلیل غیر دقیق است.</a:t>
                      </a:r>
                      <a:endParaRPr lang="fa-IR" sz="1600" dirty="0">
                        <a:solidFill>
                          <a:schemeClr val="tx1"/>
                        </a:solidFill>
                        <a:cs typeface="B Nazanin" pitchFamily="2" charset="-78"/>
                      </a:endParaRPr>
                    </a:p>
                  </a:txBody>
                  <a:tcPr anchor="ctr"/>
                </a:tc>
                <a:tc>
                  <a:txBody>
                    <a:bodyPr/>
                    <a:lstStyle/>
                    <a:p>
                      <a:pPr algn="ctr" rtl="1"/>
                      <a:r>
                        <a:rPr lang="fa-IR" sz="1600" dirty="0">
                          <a:solidFill>
                            <a:schemeClr val="tx1"/>
                          </a:solidFill>
                        </a:rPr>
                        <a:t>همین که افراد</a:t>
                      </a:r>
                      <a:r>
                        <a:rPr lang="fa-IR" sz="1600" baseline="0" dirty="0">
                          <a:solidFill>
                            <a:schemeClr val="tx1"/>
                          </a:solidFill>
                        </a:rPr>
                        <a:t> مورد تشویق قرار گیرند اغلب در اجرای برنامه تغییر کمک خواهند کرد.</a:t>
                      </a:r>
                      <a:endParaRPr lang="fa-IR" sz="1600" dirty="0">
                        <a:solidFill>
                          <a:schemeClr val="tx1"/>
                        </a:solidFill>
                        <a:cs typeface="B Nazanin" pitchFamily="2" charset="-78"/>
                      </a:endParaRPr>
                    </a:p>
                  </a:txBody>
                  <a:tcPr anchor="ctr"/>
                </a:tc>
                <a:tc>
                  <a:txBody>
                    <a:bodyPr/>
                    <a:lstStyle/>
                    <a:p>
                      <a:pPr algn="ctr" rtl="1"/>
                      <a:r>
                        <a:rPr lang="fa-IR" sz="1600" dirty="0">
                          <a:solidFill>
                            <a:schemeClr val="tx1"/>
                          </a:solidFill>
                        </a:rPr>
                        <a:t>اگر تعداد افراد زیاد باشد بسیار وقت گیر است.</a:t>
                      </a:r>
                      <a:endParaRPr lang="fa-IR" sz="1600" dirty="0">
                        <a:solidFill>
                          <a:schemeClr val="tx1"/>
                        </a:solidFill>
                        <a:cs typeface="B Nazanin" pitchFamily="2" charset="-78"/>
                      </a:endParaRPr>
                    </a:p>
                  </a:txBody>
                  <a:tcPr anchor="ctr"/>
                </a:tc>
                <a:extLst>
                  <a:ext uri="{0D108BD9-81ED-4DB2-BD59-A6C34878D82A}">
                    <a16:rowId xmlns:a16="http://schemas.microsoft.com/office/drawing/2014/main" val="10001"/>
                  </a:ext>
                </a:extLst>
              </a:tr>
              <a:tr h="370840">
                <a:tc>
                  <a:txBody>
                    <a:bodyPr/>
                    <a:lstStyle/>
                    <a:p>
                      <a:pPr algn="ctr" rtl="1"/>
                      <a:r>
                        <a:rPr lang="fa-IR" sz="1600" dirty="0">
                          <a:solidFill>
                            <a:schemeClr val="tx1"/>
                          </a:solidFill>
                        </a:rPr>
                        <a:t>2. مشارکت و دادن مسئولیت</a:t>
                      </a:r>
                      <a:endParaRPr lang="fa-IR" sz="1600" dirty="0">
                        <a:solidFill>
                          <a:schemeClr val="tx1"/>
                        </a:solidFill>
                        <a:cs typeface="B Nazanin" pitchFamily="2" charset="-78"/>
                      </a:endParaRPr>
                    </a:p>
                  </a:txBody>
                  <a:tcPr anchor="ctr"/>
                </a:tc>
                <a:tc>
                  <a:txBody>
                    <a:bodyPr/>
                    <a:lstStyle/>
                    <a:p>
                      <a:pPr algn="ctr" rtl="1"/>
                      <a:r>
                        <a:rPr lang="fa-IR" sz="1600" dirty="0">
                          <a:solidFill>
                            <a:schemeClr val="tx1"/>
                          </a:solidFill>
                        </a:rPr>
                        <a:t>هنگامی</a:t>
                      </a:r>
                      <a:r>
                        <a:rPr lang="fa-IR" sz="1600" baseline="0" dirty="0">
                          <a:solidFill>
                            <a:schemeClr val="tx1"/>
                          </a:solidFill>
                        </a:rPr>
                        <a:t> که آغازگران طراحی تغییر تمام اطلاعات موردنیاز را ندارند و در حالی که دیگران قدرت قابل ملاحظه ای برای مقاومت دارند.</a:t>
                      </a:r>
                      <a:endParaRPr lang="fa-IR" sz="1600" dirty="0">
                        <a:solidFill>
                          <a:schemeClr val="tx1"/>
                        </a:solidFill>
                        <a:cs typeface="B Nazanin" pitchFamily="2" charset="-78"/>
                      </a:endParaRPr>
                    </a:p>
                  </a:txBody>
                  <a:tcPr anchor="ctr"/>
                </a:tc>
                <a:tc>
                  <a:txBody>
                    <a:bodyPr/>
                    <a:lstStyle/>
                    <a:p>
                      <a:pPr algn="ctr" rtl="1"/>
                      <a:r>
                        <a:rPr lang="fa-IR" sz="1600" dirty="0">
                          <a:solidFill>
                            <a:schemeClr val="tx1"/>
                          </a:solidFill>
                        </a:rPr>
                        <a:t>افرادی که مشارکت میکنند متعهد به اجرای آن می شوند و هر نوع دانش دیگری</a:t>
                      </a:r>
                      <a:r>
                        <a:rPr lang="fa-IR" sz="1600" baseline="0" dirty="0">
                          <a:solidFill>
                            <a:schemeClr val="tx1"/>
                          </a:solidFill>
                        </a:rPr>
                        <a:t> را که دارند در برنامه تغییر به کار خواهند گرفت.</a:t>
                      </a:r>
                      <a:endParaRPr lang="fa-IR" sz="1600" dirty="0">
                        <a:solidFill>
                          <a:schemeClr val="tx1"/>
                        </a:solidFill>
                        <a:cs typeface="B Nazanin" pitchFamily="2" charset="-78"/>
                      </a:endParaRPr>
                    </a:p>
                  </a:txBody>
                  <a:tcPr anchor="ctr"/>
                </a:tc>
                <a:tc>
                  <a:txBody>
                    <a:bodyPr/>
                    <a:lstStyle/>
                    <a:p>
                      <a:pPr algn="ctr" rtl="1"/>
                      <a:r>
                        <a:rPr lang="fa-IR" sz="1600" dirty="0">
                          <a:solidFill>
                            <a:schemeClr val="tx1"/>
                          </a:solidFill>
                        </a:rPr>
                        <a:t>اگر مشارکت کنندگان برنامه تغییر نامناسبی را طراحی کرده باشند</a:t>
                      </a:r>
                      <a:r>
                        <a:rPr lang="fa-IR" sz="1600" baseline="0" dirty="0">
                          <a:solidFill>
                            <a:schemeClr val="tx1"/>
                          </a:solidFill>
                        </a:rPr>
                        <a:t> بسیار وقتگیر خواهد بود.</a:t>
                      </a:r>
                      <a:endParaRPr lang="fa-IR" sz="1600" dirty="0">
                        <a:solidFill>
                          <a:schemeClr val="tx1"/>
                        </a:solidFill>
                        <a:cs typeface="B Nazanin" pitchFamily="2" charset="-78"/>
                      </a:endParaRPr>
                    </a:p>
                  </a:txBody>
                  <a:tcPr anchor="ctr"/>
                </a:tc>
                <a:extLst>
                  <a:ext uri="{0D108BD9-81ED-4DB2-BD59-A6C34878D82A}">
                    <a16:rowId xmlns:a16="http://schemas.microsoft.com/office/drawing/2014/main" val="10002"/>
                  </a:ext>
                </a:extLst>
              </a:tr>
              <a:tr h="370840">
                <a:tc>
                  <a:txBody>
                    <a:bodyPr/>
                    <a:lstStyle/>
                    <a:p>
                      <a:pPr algn="ctr" rtl="1"/>
                      <a:r>
                        <a:rPr lang="fa-IR" sz="1600" dirty="0">
                          <a:solidFill>
                            <a:schemeClr val="tx1"/>
                          </a:solidFill>
                        </a:rPr>
                        <a:t>3. تسهیل و حمایت</a:t>
                      </a:r>
                      <a:endParaRPr lang="fa-IR" sz="1600" dirty="0">
                        <a:solidFill>
                          <a:schemeClr val="tx1"/>
                        </a:solidFill>
                        <a:cs typeface="B Nazanin" pitchFamily="2" charset="-78"/>
                      </a:endParaRPr>
                    </a:p>
                  </a:txBody>
                  <a:tcPr anchor="ctr"/>
                </a:tc>
                <a:tc>
                  <a:txBody>
                    <a:bodyPr/>
                    <a:lstStyle/>
                    <a:p>
                      <a:pPr algn="ctr" rtl="1"/>
                      <a:r>
                        <a:rPr lang="fa-IR" sz="1600" dirty="0">
                          <a:solidFill>
                            <a:schemeClr val="tx1"/>
                          </a:solidFill>
                        </a:rPr>
                        <a:t>هنگامی که افراد به دلیل مسأله تطبیق با شرایط جدید از خود مقاومت نشان می دهند.</a:t>
                      </a:r>
                      <a:endParaRPr lang="fa-IR" sz="1600" dirty="0">
                        <a:solidFill>
                          <a:schemeClr val="tx1"/>
                        </a:solidFill>
                        <a:cs typeface="B Nazanin" pitchFamily="2" charset="-78"/>
                      </a:endParaRPr>
                    </a:p>
                  </a:txBody>
                  <a:tcPr anchor="ctr"/>
                </a:tc>
                <a:tc>
                  <a:txBody>
                    <a:bodyPr/>
                    <a:lstStyle/>
                    <a:p>
                      <a:pPr algn="ctr" rtl="1"/>
                      <a:r>
                        <a:rPr lang="fa-IR" sz="1600" dirty="0">
                          <a:solidFill>
                            <a:schemeClr val="tx1"/>
                          </a:solidFill>
                        </a:rPr>
                        <a:t>هیچ استراتژی دیگری نمیتواند به این خوبی با مسائل تطبیق با شرایط </a:t>
                      </a:r>
                      <a:r>
                        <a:rPr lang="fa-IR" sz="1600" baseline="0" dirty="0">
                          <a:solidFill>
                            <a:schemeClr val="tx1"/>
                          </a:solidFill>
                        </a:rPr>
                        <a:t> جدید عمل کند.</a:t>
                      </a:r>
                      <a:endParaRPr lang="fa-IR" sz="1600" dirty="0">
                        <a:solidFill>
                          <a:schemeClr val="tx1"/>
                        </a:solidFill>
                        <a:cs typeface="B Nazanin" pitchFamily="2" charset="-78"/>
                      </a:endParaRPr>
                    </a:p>
                  </a:txBody>
                  <a:tcPr anchor="ctr"/>
                </a:tc>
                <a:tc>
                  <a:txBody>
                    <a:bodyPr/>
                    <a:lstStyle/>
                    <a:p>
                      <a:pPr algn="ctr" rtl="1"/>
                      <a:r>
                        <a:rPr lang="fa-IR" sz="1600" dirty="0">
                          <a:solidFill>
                            <a:schemeClr val="tx1"/>
                          </a:solidFill>
                        </a:rPr>
                        <a:t>می تواند دربردارنده هزینه و وقتگیر باشد و با این همه موفقیت آمیز هم نباشد.</a:t>
                      </a:r>
                      <a:endParaRPr lang="fa-IR" sz="1600" dirty="0">
                        <a:solidFill>
                          <a:schemeClr val="tx1"/>
                        </a:solidFill>
                        <a:cs typeface="B Nazanin" pitchFamily="2" charset="-78"/>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140197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891"/>
            <a:ext cx="8229600" cy="1143000"/>
          </a:xfrm>
        </p:spPr>
        <p:txBody>
          <a:bodyPr>
            <a:normAutofit/>
          </a:bodyPr>
          <a:lstStyle/>
          <a:p>
            <a:pPr algn="r" rtl="1">
              <a:buFont typeface="Wingdings" pitchFamily="2" charset="2"/>
              <a:buChar char="q"/>
            </a:pPr>
            <a:r>
              <a:rPr lang="fa-IR" sz="2600" dirty="0">
                <a:solidFill>
                  <a:schemeClr val="tx1"/>
                </a:solidFill>
                <a:cs typeface="B Titr" pitchFamily="2" charset="-78"/>
              </a:rPr>
              <a:t>راهبردهای گوناگون برای  غلبه  بر مقاومت در برابرتغییر</a:t>
            </a:r>
            <a:br>
              <a:rPr lang="fa-IR" sz="2600" dirty="0">
                <a:solidFill>
                  <a:schemeClr val="tx1"/>
                </a:solidFill>
                <a:cs typeface="B Titr" pitchFamily="2" charset="-78"/>
              </a:rPr>
            </a:br>
            <a:endParaRPr lang="fa-IR" sz="2600" dirty="0">
              <a:solidFill>
                <a:schemeClr val="tx1"/>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2094230"/>
              </p:ext>
            </p:extLst>
          </p:nvPr>
        </p:nvGraphicFramePr>
        <p:xfrm>
          <a:off x="457200" y="1219200"/>
          <a:ext cx="8229600" cy="5096032"/>
        </p:xfrm>
        <a:graphic>
          <a:graphicData uri="http://schemas.openxmlformats.org/drawingml/2006/table">
            <a:tbl>
              <a:tblPr rtl="1" firstRow="1" bandRow="1">
                <a:tableStyleId>{F5AB1C69-6EDB-4FF4-983F-18BD219EF322}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61317">
                <a:tc>
                  <a:txBody>
                    <a:bodyPr/>
                    <a:lstStyle/>
                    <a:p>
                      <a:pPr algn="ctr"/>
                      <a:r>
                        <a:rPr lang="fa-IR" sz="1400" dirty="0">
                          <a:solidFill>
                            <a:schemeClr val="tx1"/>
                          </a:solidFill>
                        </a:rPr>
                        <a:t>استراتژی برخورد</a:t>
                      </a:r>
                      <a:endParaRPr lang="fa-IR" sz="1400" dirty="0">
                        <a:solidFill>
                          <a:schemeClr val="tx1"/>
                        </a:solidFill>
                        <a:cs typeface="B Nazanin" pitchFamily="2" charset="-78"/>
                      </a:endParaRPr>
                    </a:p>
                  </a:txBody>
                  <a:tcPr anchor="ctr"/>
                </a:tc>
                <a:tc>
                  <a:txBody>
                    <a:bodyPr/>
                    <a:lstStyle/>
                    <a:p>
                      <a:pPr algn="ctr"/>
                      <a:r>
                        <a:rPr lang="fa-IR" sz="1400" dirty="0">
                          <a:solidFill>
                            <a:schemeClr val="tx1"/>
                          </a:solidFill>
                        </a:rPr>
                        <a:t>معمولاً در وضعیتهای ذیل</a:t>
                      </a:r>
                      <a:r>
                        <a:rPr lang="fa-IR" sz="1400" baseline="0" dirty="0">
                          <a:solidFill>
                            <a:schemeClr val="tx1"/>
                          </a:solidFill>
                        </a:rPr>
                        <a:t> به کار می رود</a:t>
                      </a:r>
                      <a:endParaRPr lang="fa-IR" sz="1400" dirty="0">
                        <a:solidFill>
                          <a:schemeClr val="tx1"/>
                        </a:solidFill>
                        <a:cs typeface="B Nazanin" pitchFamily="2" charset="-78"/>
                      </a:endParaRPr>
                    </a:p>
                  </a:txBody>
                  <a:tcPr anchor="ctr"/>
                </a:tc>
                <a:tc>
                  <a:txBody>
                    <a:bodyPr/>
                    <a:lstStyle/>
                    <a:p>
                      <a:pPr algn="ctr" rtl="1"/>
                      <a:r>
                        <a:rPr lang="fa-IR" sz="1400" dirty="0">
                          <a:solidFill>
                            <a:schemeClr val="tx1"/>
                          </a:solidFill>
                        </a:rPr>
                        <a:t>مزایا</a:t>
                      </a:r>
                      <a:endParaRPr lang="fa-IR" sz="1400" dirty="0">
                        <a:solidFill>
                          <a:schemeClr val="tx1"/>
                        </a:solidFill>
                        <a:cs typeface="B Nazanin" pitchFamily="2" charset="-78"/>
                      </a:endParaRPr>
                    </a:p>
                  </a:txBody>
                  <a:tcPr anchor="ctr"/>
                </a:tc>
                <a:tc>
                  <a:txBody>
                    <a:bodyPr/>
                    <a:lstStyle/>
                    <a:p>
                      <a:pPr algn="ctr" rtl="1"/>
                      <a:r>
                        <a:rPr lang="fa-IR" sz="1400" dirty="0">
                          <a:solidFill>
                            <a:schemeClr val="tx1"/>
                          </a:solidFill>
                        </a:rPr>
                        <a:t>محدودیتها</a:t>
                      </a:r>
                      <a:endParaRPr lang="fa-IR" sz="1400" dirty="0">
                        <a:solidFill>
                          <a:schemeClr val="tx1"/>
                        </a:solidFill>
                        <a:cs typeface="B Nazanin" pitchFamily="2" charset="-78"/>
                      </a:endParaRPr>
                    </a:p>
                  </a:txBody>
                  <a:tcPr anchor="ctr"/>
                </a:tc>
                <a:extLst>
                  <a:ext uri="{0D108BD9-81ED-4DB2-BD59-A6C34878D82A}">
                    <a16:rowId xmlns:a16="http://schemas.microsoft.com/office/drawing/2014/main" val="10000"/>
                  </a:ext>
                </a:extLst>
              </a:tr>
              <a:tr h="1750545">
                <a:tc>
                  <a:txBody>
                    <a:bodyPr/>
                    <a:lstStyle/>
                    <a:p>
                      <a:pPr algn="ctr" rtl="1"/>
                      <a:r>
                        <a:rPr lang="fa-IR" sz="1400" dirty="0">
                          <a:solidFill>
                            <a:schemeClr val="tx1"/>
                          </a:solidFill>
                        </a:rPr>
                        <a:t>4. مذاکره و توافق</a:t>
                      </a:r>
                      <a:endParaRPr lang="fa-IR" sz="1400" dirty="0">
                        <a:solidFill>
                          <a:schemeClr val="tx1"/>
                        </a:solidFill>
                        <a:cs typeface="B Nazanin" pitchFamily="2" charset="-78"/>
                      </a:endParaRPr>
                    </a:p>
                  </a:txBody>
                  <a:tcPr anchor="ctr"/>
                </a:tc>
                <a:tc>
                  <a:txBody>
                    <a:bodyPr/>
                    <a:lstStyle/>
                    <a:p>
                      <a:pPr algn="ctr" rtl="1"/>
                      <a:r>
                        <a:rPr lang="fa-IR" sz="1400" dirty="0">
                          <a:solidFill>
                            <a:schemeClr val="tx1"/>
                          </a:solidFill>
                        </a:rPr>
                        <a:t>هنگامی که فردی یا گروهی بوضوح در یک برنامه تغییر بازنده می شود و هنگامی که قدرت قابل ملاحظه ای برای مقاومت دارد.</a:t>
                      </a:r>
                      <a:endParaRPr lang="fa-IR" sz="1400" dirty="0">
                        <a:solidFill>
                          <a:schemeClr val="tx1"/>
                        </a:solidFill>
                        <a:cs typeface="B Nazanin" pitchFamily="2" charset="-78"/>
                      </a:endParaRPr>
                    </a:p>
                  </a:txBody>
                  <a:tcPr anchor="ctr"/>
                </a:tc>
                <a:tc>
                  <a:txBody>
                    <a:bodyPr/>
                    <a:lstStyle/>
                    <a:p>
                      <a:pPr algn="ctr" rtl="1"/>
                      <a:r>
                        <a:rPr lang="fa-IR" sz="1400" dirty="0">
                          <a:solidFill>
                            <a:schemeClr val="tx1"/>
                          </a:solidFill>
                        </a:rPr>
                        <a:t>گاهی راه حل نسبتاً آسانی برای اجتناب از مقاومت عمده در برابر تغییر است.</a:t>
                      </a:r>
                      <a:endParaRPr lang="fa-IR" sz="1400" dirty="0">
                        <a:solidFill>
                          <a:schemeClr val="tx1"/>
                        </a:solidFill>
                        <a:cs typeface="B Nazanin" pitchFamily="2" charset="-78"/>
                      </a:endParaRPr>
                    </a:p>
                  </a:txBody>
                  <a:tcPr anchor="ctr"/>
                </a:tc>
                <a:tc>
                  <a:txBody>
                    <a:bodyPr/>
                    <a:lstStyle/>
                    <a:p>
                      <a:pPr algn="ctr" rtl="1"/>
                      <a:r>
                        <a:rPr lang="fa-IR" sz="1400" dirty="0">
                          <a:solidFill>
                            <a:schemeClr val="tx1"/>
                          </a:solidFill>
                        </a:rPr>
                        <a:t>در بیشتر موارد پرهزینه</a:t>
                      </a:r>
                      <a:r>
                        <a:rPr lang="fa-IR" sz="1400" baseline="0" dirty="0">
                          <a:solidFill>
                            <a:schemeClr val="tx1"/>
                          </a:solidFill>
                        </a:rPr>
                        <a:t> است اگر دیگران را برای انجام مذاکره هوشیار کند.</a:t>
                      </a:r>
                      <a:endParaRPr lang="fa-IR" sz="1400" dirty="0">
                        <a:solidFill>
                          <a:schemeClr val="tx1"/>
                        </a:solidFill>
                        <a:cs typeface="B Nazanin" pitchFamily="2" charset="-78"/>
                      </a:endParaRPr>
                    </a:p>
                  </a:txBody>
                  <a:tcPr anchor="ctr"/>
                </a:tc>
                <a:extLst>
                  <a:ext uri="{0D108BD9-81ED-4DB2-BD59-A6C34878D82A}">
                    <a16:rowId xmlns:a16="http://schemas.microsoft.com/office/drawing/2014/main" val="10001"/>
                  </a:ext>
                </a:extLst>
              </a:tr>
              <a:tr h="1205932">
                <a:tc>
                  <a:txBody>
                    <a:bodyPr/>
                    <a:lstStyle/>
                    <a:p>
                      <a:pPr algn="ctr" rtl="1"/>
                      <a:r>
                        <a:rPr lang="fa-IR" sz="1400" dirty="0">
                          <a:solidFill>
                            <a:schemeClr val="tx1"/>
                          </a:solidFill>
                        </a:rPr>
                        <a:t>5. حسن استفاده و به همکاری گرفتن</a:t>
                      </a:r>
                      <a:endParaRPr lang="fa-IR" sz="1400" dirty="0">
                        <a:solidFill>
                          <a:schemeClr val="tx1"/>
                        </a:solidFill>
                        <a:cs typeface="B Nazanin" pitchFamily="2" charset="-78"/>
                      </a:endParaRPr>
                    </a:p>
                  </a:txBody>
                  <a:tcPr anchor="ctr"/>
                </a:tc>
                <a:tc>
                  <a:txBody>
                    <a:bodyPr/>
                    <a:lstStyle/>
                    <a:p>
                      <a:pPr algn="ctr" rtl="1"/>
                      <a:r>
                        <a:rPr lang="fa-IR" sz="1400" dirty="0">
                          <a:solidFill>
                            <a:schemeClr val="tx1"/>
                          </a:solidFill>
                        </a:rPr>
                        <a:t>هنگامی که سایر تاکتیکها عملی نبوده یا بسیار</a:t>
                      </a:r>
                      <a:r>
                        <a:rPr lang="fa-IR" sz="1400" baseline="0" dirty="0">
                          <a:solidFill>
                            <a:schemeClr val="tx1"/>
                          </a:solidFill>
                        </a:rPr>
                        <a:t> پرهزینه باشد.</a:t>
                      </a:r>
                      <a:endParaRPr lang="fa-IR" sz="1400" dirty="0">
                        <a:solidFill>
                          <a:schemeClr val="tx1"/>
                        </a:solidFill>
                        <a:cs typeface="B Nazanin" pitchFamily="2" charset="-78"/>
                      </a:endParaRPr>
                    </a:p>
                  </a:txBody>
                  <a:tcPr anchor="ctr"/>
                </a:tc>
                <a:tc>
                  <a:txBody>
                    <a:bodyPr/>
                    <a:lstStyle/>
                    <a:p>
                      <a:pPr algn="ctr" rtl="1"/>
                      <a:r>
                        <a:rPr lang="fa-IR" sz="1400" dirty="0">
                          <a:solidFill>
                            <a:schemeClr val="tx1"/>
                          </a:solidFill>
                        </a:rPr>
                        <a:t>به عنوان راه حلی نسبتاً سریع و کم هزینه برای مقاومت در برابر تغییر میتواند مطرح باشد.</a:t>
                      </a:r>
                      <a:endParaRPr lang="fa-IR" sz="1400" dirty="0">
                        <a:solidFill>
                          <a:schemeClr val="tx1"/>
                        </a:solidFill>
                        <a:cs typeface="B Nazanin" pitchFamily="2" charset="-78"/>
                      </a:endParaRPr>
                    </a:p>
                  </a:txBody>
                  <a:tcPr anchor="ctr"/>
                </a:tc>
                <a:tc>
                  <a:txBody>
                    <a:bodyPr/>
                    <a:lstStyle/>
                    <a:p>
                      <a:pPr algn="ctr" rtl="1"/>
                      <a:r>
                        <a:rPr lang="fa-IR" sz="1400" dirty="0">
                          <a:solidFill>
                            <a:schemeClr val="tx1"/>
                          </a:solidFill>
                        </a:rPr>
                        <a:t>اگر آدمها</a:t>
                      </a:r>
                      <a:r>
                        <a:rPr lang="fa-IR" sz="1400" baseline="0" dirty="0">
                          <a:solidFill>
                            <a:schemeClr val="tx1"/>
                          </a:solidFill>
                        </a:rPr>
                        <a:t> احساس کنند که مورد سوء استفاده قرار گرفته اند می تواند به مسائل آتی بینجامد.</a:t>
                      </a:r>
                      <a:endParaRPr lang="fa-IR" sz="1400" dirty="0">
                        <a:solidFill>
                          <a:schemeClr val="tx1"/>
                        </a:solidFill>
                        <a:cs typeface="B Nazanin" pitchFamily="2" charset="-78"/>
                      </a:endParaRPr>
                    </a:p>
                  </a:txBody>
                  <a:tcPr anchor="ctr"/>
                </a:tc>
                <a:extLst>
                  <a:ext uri="{0D108BD9-81ED-4DB2-BD59-A6C34878D82A}">
                    <a16:rowId xmlns:a16="http://schemas.microsoft.com/office/drawing/2014/main" val="10002"/>
                  </a:ext>
                </a:extLst>
              </a:tr>
              <a:tr h="1478238">
                <a:tc>
                  <a:txBody>
                    <a:bodyPr/>
                    <a:lstStyle/>
                    <a:p>
                      <a:pPr algn="ctr" rtl="1"/>
                      <a:r>
                        <a:rPr lang="fa-IR" sz="1400" dirty="0">
                          <a:solidFill>
                            <a:schemeClr val="tx1"/>
                          </a:solidFill>
                        </a:rPr>
                        <a:t>6.</a:t>
                      </a:r>
                      <a:r>
                        <a:rPr lang="fa-IR" sz="1400" baseline="0" dirty="0">
                          <a:solidFill>
                            <a:schemeClr val="tx1"/>
                          </a:solidFill>
                        </a:rPr>
                        <a:t> سرکوب مستقیم و غیرمستقیم</a:t>
                      </a:r>
                      <a:endParaRPr lang="fa-IR" sz="1400" dirty="0">
                        <a:solidFill>
                          <a:schemeClr val="tx1"/>
                        </a:solidFill>
                        <a:cs typeface="B Nazanin" pitchFamily="2" charset="-78"/>
                      </a:endParaRPr>
                    </a:p>
                  </a:txBody>
                  <a:tcPr anchor="ctr"/>
                </a:tc>
                <a:tc>
                  <a:txBody>
                    <a:bodyPr/>
                    <a:lstStyle/>
                    <a:p>
                      <a:pPr algn="ctr" rtl="1"/>
                      <a:r>
                        <a:rPr lang="fa-IR" sz="1400" dirty="0">
                          <a:solidFill>
                            <a:schemeClr val="tx1"/>
                          </a:solidFill>
                        </a:rPr>
                        <a:t>هنگامی که سرعت</a:t>
                      </a:r>
                      <a:r>
                        <a:rPr lang="fa-IR" sz="1400" baseline="0" dirty="0">
                          <a:solidFill>
                            <a:schemeClr val="tx1"/>
                          </a:solidFill>
                        </a:rPr>
                        <a:t> ضرورت می یابد و مبتکران برنامه تغییر و تحول قدرت قابل ملاحظه ای دارند.</a:t>
                      </a:r>
                      <a:endParaRPr lang="fa-IR" sz="1400" dirty="0">
                        <a:solidFill>
                          <a:schemeClr val="tx1"/>
                        </a:solidFill>
                        <a:cs typeface="B Nazanin" pitchFamily="2" charset="-78"/>
                      </a:endParaRPr>
                    </a:p>
                  </a:txBody>
                  <a:tcPr anchor="ctr"/>
                </a:tc>
                <a:tc>
                  <a:txBody>
                    <a:bodyPr/>
                    <a:lstStyle/>
                    <a:p>
                      <a:pPr algn="ctr" rtl="1"/>
                      <a:r>
                        <a:rPr lang="fa-IR" sz="1400" dirty="0">
                          <a:solidFill>
                            <a:schemeClr val="tx1"/>
                          </a:solidFill>
                        </a:rPr>
                        <a:t>از سرعت عمل بالایی برخوردار است و بر هر نوع مقاومتی</a:t>
                      </a:r>
                      <a:r>
                        <a:rPr lang="fa-IR" sz="1400" baseline="0" dirty="0">
                          <a:solidFill>
                            <a:schemeClr val="tx1"/>
                          </a:solidFill>
                        </a:rPr>
                        <a:t> غلبه می یابد.</a:t>
                      </a:r>
                      <a:endParaRPr lang="fa-IR" sz="1400" dirty="0">
                        <a:solidFill>
                          <a:schemeClr val="tx1"/>
                        </a:solidFill>
                        <a:cs typeface="B Nazanin" pitchFamily="2" charset="-78"/>
                      </a:endParaRPr>
                    </a:p>
                  </a:txBody>
                  <a:tcPr anchor="ctr"/>
                </a:tc>
                <a:tc>
                  <a:txBody>
                    <a:bodyPr/>
                    <a:lstStyle/>
                    <a:p>
                      <a:pPr algn="ctr" rtl="1"/>
                      <a:r>
                        <a:rPr lang="fa-IR" sz="1400" dirty="0">
                          <a:solidFill>
                            <a:schemeClr val="tx1"/>
                          </a:solidFill>
                        </a:rPr>
                        <a:t>اگر افراد از مبتکران برنامه تحول</a:t>
                      </a:r>
                      <a:r>
                        <a:rPr lang="fa-IR" sz="1400" baseline="0" dirty="0">
                          <a:solidFill>
                            <a:schemeClr val="tx1"/>
                          </a:solidFill>
                        </a:rPr>
                        <a:t> سخت برنجند و کینه آنان را به دل گیرند می تواند بسیار مخاطره آمیز باشد.</a:t>
                      </a:r>
                      <a:endParaRPr lang="fa-IR" sz="1400" dirty="0">
                        <a:solidFill>
                          <a:schemeClr val="tx1"/>
                        </a:solidFill>
                        <a:cs typeface="B Nazanin" pitchFamily="2" charset="-78"/>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17121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7049185" cy="5486400"/>
          </a:xfrm>
        </p:spPr>
        <p:txBody>
          <a:bodyPr>
            <a:normAutofit/>
          </a:bodyPr>
          <a:lstStyle/>
          <a:p>
            <a:pPr algn="justLow" rtl="1">
              <a:lnSpc>
                <a:spcPct val="200000"/>
              </a:lnSpc>
              <a:buFont typeface="Wingdings" pitchFamily="2" charset="2"/>
              <a:buChar char="q"/>
            </a:pPr>
            <a:r>
              <a:rPr lang="fa-IR" sz="2500" b="1" dirty="0">
                <a:cs typeface="B Nazanin" pitchFamily="2" charset="-78"/>
              </a:rPr>
              <a:t>تعامل رضایت شغلی و رضایت از زندگی</a:t>
            </a:r>
          </a:p>
          <a:p>
            <a:pPr algn="justLow" rtl="1">
              <a:lnSpc>
                <a:spcPct val="200000"/>
              </a:lnSpc>
              <a:buFont typeface="Wingdings" pitchFamily="2" charset="2"/>
              <a:buChar char="v"/>
            </a:pPr>
            <a:r>
              <a:rPr lang="fa-IR" sz="2000" b="1" dirty="0">
                <a:cs typeface="B Nazanin" pitchFamily="2" charset="-78"/>
              </a:rPr>
              <a:t>دانشمندان علوم رفتاری سه فرضیه رقیب را برای تشریح تعامل پویای میان رضایت شغلی و رضایت از زندگی ارائه داده اند که عبارتند از:</a:t>
            </a:r>
          </a:p>
          <a:p>
            <a:pPr algn="justLow" rtl="1">
              <a:lnSpc>
                <a:spcPct val="200000"/>
              </a:lnSpc>
              <a:buFont typeface="Wingdings" pitchFamily="2" charset="2"/>
              <a:buChar char="§"/>
            </a:pPr>
            <a:r>
              <a:rPr lang="fa-IR" sz="2000" b="1" dirty="0">
                <a:cs typeface="B Nazanin" pitchFamily="2" charset="-78"/>
              </a:rPr>
              <a:t>اثر جبران</a:t>
            </a:r>
          </a:p>
          <a:p>
            <a:pPr algn="justLow" rtl="1">
              <a:lnSpc>
                <a:spcPct val="200000"/>
              </a:lnSpc>
              <a:buFont typeface="Wingdings" pitchFamily="2" charset="2"/>
              <a:buChar char="§"/>
            </a:pPr>
            <a:r>
              <a:rPr lang="fa-IR" sz="2000" b="1" dirty="0">
                <a:cs typeface="B Nazanin" pitchFamily="2" charset="-78"/>
              </a:rPr>
              <a:t>مدل بخشی</a:t>
            </a:r>
          </a:p>
          <a:p>
            <a:pPr algn="justLow" rtl="1">
              <a:lnSpc>
                <a:spcPct val="200000"/>
              </a:lnSpc>
              <a:buFont typeface="Wingdings" pitchFamily="2" charset="2"/>
              <a:buChar char="§"/>
            </a:pPr>
            <a:r>
              <a:rPr lang="fa-IR" sz="2000" b="1" dirty="0">
                <a:cs typeface="B Nazanin" pitchFamily="2" charset="-78"/>
              </a:rPr>
              <a:t>مدل همپوشی</a:t>
            </a:r>
            <a:endParaRPr lang="en-US" sz="2000" b="1" dirty="0">
              <a:cs typeface="B Nazanin" pitchFamily="2" charset="-78"/>
            </a:endParaRP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80" y="383652"/>
            <a:ext cx="8229600" cy="1143000"/>
          </a:xfrm>
        </p:spPr>
        <p:txBody>
          <a:bodyPr>
            <a:normAutofit/>
          </a:bodyPr>
          <a:lstStyle/>
          <a:p>
            <a:pPr algn="r" rtl="1">
              <a:buFont typeface="Wingdings" pitchFamily="2" charset="2"/>
              <a:buChar char="q"/>
            </a:pPr>
            <a:r>
              <a:rPr lang="fa-IR" sz="2600" dirty="0">
                <a:solidFill>
                  <a:schemeClr val="tx1"/>
                </a:solidFill>
                <a:cs typeface="B Titr" pitchFamily="2" charset="-78"/>
              </a:rPr>
              <a:t>نوع شناسی تغییر</a:t>
            </a:r>
          </a:p>
        </p:txBody>
      </p:sp>
      <p:grpSp>
        <p:nvGrpSpPr>
          <p:cNvPr id="11" name="Group 10">
            <a:extLst>
              <a:ext uri="{FF2B5EF4-FFF2-40B4-BE49-F238E27FC236}">
                <a16:creationId xmlns:a16="http://schemas.microsoft.com/office/drawing/2014/main" id="{92976E38-29E6-4D27-AFDF-8AD34A4786CE}"/>
              </a:ext>
            </a:extLst>
          </p:cNvPr>
          <p:cNvGrpSpPr/>
          <p:nvPr/>
        </p:nvGrpSpPr>
        <p:grpSpPr>
          <a:xfrm>
            <a:off x="679361" y="1376644"/>
            <a:ext cx="7778839" cy="4947956"/>
            <a:chOff x="1033536" y="1961238"/>
            <a:chExt cx="7328078" cy="4104712"/>
          </a:xfrm>
        </p:grpSpPr>
        <p:sp>
          <p:nvSpPr>
            <p:cNvPr id="4" name="Rectangle 3"/>
            <p:cNvSpPr/>
            <p:nvPr/>
          </p:nvSpPr>
          <p:spPr>
            <a:xfrm>
              <a:off x="1033536" y="1961238"/>
              <a:ext cx="7328078" cy="41047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5" name="Oval 4"/>
            <p:cNvSpPr/>
            <p:nvPr/>
          </p:nvSpPr>
          <p:spPr>
            <a:xfrm>
              <a:off x="6606863" y="2305315"/>
              <a:ext cx="1184856" cy="1081826"/>
            </a:xfrm>
            <a:prstGeom prst="ellipse">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itchFamily="2" charset="-78"/>
                </a:rPr>
                <a:t>تغییر انطباقی</a:t>
              </a:r>
            </a:p>
          </p:txBody>
        </p:sp>
        <p:sp>
          <p:nvSpPr>
            <p:cNvPr id="6" name="Rectangle 5"/>
            <p:cNvSpPr/>
            <p:nvPr/>
          </p:nvSpPr>
          <p:spPr>
            <a:xfrm>
              <a:off x="4126333" y="2421223"/>
              <a:ext cx="1300765" cy="914400"/>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itchFamily="2" charset="-78"/>
                </a:rPr>
                <a:t>تغییر ابداعی</a:t>
              </a:r>
            </a:p>
          </p:txBody>
        </p:sp>
        <p:sp>
          <p:nvSpPr>
            <p:cNvPr id="7" name="Rectangle 6"/>
            <p:cNvSpPr/>
            <p:nvPr/>
          </p:nvSpPr>
          <p:spPr>
            <a:xfrm>
              <a:off x="1685662" y="2433357"/>
              <a:ext cx="1300765" cy="914400"/>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itchFamily="2" charset="-78"/>
                </a:rPr>
                <a:t>تغییر ابداعی بنیادی</a:t>
              </a:r>
            </a:p>
          </p:txBody>
        </p:sp>
        <p:sp>
          <p:nvSpPr>
            <p:cNvPr id="8" name="Rectangle 7"/>
            <p:cNvSpPr/>
            <p:nvPr/>
          </p:nvSpPr>
          <p:spPr>
            <a:xfrm>
              <a:off x="6244965" y="3554196"/>
              <a:ext cx="1777284" cy="914400"/>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itchFamily="2" charset="-78"/>
                </a:rPr>
                <a:t>ارائه مجدد یک شیوه شناخته شده برای انجام کار</a:t>
              </a:r>
            </a:p>
          </p:txBody>
        </p:sp>
        <p:sp>
          <p:nvSpPr>
            <p:cNvPr id="9" name="Rectangle 8"/>
            <p:cNvSpPr/>
            <p:nvPr/>
          </p:nvSpPr>
          <p:spPr>
            <a:xfrm>
              <a:off x="3910980" y="3578178"/>
              <a:ext cx="1777284" cy="914400"/>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itchFamily="2" charset="-78"/>
                </a:rPr>
                <a:t>ارائه یک شیوه عمل جدید برای سازمان</a:t>
              </a:r>
            </a:p>
          </p:txBody>
        </p:sp>
        <p:sp>
          <p:nvSpPr>
            <p:cNvPr id="10" name="Rectangle 9"/>
            <p:cNvSpPr/>
            <p:nvPr/>
          </p:nvSpPr>
          <p:spPr>
            <a:xfrm>
              <a:off x="1470309" y="3537394"/>
              <a:ext cx="1777284" cy="914400"/>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B Nazanin" pitchFamily="2" charset="-78"/>
                </a:rPr>
                <a:t>ارائه یک شیوه عمل جدید برای کل صنعت</a:t>
              </a:r>
            </a:p>
          </p:txBody>
        </p:sp>
        <p:cxnSp>
          <p:nvCxnSpPr>
            <p:cNvPr id="12" name="Straight Connector 11"/>
            <p:cNvCxnSpPr/>
            <p:nvPr/>
          </p:nvCxnSpPr>
          <p:spPr>
            <a:xfrm>
              <a:off x="1339403" y="4687355"/>
              <a:ext cx="6774287" cy="0"/>
            </a:xfrm>
            <a:prstGeom prst="line">
              <a:avLst/>
            </a:prstGeom>
          </p:spPr>
          <p:style>
            <a:lnRef idx="3">
              <a:schemeClr val="dk1"/>
            </a:lnRef>
            <a:fillRef idx="0">
              <a:schemeClr val="dk1"/>
            </a:fillRef>
            <a:effectRef idx="2">
              <a:schemeClr val="dk1"/>
            </a:effectRef>
            <a:fontRef idx="minor">
              <a:schemeClr val="tx1"/>
            </a:fontRef>
          </p:style>
        </p:cxnSp>
        <p:sp>
          <p:nvSpPr>
            <p:cNvPr id="13" name="Rectangle 12"/>
            <p:cNvSpPr/>
            <p:nvPr/>
          </p:nvSpPr>
          <p:spPr>
            <a:xfrm>
              <a:off x="6997710" y="4816694"/>
              <a:ext cx="695459" cy="528034"/>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latin typeface="Vani" pitchFamily="34" charset="0"/>
                  <a:cs typeface="B Nazanin" pitchFamily="2" charset="-78"/>
                </a:rPr>
                <a:t>کم</a:t>
              </a:r>
            </a:p>
          </p:txBody>
        </p:sp>
        <p:sp>
          <p:nvSpPr>
            <p:cNvPr id="14" name="Rectangle 13"/>
            <p:cNvSpPr/>
            <p:nvPr/>
          </p:nvSpPr>
          <p:spPr>
            <a:xfrm>
              <a:off x="1708047" y="4853183"/>
              <a:ext cx="695459" cy="528034"/>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itchFamily="2" charset="-78"/>
                </a:rPr>
                <a:t>زیاد</a:t>
              </a:r>
            </a:p>
          </p:txBody>
        </p:sp>
        <p:sp>
          <p:nvSpPr>
            <p:cNvPr id="15" name="Rectangle 14"/>
            <p:cNvSpPr/>
            <p:nvPr/>
          </p:nvSpPr>
          <p:spPr>
            <a:xfrm>
              <a:off x="3032703" y="4801674"/>
              <a:ext cx="3606085" cy="914400"/>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r>
                <a:rPr lang="fa-IR" sz="2000" dirty="0">
                  <a:solidFill>
                    <a:schemeClr val="tx1"/>
                  </a:solidFill>
                  <a:cs typeface="B Nazanin" pitchFamily="2" charset="-78"/>
                </a:rPr>
                <a:t>1. درجه پیچیدگی، هزینه و عدم اطمینان</a:t>
              </a:r>
            </a:p>
            <a:p>
              <a:pPr marL="342900" indent="-342900" algn="ctr"/>
              <a:r>
                <a:rPr lang="fa-IR" sz="2000" dirty="0">
                  <a:solidFill>
                    <a:schemeClr val="tx1"/>
                  </a:solidFill>
                  <a:cs typeface="B Nazanin" pitchFamily="2" charset="-78"/>
                </a:rPr>
                <a:t>2. میزان بالقوه مقاومت در برابر تغییر</a:t>
              </a:r>
            </a:p>
          </p:txBody>
        </p:sp>
      </p:grpSp>
    </p:spTree>
    <p:extLst>
      <p:ext uri="{BB962C8B-B14F-4D97-AF65-F5344CB8AC3E}">
        <p14:creationId xmlns:p14="http://schemas.microsoft.com/office/powerpoint/2010/main" val="106193919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1594" y="1327778"/>
            <a:ext cx="6705599" cy="4996822"/>
          </a:xfrm>
        </p:spPr>
        <p:txBody>
          <a:bodyPr>
            <a:normAutofit fontScale="92500"/>
          </a:bodyPr>
          <a:lstStyle/>
          <a:p>
            <a:pPr algn="r" rtl="1">
              <a:lnSpc>
                <a:spcPct val="150000"/>
              </a:lnSpc>
              <a:buFont typeface="Wingdings" pitchFamily="2" charset="2"/>
              <a:buChar char="q"/>
            </a:pPr>
            <a:r>
              <a:rPr lang="fa-IR" dirty="0">
                <a:cs typeface="B Titr" pitchFamily="2" charset="-78"/>
              </a:rPr>
              <a:t>مراحل سه گانه تغییر</a:t>
            </a:r>
          </a:p>
          <a:p>
            <a:pPr algn="r" rtl="1">
              <a:lnSpc>
                <a:spcPct val="150000"/>
              </a:lnSpc>
              <a:buFont typeface="Wingdings" pitchFamily="2" charset="2"/>
              <a:buChar char="v"/>
            </a:pPr>
            <a:r>
              <a:rPr lang="fa-IR" dirty="0">
                <a:cs typeface="B Nazanin" pitchFamily="2" charset="-78"/>
              </a:rPr>
              <a:t>1. خروج از انجماد ( از آنجا که عادت یک رفتار نسبتا پایدار است . تمرکز این مرحله بر ایجاد انگیزش و آمادگی برای تغییر است .)</a:t>
            </a:r>
          </a:p>
          <a:p>
            <a:pPr algn="r" rtl="1">
              <a:lnSpc>
                <a:spcPct val="150000"/>
              </a:lnSpc>
              <a:buFont typeface="Wingdings" pitchFamily="2" charset="2"/>
              <a:buChar char="v"/>
            </a:pPr>
            <a:r>
              <a:rPr lang="fa-IR" dirty="0">
                <a:cs typeface="B Nazanin" pitchFamily="2" charset="-78"/>
              </a:rPr>
              <a:t>2. تغییر یا تمرین رفتارهای جدید ( تغییر لازمه ای دارد ان  هم یادگیری است . جهت این بحث می بایست یا از فرد و افرادی به عنوان عامل و عوامل تغییر استفاده کرد و یا اینکه از الگوی های موفق درس گرفت این الگو های موفق کمک می کند که جهت هر تغییر به اصطلاح از اول نخواسته باشیم در سازمان چرخ را اختراع کنیم )</a:t>
            </a:r>
          </a:p>
          <a:p>
            <a:pPr algn="r" rtl="1">
              <a:lnSpc>
                <a:spcPct val="150000"/>
              </a:lnSpc>
              <a:buFont typeface="Wingdings" pitchFamily="2" charset="2"/>
              <a:buChar char="v"/>
            </a:pPr>
            <a:r>
              <a:rPr lang="fa-IR" dirty="0">
                <a:cs typeface="B Nazanin" pitchFamily="2" charset="-78"/>
              </a:rPr>
              <a:t>3. تثبیت رفتارهای جدید ( اصولا  مهم ترین رکن تغییر استفاده از موفقیت ایجاد حسن تغییر و تثبیت بموقع این تغییرات  است. موفقیت می بایست حسن تغییر و آدامهم تغییرات را بدنبال داشته باشید.مدیران و کارکنان در هر جایگاهی بدنبال بهبود و تعالی سازمان هستند و این حسن تغییر می بایست همیشه در اذهان کارکنان و مدیران فعال باقی بماند .</a:t>
            </a:r>
          </a:p>
          <a:p>
            <a:pPr algn="r" rtl="1">
              <a:lnSpc>
                <a:spcPct val="150000"/>
              </a:lnSpc>
              <a:buNone/>
            </a:pPr>
            <a:endParaRPr lang="fa-IR" dirty="0">
              <a:cs typeface="B Nazanin" pitchFamily="2" charset="-78"/>
            </a:endParaRPr>
          </a:p>
        </p:txBody>
      </p:sp>
      <p:sp>
        <p:nvSpPr>
          <p:cNvPr id="4" name="TextBox 3"/>
          <p:cNvSpPr txBox="1"/>
          <p:nvPr/>
        </p:nvSpPr>
        <p:spPr>
          <a:xfrm>
            <a:off x="1523999" y="533400"/>
            <a:ext cx="7010400" cy="646331"/>
          </a:xfrm>
          <a:prstGeom prst="rect">
            <a:avLst/>
          </a:prstGeom>
          <a:noFill/>
        </p:spPr>
        <p:txBody>
          <a:bodyPr wrap="square" rtlCol="0">
            <a:spAutoFit/>
          </a:bodyPr>
          <a:lstStyle/>
          <a:p>
            <a:pPr algn="just" rtl="1"/>
            <a:r>
              <a:rPr lang="fa-IR" dirty="0">
                <a:solidFill>
                  <a:schemeClr val="tx1">
                    <a:lumMod val="75000"/>
                    <a:lumOff val="25000"/>
                  </a:schemeClr>
                </a:solidFill>
                <a:cs typeface="B Nazanin" pitchFamily="2" charset="-78"/>
              </a:rPr>
              <a:t>فراگرد تغییر؛ کرت لوین روانشانس اجتماعی ، سه مرحله را جهت تغییر از آغاز هرتغییر و مدیریت و تثبیت فراگرد تغییر را توصیف کرده است .</a:t>
            </a:r>
            <a:endParaRPr lang="en-US" dirty="0">
              <a:solidFill>
                <a:schemeClr val="tx1">
                  <a:lumMod val="75000"/>
                  <a:lumOff val="25000"/>
                </a:schemeClr>
              </a:solidFill>
              <a:cs typeface="B Nazanin" pitchFamily="2" charset="-78"/>
            </a:endParaRPr>
          </a:p>
        </p:txBody>
      </p:sp>
    </p:spTree>
    <p:extLst>
      <p:ext uri="{BB962C8B-B14F-4D97-AF65-F5344CB8AC3E}">
        <p14:creationId xmlns:p14="http://schemas.microsoft.com/office/powerpoint/2010/main" val="373618122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914400"/>
            <a:ext cx="7049185" cy="4495800"/>
          </a:xfrm>
        </p:spPr>
        <p:txBody>
          <a:bodyPr>
            <a:normAutofit/>
          </a:bodyPr>
          <a:lstStyle/>
          <a:p>
            <a:pPr algn="justLow" rtl="1">
              <a:lnSpc>
                <a:spcPct val="150000"/>
              </a:lnSpc>
              <a:buFont typeface="Wingdings" pitchFamily="2" charset="2"/>
              <a:buChar char="q"/>
            </a:pPr>
            <a:r>
              <a:rPr lang="fa-IR" sz="2000" dirty="0">
                <a:cs typeface="B Titr" pitchFamily="2" charset="-78"/>
              </a:rPr>
              <a:t>مرحله اول: خروج از انجماد</a:t>
            </a:r>
          </a:p>
          <a:p>
            <a:pPr algn="justLow" rtl="1">
              <a:lnSpc>
                <a:spcPct val="150000"/>
              </a:lnSpc>
              <a:buFont typeface="Wingdings" pitchFamily="2" charset="2"/>
              <a:buChar char="v"/>
            </a:pPr>
            <a:r>
              <a:rPr lang="fa-IR" sz="2000" dirty="0">
                <a:cs typeface="B Nazanin" pitchFamily="2" charset="-78"/>
              </a:rPr>
              <a:t>تمرکز این مرحله بر ایجاد انگیزش و آمادگی برای تغییر است. بدین منظور افراد تشویق می شوند نگرشها و رفتارهای قدیمی خود را با رفتارهای مطلوب مدیریت جایگزین کنند. مدیر می تواند فراگرد خروج از انجماد را با عدم تأیید مفید بودن یا مناسب بودن نگرشها و رفتارهای جاری کارکنان آغاز کند.</a:t>
            </a:r>
          </a:p>
        </p:txBody>
      </p:sp>
    </p:spTree>
    <p:extLst>
      <p:ext uri="{BB962C8B-B14F-4D97-AF65-F5344CB8AC3E}">
        <p14:creationId xmlns:p14="http://schemas.microsoft.com/office/powerpoint/2010/main" val="1409808786"/>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846"/>
            <a:ext cx="8229600" cy="5109754"/>
          </a:xfrm>
        </p:spPr>
        <p:txBody>
          <a:bodyPr>
            <a:normAutofit/>
          </a:bodyPr>
          <a:lstStyle/>
          <a:p>
            <a:pPr algn="justLow" rtl="1">
              <a:lnSpc>
                <a:spcPct val="150000"/>
              </a:lnSpc>
              <a:buFont typeface="Wingdings" pitchFamily="2" charset="2"/>
              <a:buChar char="q"/>
            </a:pPr>
            <a:r>
              <a:rPr lang="fa-IR" dirty="0">
                <a:cs typeface="B Titr" pitchFamily="2" charset="-78"/>
              </a:rPr>
              <a:t>یکی از صاحبنظران برای تغییر رفتارها چهار اقدام را توصیه می کند تا بدین ترتیب خروج از انجماد صورت پذیرد:</a:t>
            </a:r>
          </a:p>
          <a:p>
            <a:pPr algn="justLow" rtl="1">
              <a:lnSpc>
                <a:spcPct val="150000"/>
              </a:lnSpc>
              <a:buFont typeface="Wingdings" pitchFamily="2" charset="2"/>
              <a:buChar char="v"/>
            </a:pPr>
            <a:r>
              <a:rPr lang="fa-IR" dirty="0">
                <a:cs typeface="B Nazanin" pitchFamily="2" charset="-78"/>
              </a:rPr>
              <a:t>1. جا به جایی فیزیکی افراد به منظور قطع روابط اجتماعی و منابع اطلاعاتی آنان.</a:t>
            </a:r>
          </a:p>
          <a:p>
            <a:pPr algn="justLow" rtl="1">
              <a:lnSpc>
                <a:spcPct val="150000"/>
              </a:lnSpc>
              <a:buFont typeface="Wingdings" pitchFamily="2" charset="2"/>
              <a:buChar char="v"/>
            </a:pPr>
            <a:r>
              <a:rPr lang="fa-IR" dirty="0">
                <a:cs typeface="B Nazanin" pitchFamily="2" charset="-78"/>
              </a:rPr>
              <a:t>2. قطع حمایتهای اجتماعی از افراد دارای رفتار غیرقابل قبول.</a:t>
            </a:r>
          </a:p>
          <a:p>
            <a:pPr algn="justLow" rtl="1">
              <a:lnSpc>
                <a:spcPct val="150000"/>
              </a:lnSpc>
              <a:buFont typeface="Wingdings" pitchFamily="2" charset="2"/>
              <a:buChar char="v"/>
            </a:pPr>
            <a:r>
              <a:rPr lang="fa-IR" dirty="0">
                <a:cs typeface="B Nazanin" pitchFamily="2" charset="-78"/>
              </a:rPr>
              <a:t>3. تجربه تحقیرشدن یا ایجاد ندامت و پشیمانی در افراد نسبت به رفتارهای گذشته ای که داشته اند.</a:t>
            </a:r>
          </a:p>
          <a:p>
            <a:pPr algn="justLow" rtl="1">
              <a:lnSpc>
                <a:spcPct val="150000"/>
              </a:lnSpc>
              <a:buFont typeface="Wingdings" pitchFamily="2" charset="2"/>
              <a:buChar char="v"/>
            </a:pPr>
            <a:r>
              <a:rPr lang="fa-IR" dirty="0">
                <a:cs typeface="B Nazanin" pitchFamily="2" charset="-78"/>
              </a:rPr>
              <a:t>4. برقراری ارتباط مستمر میان تمایل به تغییر در افراد با پاداش و عدم تمایل آنان با تنبیه.</a:t>
            </a:r>
          </a:p>
        </p:txBody>
      </p:sp>
    </p:spTree>
    <p:extLst>
      <p:ext uri="{BB962C8B-B14F-4D97-AF65-F5344CB8AC3E}">
        <p14:creationId xmlns:p14="http://schemas.microsoft.com/office/powerpoint/2010/main" val="106568909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066800"/>
            <a:ext cx="6972985" cy="5334000"/>
          </a:xfrm>
        </p:spPr>
        <p:txBody>
          <a:bodyPr>
            <a:normAutofit/>
          </a:bodyPr>
          <a:lstStyle/>
          <a:p>
            <a:pPr algn="justLow" rtl="1">
              <a:lnSpc>
                <a:spcPct val="150000"/>
              </a:lnSpc>
              <a:buFont typeface="Wingdings" pitchFamily="2" charset="2"/>
              <a:buChar char="q"/>
            </a:pPr>
            <a:r>
              <a:rPr lang="fa-IR" sz="2000" dirty="0">
                <a:cs typeface="B Titr" pitchFamily="2" charset="-78"/>
              </a:rPr>
              <a:t>مرحله دوم: تغییر یا تمرین رفتارهای جدید</a:t>
            </a:r>
          </a:p>
          <a:p>
            <a:pPr algn="justLow" rtl="1">
              <a:lnSpc>
                <a:spcPct val="150000"/>
              </a:lnSpc>
              <a:buFont typeface="Wingdings" pitchFamily="2" charset="2"/>
              <a:buChar char="v"/>
            </a:pPr>
            <a:r>
              <a:rPr lang="fa-IR" sz="2000" dirty="0">
                <a:cs typeface="B Nazanin" pitchFamily="2" charset="-78"/>
              </a:rPr>
              <a:t>از آنجا که فراگرد تغییر، یادگیری را به همراه دارد، در این مرحله باید اطلاعات جدید، الگوهای رفتاری جدید، یا روشهای جدید نگاه به چیزها را برای کارکنان فراهم آورد.</a:t>
            </a:r>
          </a:p>
          <a:p>
            <a:pPr algn="justLow" rtl="1">
              <a:lnSpc>
                <a:spcPct val="150000"/>
              </a:lnSpc>
              <a:buFont typeface="Wingdings" pitchFamily="2" charset="2"/>
              <a:buChar char="v"/>
            </a:pPr>
            <a:r>
              <a:rPr lang="fa-IR" sz="2000" dirty="0">
                <a:cs typeface="B Nazanin" pitchFamily="2" charset="-78"/>
              </a:rPr>
              <a:t>در این مرحله برای تغییر رفتار افراد به دو روش می توان عمل کرد: نخست استفاده از فرد یا نفوذ به عنوان عامل تغییر،که به افراد کم و کیف رفتارهای جدید را آموزش دهد. دوم استفاده از الگو و اسوه، تا افراد با تقلید از رفتارهای آنان به طور عملی رفتارهای موردقبول را بیاموزند.</a:t>
            </a:r>
          </a:p>
        </p:txBody>
      </p:sp>
    </p:spTree>
    <p:extLst>
      <p:ext uri="{BB962C8B-B14F-4D97-AF65-F5344CB8AC3E}">
        <p14:creationId xmlns:p14="http://schemas.microsoft.com/office/powerpoint/2010/main" val="3737110109"/>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2594"/>
            <a:ext cx="8229600" cy="5162006"/>
          </a:xfrm>
        </p:spPr>
        <p:txBody>
          <a:bodyPr>
            <a:normAutofit fontScale="62500" lnSpcReduction="20000"/>
          </a:bodyPr>
          <a:lstStyle/>
          <a:p>
            <a:pPr algn="justLow" rtl="1">
              <a:lnSpc>
                <a:spcPct val="170000"/>
              </a:lnSpc>
              <a:buFont typeface="Wingdings" pitchFamily="2" charset="2"/>
              <a:buChar char="q"/>
            </a:pPr>
            <a:r>
              <a:rPr lang="fa-IR" sz="4200" dirty="0">
                <a:cs typeface="B Titr" pitchFamily="2" charset="-78"/>
              </a:rPr>
              <a:t>مرحله سوم: تثبیت رفتارهای جدید</a:t>
            </a:r>
          </a:p>
          <a:p>
            <a:pPr algn="justLow" rtl="1">
              <a:lnSpc>
                <a:spcPct val="170000"/>
              </a:lnSpc>
              <a:buFont typeface="Wingdings" pitchFamily="2" charset="2"/>
              <a:buChar char="v"/>
            </a:pPr>
            <a:r>
              <a:rPr lang="fa-IR" sz="3400" dirty="0">
                <a:cs typeface="B Nazanin" pitchFamily="2" charset="-78"/>
              </a:rPr>
              <a:t>تغییر در حین فراگرد تثبیت به کمک کارکنان یا تلفیق رفتارها و نگرشهای تغییریافته یا شیوه های عادی انجام کارهایشان پایدار می شود. این امر نخست با دادن فرصت به کارکنان در به نمایش گذاشتن نگرشها و رفتارهای جدید عملی می شود و بعد هنگامی که رفتارها بروز کرد، برای تثبیت تغییر مطلوب تقویت مثبت به کار می رود. در این مرحله باید الگوسازی و مربیگری بیشتری به کار گرفته شود تا پایداری تغییر را تقویت کند.</a:t>
            </a:r>
          </a:p>
          <a:p>
            <a:pPr algn="justLow" rtl="1">
              <a:lnSpc>
                <a:spcPct val="170000"/>
              </a:lnSpc>
              <a:buFont typeface="Wingdings" pitchFamily="2" charset="2"/>
              <a:buChar char="v"/>
            </a:pPr>
            <a:r>
              <a:rPr lang="fa-IR" sz="3400" dirty="0">
                <a:cs typeface="B Nazanin" pitchFamily="2" charset="-78"/>
              </a:rPr>
              <a:t>بنابراین در تغییر رفتار افراد یا باید آنان را در محیط  محرک برای رفتارهای جدید قرار داد تا این رفتارها تثبیت شوند یا نخست از تقویت مثبت مستمر و بعد تقویت زمان بندی شده استفاده کرد.</a:t>
            </a:r>
          </a:p>
        </p:txBody>
      </p:sp>
    </p:spTree>
    <p:extLst>
      <p:ext uri="{BB962C8B-B14F-4D97-AF65-F5344CB8AC3E}">
        <p14:creationId xmlns:p14="http://schemas.microsoft.com/office/powerpoint/2010/main" val="62471052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4715"/>
            <a:ext cx="8229600" cy="4389120"/>
          </a:xfrm>
        </p:spPr>
        <p:txBody>
          <a:bodyPr/>
          <a:lstStyle/>
          <a:p>
            <a:pPr algn="r" rtl="1">
              <a:buFont typeface="Wingdings" pitchFamily="2" charset="2"/>
              <a:buChar char="q"/>
            </a:pPr>
            <a:r>
              <a:rPr lang="fa-IR" dirty="0">
                <a:cs typeface="B Titr" pitchFamily="2" charset="-78"/>
              </a:rPr>
              <a:t>مدل سیستمی تغییر</a:t>
            </a:r>
          </a:p>
        </p:txBody>
      </p:sp>
      <p:sp>
        <p:nvSpPr>
          <p:cNvPr id="4" name="Rectangle 3"/>
          <p:cNvSpPr/>
          <p:nvPr/>
        </p:nvSpPr>
        <p:spPr>
          <a:xfrm>
            <a:off x="457201" y="1481070"/>
            <a:ext cx="8229600" cy="5074276"/>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6244103" y="2459864"/>
            <a:ext cx="2075650" cy="288486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rtl="1">
              <a:lnSpc>
                <a:spcPct val="150000"/>
              </a:lnSpc>
              <a:buFont typeface="Wingdings" pitchFamily="2" charset="2"/>
              <a:buChar char="v"/>
            </a:pPr>
            <a:r>
              <a:rPr lang="fa-IR" dirty="0">
                <a:cs typeface="B Nazanin" panose="00000400000000000000" pitchFamily="2" charset="-78"/>
              </a:rPr>
              <a:t>داخلی</a:t>
            </a:r>
          </a:p>
          <a:p>
            <a:pPr marL="342900" indent="-342900" algn="ctr" rtl="1">
              <a:lnSpc>
                <a:spcPct val="150000"/>
              </a:lnSpc>
              <a:buAutoNum type="arabicPeriod"/>
            </a:pPr>
            <a:r>
              <a:rPr lang="fa-IR" dirty="0">
                <a:cs typeface="B Nazanin" panose="00000400000000000000" pitchFamily="2" charset="-78"/>
              </a:rPr>
              <a:t>قوتها      2. ضعفها</a:t>
            </a:r>
          </a:p>
          <a:p>
            <a:pPr algn="ctr" rtl="1">
              <a:lnSpc>
                <a:spcPct val="150000"/>
              </a:lnSpc>
            </a:pPr>
            <a:endParaRPr lang="fa-IR" dirty="0">
              <a:cs typeface="B Nazanin" panose="00000400000000000000" pitchFamily="2" charset="-78"/>
            </a:endParaRPr>
          </a:p>
          <a:p>
            <a:pPr algn="ctr" rtl="1">
              <a:lnSpc>
                <a:spcPct val="150000"/>
              </a:lnSpc>
              <a:buFont typeface="Wingdings" pitchFamily="2" charset="2"/>
              <a:buChar char="v"/>
            </a:pPr>
            <a:r>
              <a:rPr lang="fa-IR" dirty="0">
                <a:cs typeface="B Nazanin" panose="00000400000000000000" pitchFamily="2" charset="-78"/>
              </a:rPr>
              <a:t>خارجی</a:t>
            </a:r>
          </a:p>
          <a:p>
            <a:pPr algn="ctr" rtl="1">
              <a:lnSpc>
                <a:spcPct val="150000"/>
              </a:lnSpc>
            </a:pPr>
            <a:r>
              <a:rPr lang="fa-IR" dirty="0">
                <a:cs typeface="B Nazanin" panose="00000400000000000000" pitchFamily="2" charset="-78"/>
              </a:rPr>
              <a:t>1. فرصتها       2. تهدیدها</a:t>
            </a:r>
          </a:p>
        </p:txBody>
      </p:sp>
      <p:sp>
        <p:nvSpPr>
          <p:cNvPr id="6" name="Rectangle 5"/>
          <p:cNvSpPr/>
          <p:nvPr/>
        </p:nvSpPr>
        <p:spPr>
          <a:xfrm>
            <a:off x="3052295" y="2457716"/>
            <a:ext cx="2277408" cy="288486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endParaRPr lang="fa-IR" dirty="0">
              <a:cs typeface="B Nazanin" panose="00000400000000000000" pitchFamily="2" charset="-78"/>
            </a:endParaRPr>
          </a:p>
        </p:txBody>
      </p:sp>
      <p:sp>
        <p:nvSpPr>
          <p:cNvPr id="7" name="Rectangle 6"/>
          <p:cNvSpPr/>
          <p:nvPr/>
        </p:nvSpPr>
        <p:spPr>
          <a:xfrm>
            <a:off x="457200" y="2404053"/>
            <a:ext cx="1706452" cy="288486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marL="342900" indent="-342900" algn="ctr">
              <a:lnSpc>
                <a:spcPct val="200000"/>
              </a:lnSpc>
            </a:pPr>
            <a:r>
              <a:rPr lang="fa-IR" dirty="0">
                <a:cs typeface="B Nazanin" panose="00000400000000000000" pitchFamily="2" charset="-78"/>
              </a:rPr>
              <a:t>1. سطح سازمانی</a:t>
            </a:r>
          </a:p>
          <a:p>
            <a:pPr marL="342900" indent="-342900" algn="ctr">
              <a:lnSpc>
                <a:spcPct val="200000"/>
              </a:lnSpc>
            </a:pPr>
            <a:r>
              <a:rPr lang="fa-IR" dirty="0">
                <a:cs typeface="B Nazanin" panose="00000400000000000000" pitchFamily="2" charset="-78"/>
              </a:rPr>
              <a:t>2. سطح گروه و بخش</a:t>
            </a:r>
          </a:p>
          <a:p>
            <a:pPr marL="342900" indent="-342900" algn="ctr">
              <a:lnSpc>
                <a:spcPct val="200000"/>
              </a:lnSpc>
            </a:pPr>
            <a:r>
              <a:rPr lang="fa-IR" dirty="0">
                <a:cs typeface="B Nazanin" panose="00000400000000000000" pitchFamily="2" charset="-78"/>
              </a:rPr>
              <a:t>3. سطح فردی</a:t>
            </a:r>
          </a:p>
        </p:txBody>
      </p:sp>
      <p:sp>
        <p:nvSpPr>
          <p:cNvPr id="8" name="Rectangle 7"/>
          <p:cNvSpPr/>
          <p:nvPr/>
        </p:nvSpPr>
        <p:spPr>
          <a:xfrm>
            <a:off x="4301544" y="3026531"/>
            <a:ext cx="880055" cy="43788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dirty="0"/>
              <a:t>ساختار</a:t>
            </a:r>
          </a:p>
        </p:txBody>
      </p:sp>
      <p:sp>
        <p:nvSpPr>
          <p:cNvPr id="9" name="Rectangle 8"/>
          <p:cNvSpPr/>
          <p:nvPr/>
        </p:nvSpPr>
        <p:spPr>
          <a:xfrm>
            <a:off x="3114542" y="3024386"/>
            <a:ext cx="721217" cy="43788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dirty="0"/>
              <a:t>کار</a:t>
            </a:r>
          </a:p>
        </p:txBody>
      </p:sp>
      <p:sp>
        <p:nvSpPr>
          <p:cNvPr id="10" name="Rectangle 9"/>
          <p:cNvSpPr/>
          <p:nvPr/>
        </p:nvSpPr>
        <p:spPr>
          <a:xfrm>
            <a:off x="3640430" y="3936643"/>
            <a:ext cx="721217" cy="43788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dirty="0"/>
              <a:t>افراد</a:t>
            </a:r>
          </a:p>
        </p:txBody>
      </p:sp>
      <p:sp>
        <p:nvSpPr>
          <p:cNvPr id="11" name="Rectangle 10"/>
          <p:cNvSpPr/>
          <p:nvPr/>
        </p:nvSpPr>
        <p:spPr>
          <a:xfrm>
            <a:off x="3586769" y="4848892"/>
            <a:ext cx="721217" cy="43788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1600" dirty="0">
                <a:cs typeface="B Nazanin" panose="00000400000000000000" pitchFamily="2" charset="-78"/>
              </a:rPr>
              <a:t>فن آوری</a:t>
            </a:r>
          </a:p>
        </p:txBody>
      </p:sp>
      <p:sp>
        <p:nvSpPr>
          <p:cNvPr id="12" name="Rectangle 11"/>
          <p:cNvSpPr/>
          <p:nvPr/>
        </p:nvSpPr>
        <p:spPr>
          <a:xfrm>
            <a:off x="6731969" y="1983347"/>
            <a:ext cx="914400" cy="39709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itchFamily="2" charset="-78"/>
              </a:rPr>
              <a:t>ورودیها</a:t>
            </a:r>
          </a:p>
        </p:txBody>
      </p:sp>
      <p:sp>
        <p:nvSpPr>
          <p:cNvPr id="13" name="Rectangle 12"/>
          <p:cNvSpPr/>
          <p:nvPr/>
        </p:nvSpPr>
        <p:spPr>
          <a:xfrm>
            <a:off x="3220826" y="1916461"/>
            <a:ext cx="1852412" cy="44251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itchFamily="2" charset="-78"/>
              </a:rPr>
              <a:t>عوامل هدف در تغییر</a:t>
            </a:r>
          </a:p>
        </p:txBody>
      </p:sp>
      <p:sp>
        <p:nvSpPr>
          <p:cNvPr id="14" name="Rectangle 13"/>
          <p:cNvSpPr/>
          <p:nvPr/>
        </p:nvSpPr>
        <p:spPr>
          <a:xfrm>
            <a:off x="962471" y="1942562"/>
            <a:ext cx="914400" cy="39709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itchFamily="2" charset="-78"/>
              </a:rPr>
              <a:t>خروجیها</a:t>
            </a:r>
          </a:p>
        </p:txBody>
      </p:sp>
      <p:cxnSp>
        <p:nvCxnSpPr>
          <p:cNvPr id="16" name="Straight Arrow Connector 15"/>
          <p:cNvCxnSpPr>
            <a:stCxn id="5" idx="1"/>
            <a:endCxn id="6" idx="3"/>
          </p:cNvCxnSpPr>
          <p:nvPr/>
        </p:nvCxnSpPr>
        <p:spPr>
          <a:xfrm flipH="1" flipV="1">
            <a:off x="5329703" y="3900150"/>
            <a:ext cx="914400" cy="21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5353313" y="3400020"/>
            <a:ext cx="867186" cy="407833"/>
          </a:xfrm>
          <a:prstGeom prst="rect">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700" dirty="0">
                <a:solidFill>
                  <a:schemeClr val="tx1"/>
                </a:solidFill>
                <a:cs typeface="B Nazanin" panose="00000400000000000000" pitchFamily="2" charset="-78"/>
              </a:rPr>
              <a:t>استراتژی</a:t>
            </a:r>
          </a:p>
        </p:txBody>
      </p:sp>
      <p:cxnSp>
        <p:nvCxnSpPr>
          <p:cNvPr id="18" name="Straight Arrow Connector 17"/>
          <p:cNvCxnSpPr/>
          <p:nvPr/>
        </p:nvCxnSpPr>
        <p:spPr>
          <a:xfrm flipH="1" flipV="1">
            <a:off x="2133592" y="3923760"/>
            <a:ext cx="914400" cy="21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cxnSpLocks/>
            <a:stCxn id="8" idx="1"/>
            <a:endCxn id="9" idx="3"/>
          </p:cNvCxnSpPr>
          <p:nvPr/>
        </p:nvCxnSpPr>
        <p:spPr>
          <a:xfrm flipH="1" flipV="1">
            <a:off x="3835759" y="3243327"/>
            <a:ext cx="465785" cy="214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4307986" y="3462268"/>
            <a:ext cx="0" cy="46149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a:off x="3958107" y="4374524"/>
            <a:ext cx="0" cy="46149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V="1">
            <a:off x="4675031" y="3462269"/>
            <a:ext cx="12880" cy="15615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flipH="1">
            <a:off x="4307986" y="5023835"/>
            <a:ext cx="37992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3359242" y="3447242"/>
            <a:ext cx="12880" cy="15615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a:off x="3354947" y="5022761"/>
            <a:ext cx="248990" cy="128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flipV="1">
            <a:off x="3810001" y="3462268"/>
            <a:ext cx="0" cy="4872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5845659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533400"/>
            <a:ext cx="7315200" cy="5943600"/>
          </a:xfrm>
        </p:spPr>
        <p:txBody>
          <a:bodyPr>
            <a:normAutofit fontScale="85000" lnSpcReduction="20000"/>
          </a:bodyPr>
          <a:lstStyle/>
          <a:p>
            <a:pPr marL="0" indent="0" algn="r" rtl="1">
              <a:buNone/>
            </a:pPr>
            <a:r>
              <a:rPr lang="fa-IR" sz="2400" dirty="0">
                <a:cs typeface="B Titr" pitchFamily="2" charset="-78"/>
              </a:rPr>
              <a:t>مدل مراوده ایی تغییر برنامه ریزی شده ؛</a:t>
            </a:r>
          </a:p>
          <a:p>
            <a:pPr algn="r" rtl="1">
              <a:buFont typeface="Wingdings" pitchFamily="2" charset="2"/>
              <a:buChar char="q"/>
            </a:pPr>
            <a:r>
              <a:rPr lang="fa-IR" sz="2400" dirty="0">
                <a:cs typeface="B Titr" pitchFamily="2" charset="-78"/>
              </a:rPr>
              <a:t>تعاملات میان مراحل پنجگانه تغییر برنامه ریزی شده در نهایت می تواند ، تغییر را در سازمان با یک نتیجه مطلوب پیش بینی کند . </a:t>
            </a:r>
          </a:p>
          <a:p>
            <a:pPr algn="r" rtl="1">
              <a:buFont typeface="Wingdings" pitchFamily="2" charset="2"/>
              <a:buChar char="q"/>
            </a:pPr>
            <a:r>
              <a:rPr lang="fa-IR" sz="2400" dirty="0">
                <a:cs typeface="B Titr" pitchFamily="2" charset="-78"/>
              </a:rPr>
              <a:t>مراحل پنجگانه تغییر</a:t>
            </a:r>
          </a:p>
          <a:p>
            <a:pPr algn="r" rtl="1">
              <a:lnSpc>
                <a:spcPct val="150000"/>
              </a:lnSpc>
              <a:buFont typeface="Wingdings" pitchFamily="2" charset="2"/>
              <a:buChar char="v"/>
            </a:pPr>
            <a:r>
              <a:rPr lang="fa-IR" sz="2400" dirty="0">
                <a:cs typeface="B Nazanin" pitchFamily="2" charset="-78"/>
              </a:rPr>
              <a:t>1. تدوین ، هر تغییر لازم می بایست با چهار چوب روشن تدوین و مکتوب شود </a:t>
            </a:r>
          </a:p>
          <a:p>
            <a:pPr algn="r" rtl="1">
              <a:lnSpc>
                <a:spcPct val="150000"/>
              </a:lnSpc>
              <a:buFont typeface="Wingdings" pitchFamily="2" charset="2"/>
              <a:buChar char="v"/>
            </a:pPr>
            <a:r>
              <a:rPr lang="fa-IR" sz="2400" dirty="0">
                <a:cs typeface="B Nazanin" pitchFamily="2" charset="-78"/>
              </a:rPr>
              <a:t>2. طراحی مفهومی ، از تدوین شیوه های تغییر می بایست یک مدل مفهومی از سازمان آینده پدید آورده شود </a:t>
            </a:r>
          </a:p>
          <a:p>
            <a:pPr algn="r" rtl="1">
              <a:lnSpc>
                <a:spcPct val="150000"/>
              </a:lnSpc>
              <a:buFont typeface="Wingdings" pitchFamily="2" charset="2"/>
              <a:buChar char="v"/>
            </a:pPr>
            <a:r>
              <a:rPr lang="fa-IR" sz="2400" dirty="0">
                <a:cs typeface="B Nazanin" pitchFamily="2" charset="-78"/>
              </a:rPr>
              <a:t>3. طراحی تفصیلی ، این مدل مفهومی می بایست مورد ارزیابی در بخش ها و کلیه زمینه و احتمالات پیش رو صورت گیرد </a:t>
            </a:r>
          </a:p>
          <a:p>
            <a:pPr algn="r" rtl="1">
              <a:lnSpc>
                <a:spcPct val="150000"/>
              </a:lnSpc>
              <a:buFont typeface="Wingdings" pitchFamily="2" charset="2"/>
              <a:buChar char="v"/>
            </a:pPr>
            <a:r>
              <a:rPr lang="fa-IR" sz="2400" dirty="0">
                <a:cs typeface="B Nazanin" pitchFamily="2" charset="-78"/>
              </a:rPr>
              <a:t>4. ارزیابی ، پس از این طرح تفصیلی می بایست نسبت به ارزیابی همه جوانب اقدام و سریعا نقاط ضعف را که می توان باعث تهدید شود را بر طرف و به نقاط قوت تبدیل کرد که بتوان به جایگاه رقابت فرصت های بیشتری جهت تغییر و بهبود سازمان ایجاد کرد .</a:t>
            </a:r>
          </a:p>
          <a:p>
            <a:pPr algn="r" rtl="1">
              <a:lnSpc>
                <a:spcPct val="150000"/>
              </a:lnSpc>
              <a:buFont typeface="Wingdings" pitchFamily="2" charset="2"/>
              <a:buChar char="v"/>
            </a:pPr>
            <a:r>
              <a:rPr lang="fa-IR" sz="2400" dirty="0">
                <a:cs typeface="B Nazanin" pitchFamily="2" charset="-78"/>
              </a:rPr>
              <a:t>5. استقرار ، پس از موفقیت چهار عمل فوق می بایست نسبت به استقرار تغییرات و این ارزیابی را همواره جهت تغییرات مطلوب تر صورت داد .</a:t>
            </a:r>
          </a:p>
        </p:txBody>
      </p:sp>
    </p:spTree>
    <p:extLst>
      <p:ext uri="{BB962C8B-B14F-4D97-AF65-F5344CB8AC3E}">
        <p14:creationId xmlns:p14="http://schemas.microsoft.com/office/powerpoint/2010/main" val="226769820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467600" cy="6096000"/>
          </a:xfrm>
        </p:spPr>
        <p:txBody>
          <a:bodyPr>
            <a:noAutofit/>
          </a:bodyPr>
          <a:lstStyle/>
          <a:p>
            <a:pPr algn="just" rtl="1">
              <a:lnSpc>
                <a:spcPct val="150000"/>
              </a:lnSpc>
            </a:pPr>
            <a:r>
              <a:rPr lang="fa-IR" dirty="0">
                <a:cs typeface="B Nazanin" panose="00000400000000000000" pitchFamily="2" charset="-78"/>
              </a:rPr>
              <a:t>در صورت نتیجه گیری مطلوب از تغییر می بایست زنجیره ای از تعاملها را بین مدیریت ، سرپرستان و کارکنان ایجاد کرد .</a:t>
            </a:r>
          </a:p>
          <a:p>
            <a:pPr algn="just" rtl="1">
              <a:lnSpc>
                <a:spcPct val="150000"/>
              </a:lnSpc>
            </a:pPr>
            <a:r>
              <a:rPr lang="fa-IR" dirty="0">
                <a:cs typeface="B Nazanin" panose="00000400000000000000" pitchFamily="2" charset="-78"/>
              </a:rPr>
              <a:t>همواره مدیران مهم ترین عوامل تغییرات در سازمان ها می باشند </a:t>
            </a:r>
          </a:p>
          <a:p>
            <a:pPr algn="just" rtl="1">
              <a:lnSpc>
                <a:spcPct val="150000"/>
              </a:lnSpc>
              <a:buNone/>
            </a:pPr>
            <a:r>
              <a:rPr lang="fa-IR" dirty="0">
                <a:cs typeface="B Nazanin" panose="00000400000000000000" pitchFamily="2" charset="-78"/>
              </a:rPr>
              <a:t>مدیران می توانند در مرحله اول نیاز ها و در مرحله دوم مفروضات را استخراج کرده و در مرحله سوم برداشت های نا درست و یا خطا ها را مورد ارزیابی روزانه قرار دهند و سپس با تعیین شاخص ها و وزن دهی و ارزش گذاری به مرحله پنجم می بایست برنامه تغییر را فراهم کرده و با افراد ماهر ، منابع مناسب و استفاده مطلوب از محرک های خارجی و با تفویض اختیار جهت تغییر مناسب اقدام کنند .</a:t>
            </a:r>
          </a:p>
          <a:p>
            <a:pPr algn="just" rtl="1">
              <a:lnSpc>
                <a:spcPct val="150000"/>
              </a:lnSpc>
              <a:buNone/>
            </a:pPr>
            <a:r>
              <a:rPr lang="fa-IR" dirty="0">
                <a:cs typeface="B Nazanin" panose="00000400000000000000" pitchFamily="2" charset="-78"/>
              </a:rPr>
              <a:t>در نهایت بازخورد هر تغییر می تواند کیفیت آن را بهبود بخشیده و از انحراف ان جلوگیری نماید ، در چهار چوب این فراگرد کلی تغییر برنامه ریزی شده استفاده  ترکیبی از تاکتیک های اجرائی برنامه تغییر یا یکی از آنها به کار گرفته می شود </a:t>
            </a:r>
          </a:p>
          <a:p>
            <a:pPr algn="just" rtl="1">
              <a:lnSpc>
                <a:spcPct val="150000"/>
              </a:lnSpc>
              <a:buNone/>
            </a:pPr>
            <a:r>
              <a:rPr lang="fa-IR" dirty="0">
                <a:cs typeface="B Nazanin" panose="00000400000000000000" pitchFamily="2" charset="-78"/>
              </a:rPr>
              <a:t>مهم ترین شیوه در چگونگی استقرار تغییر و در نهایت نتیجه گیری مطلوب از تغییر ، تنظیم یک جریان تاکتیکی در اجرای تغییر است .</a:t>
            </a:r>
          </a:p>
          <a:p>
            <a:pPr algn="just" rtl="1">
              <a:lnSpc>
                <a:spcPct val="150000"/>
              </a:lnSpc>
              <a:buNone/>
            </a:pPr>
            <a:endParaRPr lang="en-US" dirty="0">
              <a:cs typeface="B Nazanin" panose="00000400000000000000" pitchFamily="2" charset="-78"/>
            </a:endParaRP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81000"/>
            <a:ext cx="6934201" cy="6019800"/>
          </a:xfrm>
        </p:spPr>
        <p:txBody>
          <a:bodyPr>
            <a:noAutofit/>
          </a:bodyPr>
          <a:lstStyle/>
          <a:p>
            <a:pPr algn="r" rtl="1">
              <a:lnSpc>
                <a:spcPct val="150000"/>
              </a:lnSpc>
            </a:pPr>
            <a:r>
              <a:rPr lang="fa-IR" sz="1600" dirty="0">
                <a:cs typeface="B Nazanin" panose="00000400000000000000" pitchFamily="2" charset="-78"/>
              </a:rPr>
              <a:t>1 – اقدام ؛مدیران کلیدی سازمان منطقی را برای تغییر تدوین می کنند و حمایت های لازم را برای آن فراهم کرده و بر برنامه ریزی تغییر نفوذ موثر می کنند .</a:t>
            </a:r>
          </a:p>
          <a:p>
            <a:pPr algn="r" rtl="1">
              <a:lnSpc>
                <a:spcPct val="150000"/>
              </a:lnSpc>
            </a:pPr>
            <a:r>
              <a:rPr lang="fa-IR" sz="1600" dirty="0">
                <a:cs typeface="B Nazanin" panose="00000400000000000000" pitchFamily="2" charset="-78"/>
              </a:rPr>
              <a:t>2 – مشارکت افراد و همه کسانی که در برنامه تغییر می توانند تحت تاثیر قرار گیرند ضروری است و معمولا به علت اثرات آینده در آن حضوری  موثر خواهند داشت .</a:t>
            </a:r>
          </a:p>
          <a:p>
            <a:pPr algn="r" rtl="1">
              <a:lnSpc>
                <a:spcPct val="150000"/>
              </a:lnSpc>
            </a:pPr>
            <a:r>
              <a:rPr lang="fa-IR" sz="1600" dirty="0">
                <a:cs typeface="B Nazanin" panose="00000400000000000000" pitchFamily="2" charset="-78"/>
              </a:rPr>
              <a:t>3 – ترغیب و تشویق افراد و جامعه تحت تاثیر این تغییر توسط مدیران و سرپرستان و متخصصان و کار شناسان از مهم ترین عوامل موثر تغییر خواهد بود </a:t>
            </a:r>
          </a:p>
          <a:p>
            <a:pPr algn="r" rtl="1">
              <a:lnSpc>
                <a:spcPct val="150000"/>
              </a:lnSpc>
            </a:pPr>
            <a:r>
              <a:rPr lang="fa-IR" sz="1600" dirty="0">
                <a:cs typeface="B Nazanin" panose="00000400000000000000" pitchFamily="2" charset="-78"/>
              </a:rPr>
              <a:t>4 – دستور و تاکید مدیریت و رهبری سازمانی در نهایت می تواند مهم ترین عامل در استقرار تغییر باشد .</a:t>
            </a:r>
          </a:p>
          <a:p>
            <a:pPr algn="r" rtl="1">
              <a:lnSpc>
                <a:spcPct val="150000"/>
              </a:lnSpc>
            </a:pPr>
            <a:r>
              <a:rPr lang="fa-IR" sz="1600" dirty="0">
                <a:cs typeface="B Nazanin" panose="00000400000000000000" pitchFamily="2" charset="-78"/>
              </a:rPr>
              <a:t>در نهایت در همه سازمان ها این ارکان و امتیاز ومیزان اثر هر کدام از  متغیرها  ارزیابی می شود ولی همواره مهم ترین  عوامل شروع و اقدام به تغییر و در نهایت به میزان مشارکت موثر افراد ، تغییرات به مرحله عمل می رسند .</a:t>
            </a:r>
          </a:p>
          <a:p>
            <a:pPr algn="r" rtl="1">
              <a:lnSpc>
                <a:spcPct val="150000"/>
              </a:lnSpc>
            </a:pPr>
            <a:r>
              <a:rPr lang="fa-IR" sz="1600" dirty="0">
                <a:cs typeface="B Nazanin" panose="00000400000000000000" pitchFamily="2" charset="-78"/>
              </a:rPr>
              <a:t>تغییر و بهبود بخشی کار شبیه مردن و زنده شدن خواهد بود ولی نمیبایست از ان هراسید .</a:t>
            </a:r>
          </a:p>
          <a:p>
            <a:pPr algn="r" rtl="1">
              <a:lnSpc>
                <a:spcPct val="150000"/>
              </a:lnSpc>
            </a:pPr>
            <a:r>
              <a:rPr lang="fa-IR" sz="1600" dirty="0">
                <a:cs typeface="B Nazanin" panose="00000400000000000000" pitchFamily="2" charset="-78"/>
              </a:rPr>
              <a:t>تغییر یک اصل بر پایه مشارکت تمامی کارکنان و صاحبانه سرمایه و مالکین و مدیران است ،کاری شجاعانه  و باید توسط خوش فکرترین و بی باکترین کاکنان صورت گرفته و باید به ان مبادرت کرد.</a:t>
            </a:r>
            <a:endParaRPr lang="en-US" sz="1600" dirty="0">
              <a:cs typeface="B Nazanin" panose="00000400000000000000"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762000"/>
            <a:ext cx="7315200" cy="5410200"/>
          </a:xfrm>
        </p:spPr>
        <p:txBody>
          <a:bodyPr>
            <a:normAutofit fontScale="92500"/>
          </a:bodyPr>
          <a:lstStyle/>
          <a:p>
            <a:pPr algn="justLow" rtl="1">
              <a:lnSpc>
                <a:spcPct val="200000"/>
              </a:lnSpc>
              <a:buFont typeface="Wingdings" pitchFamily="2" charset="2"/>
              <a:buChar char="v"/>
            </a:pPr>
            <a:r>
              <a:rPr lang="fa-IR" sz="2000" b="1" dirty="0">
                <a:cs typeface="B Nazanin" pitchFamily="2" charset="-78"/>
              </a:rPr>
              <a:t>اثرجبران: </a:t>
            </a:r>
            <a:r>
              <a:rPr lang="fa-IR" sz="2000" dirty="0">
                <a:cs typeface="B Nazanin" pitchFamily="2" charset="-78"/>
              </a:rPr>
              <a:t>بر اساس این نظریه رضایت شغلی و رضایت از زندگی با هم رابطه معکوس دارند. به دیگر سخن آدمها شغل پایین یا رضایت از زندگی را با جستجوی فعالیتهای رضایتبخش در سایر  حوزه ها جبران میکنند. با توجه به تحقیقات انجام شده این نظریه تایید نشد.</a:t>
            </a:r>
          </a:p>
          <a:p>
            <a:pPr algn="justLow" rtl="1">
              <a:lnSpc>
                <a:spcPct val="200000"/>
              </a:lnSpc>
              <a:buFont typeface="Wingdings" pitchFamily="2" charset="2"/>
              <a:buChar char="v"/>
            </a:pPr>
            <a:r>
              <a:rPr lang="fa-IR" sz="2000" b="1" dirty="0">
                <a:cs typeface="B Nazanin" pitchFamily="2" charset="-78"/>
              </a:rPr>
              <a:t>مدل بخشی: </a:t>
            </a:r>
            <a:r>
              <a:rPr lang="fa-IR" sz="2000" dirty="0">
                <a:cs typeface="B Nazanin" pitchFamily="2" charset="-78"/>
              </a:rPr>
              <a:t>این نظریه بیان می دارد که رضایت شغلی و رضایت از زندگی مستقل از یکدیگرند و یکی بر دیگری اثر ندارد. پژوهشهای صورت پذیرفته این مدل را نیز تایید نکردند.</a:t>
            </a:r>
          </a:p>
          <a:p>
            <a:pPr algn="justLow" rtl="1">
              <a:lnSpc>
                <a:spcPct val="200000"/>
              </a:lnSpc>
              <a:buFont typeface="Wingdings" pitchFamily="2" charset="2"/>
              <a:buChar char="v"/>
            </a:pPr>
            <a:r>
              <a:rPr lang="fa-IR" sz="2000" b="1" dirty="0">
                <a:cs typeface="B Nazanin" pitchFamily="2" charset="-78"/>
              </a:rPr>
              <a:t>مدل همپوشی: </a:t>
            </a:r>
            <a:r>
              <a:rPr lang="fa-IR" sz="2000" dirty="0">
                <a:cs typeface="B Nazanin" pitchFamily="2" charset="-78"/>
              </a:rPr>
              <a:t>پژوهشهای اخیر این مدل را مورد تایید قرار دادند. بر اساس این مدل رضایت یا عدم رضایت از شغل بر زندگی فرد اثر دارد و برعکس. به دیگر سخن هر یک بر دیگری هم به طور مثبت و هم منفی بر مبنای یک فراگرد مستمر اثر دارند.</a:t>
            </a:r>
            <a:endParaRPr lang="en-US" sz="2000" dirty="0">
              <a:cs typeface="B Nazanin" pitchFamily="2" charset="-78"/>
            </a:endParaRP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990600"/>
            <a:ext cx="6629401" cy="4234822"/>
          </a:xfrm>
        </p:spPr>
        <p:txBody>
          <a:bodyPr/>
          <a:lstStyle/>
          <a:p>
            <a:pPr algn="just" rtl="1">
              <a:lnSpc>
                <a:spcPct val="150000"/>
              </a:lnSpc>
            </a:pPr>
            <a:r>
              <a:rPr lang="fa-IR" dirty="0">
                <a:cs typeface="B Nazanin" panose="00000400000000000000" pitchFamily="2" charset="-78"/>
              </a:rPr>
              <a:t>در پایان این فصل مهم ترین موضوع قابل ملاحضه مدیران ذکر این نکته است که تغییر لازمه ارتقاء سازمان ها بوده و خواهد بود .</a:t>
            </a:r>
          </a:p>
          <a:p>
            <a:pPr algn="just" rtl="1">
              <a:lnSpc>
                <a:spcPct val="150000"/>
              </a:lnSpc>
            </a:pPr>
            <a:r>
              <a:rPr lang="fa-IR" dirty="0">
                <a:cs typeface="B Nazanin" panose="00000400000000000000" pitchFamily="2" charset="-78"/>
              </a:rPr>
              <a:t>از تغییر نمی بایست حراسید ، تغییر لازمه رشد و توسعه مطلوب سازی سازمان است . مدیرانی که از تغییر می حراسند قطعا حذف خواهند شد و سازمان هایی که دچار تغییر نباشند به سوی نابودی خواهند رفت . برند های زیادی که از تغییر اجتناب کرده و رو به نابودی رفته اند در همین دو دهه ، نامشان و برندشان بسیار معروف بوده اند</a:t>
            </a:r>
          </a:p>
          <a:p>
            <a:pPr algn="just" rtl="1">
              <a:lnSpc>
                <a:spcPct val="150000"/>
              </a:lnSpc>
            </a:pPr>
            <a:r>
              <a:rPr lang="fa-IR" dirty="0">
                <a:cs typeface="B Nazanin" panose="00000400000000000000" pitchFamily="2" charset="-78"/>
              </a:rPr>
              <a:t> مثلا برند های تلفن های همراه که امروزه بدست فراموشی سپرده شده اند و یا خودرو سازان و مجموعه هایی که در طول صد سال گذشته کالا های خدماتی متعددی تولید کرده و امروزه بلعیده شده و جای خود را به دیگران داده اند . </a:t>
            </a:r>
            <a:endParaRPr lang="en-US" dirty="0">
              <a:cs typeface="B Nazanin" panose="00000400000000000000" pitchFamily="2" charset="-78"/>
            </a:endParaRP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7DC8D8-22F2-445C-8505-08A198AF1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7531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007" y="1371600"/>
            <a:ext cx="6591985" cy="3777622"/>
          </a:xfrm>
        </p:spPr>
        <p:txBody>
          <a:bodyPr>
            <a:normAutofit/>
          </a:bodyPr>
          <a:lstStyle/>
          <a:p>
            <a:pPr marL="0" indent="0" algn="ctr" rtl="1">
              <a:lnSpc>
                <a:spcPct val="150000"/>
              </a:lnSpc>
              <a:buNone/>
            </a:pPr>
            <a:r>
              <a:rPr lang="fa-IR" sz="4400" dirty="0">
                <a:cs typeface="B Titr" panose="00000700000000000000" pitchFamily="2" charset="-78"/>
              </a:rPr>
              <a:t>فصل سوم:ادراک</a:t>
            </a:r>
          </a:p>
          <a:p>
            <a:pPr marL="0" indent="0" algn="ctr" rtl="1">
              <a:lnSpc>
                <a:spcPct val="150000"/>
              </a:lnSpc>
              <a:buNone/>
            </a:pPr>
            <a:r>
              <a:rPr lang="fa-IR" sz="3600" dirty="0">
                <a:cs typeface="B Titr" panose="00000700000000000000" pitchFamily="2" charset="-78"/>
              </a:rPr>
              <a:t>صفحه 38 الی 72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8077200" cy="5181600"/>
          </a:xfrm>
        </p:spPr>
        <p:txBody>
          <a:bodyPr>
            <a:normAutofit/>
          </a:bodyPr>
          <a:lstStyle/>
          <a:p>
            <a:pPr algn="r" rtl="1">
              <a:buFont typeface="Wingdings" pitchFamily="2" charset="2"/>
              <a:buChar char="q"/>
            </a:pPr>
            <a:r>
              <a:rPr lang="fa-IR" dirty="0">
                <a:cs typeface="B Titr" pitchFamily="2" charset="-78"/>
              </a:rPr>
              <a:t>مقدمه</a:t>
            </a:r>
          </a:p>
          <a:p>
            <a:pPr algn="justLow" rtl="1">
              <a:lnSpc>
                <a:spcPct val="150000"/>
              </a:lnSpc>
              <a:buFont typeface="Wingdings" panose="05000000000000000000" pitchFamily="2" charset="2"/>
              <a:buChar char="v"/>
            </a:pPr>
            <a:r>
              <a:rPr lang="fa-IR" sz="2400" dirty="0">
                <a:cs typeface="B Nazanin" panose="00000400000000000000" pitchFamily="2" charset="-78"/>
              </a:rPr>
              <a:t>شناخت رفتار سازمانی بدون شناخت ادراک و چرایی دیدگاههای مختلف در برابر مشاهده رخداد واحد ممکن نیست.تفاوت دیدگاهها بیانگر این نکته است که برخلاف آنچه شعور متعارف حکم می کند انسان دنیای اطراف خود را بی پیرایه و مستقیم درک نمی کند؛ به دیگر سخن شخص از طریق ادراکات، صرفاً نظاره گری انفعالی بر گستره زندگی خود نیست بلکه بازیگری است که فعالانه تصویر یا جلوه ای از دنیای پیرامون خود را از طریق فراگرد پیچیده و پویای ذهنی می سازد و بر اساس آن دنیای زندگی خود را تدوین کرده و ایفای نقش می کند.</a:t>
            </a:r>
          </a:p>
        </p:txBody>
      </p:sp>
    </p:spTree>
    <p:extLst>
      <p:ext uri="{BB962C8B-B14F-4D97-AF65-F5344CB8AC3E}">
        <p14:creationId xmlns:p14="http://schemas.microsoft.com/office/powerpoint/2010/main" val="401029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772401" cy="4343400"/>
          </a:xfrm>
        </p:spPr>
        <p:txBody>
          <a:bodyPr vert="horz" lIns="91440" tIns="45720" rIns="91440" bIns="45720" rtlCol="0">
            <a:normAutofit/>
          </a:bodyPr>
          <a:lstStyle/>
          <a:p>
            <a:pPr marL="0" indent="0" algn="just" rtl="1">
              <a:lnSpc>
                <a:spcPct val="160000"/>
              </a:lnSpc>
              <a:buNone/>
            </a:pPr>
            <a:r>
              <a:rPr lang="fa-IR" sz="1600" dirty="0">
                <a:cs typeface="B Nazanin" pitchFamily="2" charset="-78"/>
              </a:rPr>
              <a:t>در این فصل مثال هایی متعدد در علوم رفتاری و مطالعات سازمانی و سطوح مختلف سازمان مورد اشاره است .</a:t>
            </a:r>
          </a:p>
          <a:p>
            <a:pPr algn="just" rtl="1">
              <a:lnSpc>
                <a:spcPct val="160000"/>
              </a:lnSpc>
              <a:buFont typeface="Wingdings" pitchFamily="2" charset="2"/>
              <a:buChar char="q"/>
            </a:pPr>
            <a:r>
              <a:rPr lang="fa-IR" sz="1600" dirty="0">
                <a:cs typeface="B Nazanin" pitchFamily="2" charset="-78"/>
              </a:rPr>
              <a:t>در فصل دوم این بخش نقش و اهمیت کار و فعالیت و لزوم توجه به کارکنان و افراد شاغل زیر نظر مدیران توجه شده. سرمایه انسانی مهمترین سرمایه هر جامعه ای می باشد. نمی بایست هیچ کاری بدون ارزش و یا کم ارزش ارزیابی شود . چه اینکه همه اجزاء در محیط کار لازم بوده و می بایست متولیان آن مورد توجه قرار گیرد. </a:t>
            </a:r>
          </a:p>
          <a:p>
            <a:pPr marL="0" indent="0" algn="just" rtl="1">
              <a:lnSpc>
                <a:spcPct val="160000"/>
              </a:lnSpc>
              <a:buNone/>
            </a:pPr>
            <a:r>
              <a:rPr lang="fa-IR" sz="1600" dirty="0">
                <a:cs typeface="B Nazanin" pitchFamily="2" charset="-78"/>
              </a:rPr>
              <a:t>در حوزه شهرداری بیش از 60% ظرفیت شهرداری به حوزه خدمات شهری که از نظافت شروع شده تا جمع آوری زباله و نگه داشت شهر تا اداره ارامستان و عرضه و توزیع تره بار معطوف میباشد</a:t>
            </a:r>
          </a:p>
          <a:p>
            <a:pPr marL="0" indent="0" algn="just" rtl="1">
              <a:lnSpc>
                <a:spcPct val="160000"/>
              </a:lnSpc>
              <a:buNone/>
            </a:pPr>
            <a:r>
              <a:rPr lang="fa-IR" sz="1600" dirty="0">
                <a:cs typeface="B Nazanin" pitchFamily="2" charset="-78"/>
              </a:rPr>
              <a:t>آیا می شود گفت نظافت در حوزه شهرداری بدلیل وجود افراد با تخصص کم کار کم اهمیتی خواهد بود .</a:t>
            </a:r>
            <a:endParaRPr lang="en-US" sz="1600" dirty="0">
              <a:cs typeface="B Nazanin"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533400"/>
            <a:ext cx="7049185" cy="4724400"/>
          </a:xfrm>
        </p:spPr>
        <p:txBody>
          <a:bodyPr>
            <a:normAutofit fontScale="92500"/>
          </a:bodyPr>
          <a:lstStyle/>
          <a:p>
            <a:pPr algn="r" rtl="1">
              <a:lnSpc>
                <a:spcPct val="250000"/>
              </a:lnSpc>
              <a:buFont typeface="Wingdings" panose="05000000000000000000" pitchFamily="2" charset="2"/>
              <a:buChar char="q"/>
            </a:pPr>
            <a:r>
              <a:rPr lang="fa-IR" sz="3200" dirty="0">
                <a:cs typeface="B Titr" panose="00000700000000000000" pitchFamily="2" charset="-78"/>
              </a:rPr>
              <a:t>تعریف ادارک</a:t>
            </a:r>
          </a:p>
          <a:p>
            <a:pPr algn="justLow" rtl="1">
              <a:lnSpc>
                <a:spcPct val="250000"/>
              </a:lnSpc>
              <a:buFont typeface="Wingdings" panose="05000000000000000000" pitchFamily="2" charset="2"/>
              <a:buChar char="v"/>
            </a:pPr>
            <a:r>
              <a:rPr lang="fa-IR" sz="2000" dirty="0">
                <a:cs typeface="B Nazanin" panose="00000400000000000000" pitchFamily="2" charset="-78"/>
              </a:rPr>
              <a:t>فراگرد دریافت و تعبیر و تفسیر محرکهای محیطی را ادارک می گویند.در دنیای مملو از محرکهای محیطی پیچیده، ادراکات آدمی در طبقه بندی و سازماندهی احساسات دریافتی به وی کمک می کند. رفتار فرد بر اساس تعبیر و تفسیر وی از واقعیتی است که مشاهده می کند؛ یعنی رفتار شخص بر مبنای ادارک او از واقعیت است نه خود واقعیت.</a:t>
            </a:r>
          </a:p>
        </p:txBody>
      </p:sp>
    </p:spTree>
    <p:extLst>
      <p:ext uri="{BB962C8B-B14F-4D97-AF65-F5344CB8AC3E}">
        <p14:creationId xmlns:p14="http://schemas.microsoft.com/office/powerpoint/2010/main" val="870388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9703" y="304800"/>
            <a:ext cx="7467600" cy="1447800"/>
          </a:xfrm>
        </p:spPr>
        <p:txBody>
          <a:bodyPr>
            <a:normAutofit fontScale="92500" lnSpcReduction="20000"/>
          </a:bodyPr>
          <a:lstStyle/>
          <a:p>
            <a:pPr marL="342900" marR="0" lvl="0" indent="-342900" algn="r" defTabSz="457200" rtl="1" eaLnBrk="1" fontAlgn="auto" latinLnBrk="0" hangingPunct="1">
              <a:lnSpc>
                <a:spcPct val="150000"/>
              </a:lnSpc>
              <a:spcBef>
                <a:spcPts val="1000"/>
              </a:spcBef>
              <a:spcAft>
                <a:spcPts val="0"/>
              </a:spcAft>
              <a:buClr>
                <a:srgbClr val="353535"/>
              </a:buClr>
              <a:buSzTx/>
              <a:buFont typeface="Wingdings" panose="05000000000000000000" pitchFamily="2" charset="2"/>
              <a:buChar char="q"/>
              <a:tabLst/>
              <a:defRPr/>
            </a:pPr>
            <a:r>
              <a:rPr kumimoji="0" lang="fa-IR" sz="2400" b="0" i="0" u="none" strike="noStrike" kern="1200" cap="none" spc="0" normalizeH="0" baseline="0" noProof="0" dirty="0">
                <a:ln>
                  <a:noFill/>
                </a:ln>
                <a:solidFill>
                  <a:schemeClr val="accent2"/>
                </a:solidFill>
                <a:effectLst/>
                <a:uLnTx/>
                <a:uFillTx/>
                <a:latin typeface="Century Gothic" panose="020B0502020202020204"/>
                <a:ea typeface="+mn-ea"/>
                <a:cs typeface="B Titr" panose="00000700000000000000" pitchFamily="2" charset="-78"/>
              </a:rPr>
              <a:t>فراگرد ادراکی </a:t>
            </a:r>
          </a:p>
          <a:p>
            <a:pPr lvl="1" indent="-342900" algn="r" rtl="1">
              <a:lnSpc>
                <a:spcPct val="150000"/>
              </a:lnSpc>
              <a:buClr>
                <a:srgbClr val="353535"/>
              </a:buClr>
              <a:buFont typeface="Wingdings" panose="05000000000000000000" pitchFamily="2" charset="2"/>
              <a:buChar char="q"/>
              <a:defRPr/>
            </a:pPr>
            <a:r>
              <a:rPr lang="fa-IR" sz="1900" dirty="0">
                <a:cs typeface="B Nazanin" panose="00000400000000000000" pitchFamily="2" charset="-78"/>
              </a:rPr>
              <a:t>پالونه به معنای صافی در فرهنگ لغت فارسی است و در انگلیسی به معنای فیلتر </a:t>
            </a:r>
            <a:r>
              <a:rPr lang="en-US" sz="1900" dirty="0">
                <a:cs typeface="B Nazanin" panose="00000400000000000000" pitchFamily="2" charset="-78"/>
              </a:rPr>
              <a:t>filter </a:t>
            </a:r>
            <a:r>
              <a:rPr lang="fa-IR" sz="1900" dirty="0">
                <a:cs typeface="B Nazanin" panose="00000400000000000000" pitchFamily="2" charset="-78"/>
              </a:rPr>
              <a:t> بکار می رود که در رفتار سازمانی می شود به معنای کنترل عوامل موثر در فراگرد ها </a:t>
            </a:r>
          </a:p>
          <a:p>
            <a:pPr algn="r" rtl="1">
              <a:lnSpc>
                <a:spcPct val="150000"/>
              </a:lnSpc>
              <a:buFont typeface="Wingdings" panose="05000000000000000000" pitchFamily="2" charset="2"/>
              <a:buChar char="q"/>
            </a:pPr>
            <a:endParaRPr lang="fa-IR" dirty="0">
              <a:cs typeface="B Titr" panose="00000700000000000000" pitchFamily="2" charset="-78"/>
            </a:endParaRPr>
          </a:p>
        </p:txBody>
      </p:sp>
      <p:pic>
        <p:nvPicPr>
          <p:cNvPr id="4" name="Picture 3"/>
          <p:cNvPicPr>
            <a:picLocks noChangeAspect="1"/>
          </p:cNvPicPr>
          <p:nvPr/>
        </p:nvPicPr>
        <p:blipFill>
          <a:blip r:embed="rId2" cstate="print"/>
          <a:stretch>
            <a:fillRect/>
          </a:stretch>
        </p:blipFill>
        <p:spPr>
          <a:xfrm>
            <a:off x="1295400" y="2013962"/>
            <a:ext cx="6553200" cy="4669515"/>
          </a:xfrm>
          <a:prstGeom prst="rect">
            <a:avLst/>
          </a:prstGeom>
        </p:spPr>
      </p:pic>
    </p:spTree>
    <p:extLst>
      <p:ext uri="{BB962C8B-B14F-4D97-AF65-F5344CB8AC3E}">
        <p14:creationId xmlns:p14="http://schemas.microsoft.com/office/powerpoint/2010/main" val="3506347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762000"/>
            <a:ext cx="7049185" cy="5105400"/>
          </a:xfrm>
        </p:spPr>
        <p:txBody>
          <a:bodyPr>
            <a:normAutofit/>
          </a:bodyPr>
          <a:lstStyle/>
          <a:p>
            <a:pPr algn="r" rtl="1">
              <a:lnSpc>
                <a:spcPct val="200000"/>
              </a:lnSpc>
              <a:buFont typeface="Wingdings" panose="05000000000000000000" pitchFamily="2" charset="2"/>
              <a:buChar char="q"/>
            </a:pPr>
            <a:r>
              <a:rPr lang="fa-IR" sz="3000" dirty="0">
                <a:cs typeface="B Titr" panose="00000700000000000000" pitchFamily="2" charset="-78"/>
              </a:rPr>
              <a:t>استنباط ادراکی</a:t>
            </a:r>
          </a:p>
          <a:p>
            <a:pPr algn="justLow" rtl="1">
              <a:lnSpc>
                <a:spcPct val="200000"/>
              </a:lnSpc>
              <a:buFont typeface="Wingdings" panose="05000000000000000000" pitchFamily="2" charset="2"/>
              <a:buChar char="v"/>
            </a:pPr>
            <a:r>
              <a:rPr lang="fa-IR" dirty="0">
                <a:cs typeface="B Nazanin" panose="00000400000000000000" pitchFamily="2" charset="-78"/>
              </a:rPr>
              <a:t>انسان تمایل دارد که با استفاده از اطلاعات محدود خود افراد را دسته بندی کرده و آنگاه بر اساس این اطلاعات عمل کند؛ هر چند که بیشتر استنباطهای او تأیید نشود. این فراگرد را استنباط ادراکی می نامند، چون انسان در برخورد با اشیای مختلف باید وضعیت خود را تشخیص دهد و سپس بر اساس نشانه های اندکی که از اشیاء دارد درباره آنها استنباط کند.</a:t>
            </a:r>
          </a:p>
        </p:txBody>
      </p:sp>
    </p:spTree>
    <p:extLst>
      <p:ext uri="{BB962C8B-B14F-4D97-AF65-F5344CB8AC3E}">
        <p14:creationId xmlns:p14="http://schemas.microsoft.com/office/powerpoint/2010/main" val="3294169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5763"/>
            <a:ext cx="8229600" cy="5448837"/>
          </a:xfrm>
        </p:spPr>
        <p:txBody>
          <a:bodyPr>
            <a:normAutofit fontScale="62500" lnSpcReduction="20000"/>
          </a:bodyPr>
          <a:lstStyle/>
          <a:p>
            <a:pPr algn="r" rtl="1">
              <a:buFont typeface="Wingdings" panose="05000000000000000000" pitchFamily="2" charset="2"/>
              <a:buChar char="q"/>
            </a:pPr>
            <a:r>
              <a:rPr lang="fa-IR" sz="4800" dirty="0">
                <a:cs typeface="B Titr" panose="00000700000000000000" pitchFamily="2" charset="-78"/>
              </a:rPr>
              <a:t>سازمان ادراکی</a:t>
            </a:r>
          </a:p>
          <a:p>
            <a:pPr algn="justLow" rtl="1">
              <a:lnSpc>
                <a:spcPct val="160000"/>
              </a:lnSpc>
              <a:buFont typeface="Wingdings" panose="05000000000000000000" pitchFamily="2" charset="2"/>
              <a:buChar char="v"/>
            </a:pPr>
            <a:r>
              <a:rPr lang="fa-IR" sz="3900" dirty="0">
                <a:cs typeface="B Nazanin" panose="00000400000000000000" pitchFamily="2" charset="-78"/>
              </a:rPr>
              <a:t>فراگرد دسته بندی محرکهای محیطی در الگوهای قابل تشخیص را سازمان ادراکی گویند. انسان تلاش می کند به جای دیدن محرکهای محیطی به صورت مشاهدات تصادفی ، آنها را در الگوهای قابل تشخیص و معنی دار سازماندهی کند؛ بعضی از اصولی که شخص در سازماندهی ادراکاتش به کار می برد عبارت اند از:</a:t>
            </a:r>
          </a:p>
          <a:p>
            <a:pPr algn="justLow" rtl="1">
              <a:lnSpc>
                <a:spcPct val="160000"/>
              </a:lnSpc>
              <a:buFont typeface="Wingdings" panose="05000000000000000000" pitchFamily="2" charset="2"/>
              <a:buChar char="§"/>
            </a:pPr>
            <a:r>
              <a:rPr lang="fa-IR" sz="3900" dirty="0">
                <a:cs typeface="B Nazanin" panose="00000400000000000000" pitchFamily="2" charset="-78"/>
              </a:rPr>
              <a:t>زمینه</a:t>
            </a:r>
          </a:p>
          <a:p>
            <a:pPr algn="justLow" rtl="1">
              <a:lnSpc>
                <a:spcPct val="160000"/>
              </a:lnSpc>
              <a:buFont typeface="Wingdings" panose="05000000000000000000" pitchFamily="2" charset="2"/>
              <a:buChar char="§"/>
            </a:pPr>
            <a:r>
              <a:rPr lang="fa-IR" sz="3900" dirty="0">
                <a:cs typeface="B Nazanin" panose="00000400000000000000" pitchFamily="2" charset="-78"/>
              </a:rPr>
              <a:t>مشابهت- همانندی</a:t>
            </a:r>
          </a:p>
          <a:p>
            <a:pPr algn="justLow" rtl="1">
              <a:lnSpc>
                <a:spcPct val="160000"/>
              </a:lnSpc>
              <a:buFont typeface="Wingdings" panose="05000000000000000000" pitchFamily="2" charset="2"/>
              <a:buChar char="§"/>
            </a:pPr>
            <a:r>
              <a:rPr lang="fa-IR" sz="3900" dirty="0">
                <a:cs typeface="B Nazanin" panose="00000400000000000000" pitchFamily="2" charset="-78"/>
              </a:rPr>
              <a:t>نزدیکی – مجاورت</a:t>
            </a:r>
          </a:p>
          <a:p>
            <a:pPr algn="justLow" rtl="1">
              <a:lnSpc>
                <a:spcPct val="160000"/>
              </a:lnSpc>
              <a:buFont typeface="Wingdings" panose="05000000000000000000" pitchFamily="2" charset="2"/>
              <a:buChar char="§"/>
            </a:pPr>
            <a:r>
              <a:rPr lang="fa-IR" sz="3900" dirty="0">
                <a:cs typeface="B Nazanin" panose="00000400000000000000" pitchFamily="2" charset="-78"/>
              </a:rPr>
              <a:t>تکمیل.</a:t>
            </a:r>
          </a:p>
        </p:txBody>
      </p:sp>
    </p:spTree>
    <p:extLst>
      <p:ext uri="{BB962C8B-B14F-4D97-AF65-F5344CB8AC3E}">
        <p14:creationId xmlns:p14="http://schemas.microsoft.com/office/powerpoint/2010/main" val="3099411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609600"/>
            <a:ext cx="6668185" cy="4800600"/>
          </a:xfrm>
        </p:spPr>
        <p:txBody>
          <a:bodyPr>
            <a:normAutofit/>
          </a:bodyPr>
          <a:lstStyle/>
          <a:p>
            <a:pPr algn="r" rtl="1">
              <a:lnSpc>
                <a:spcPct val="200000"/>
              </a:lnSpc>
              <a:buFont typeface="Wingdings" panose="05000000000000000000" pitchFamily="2" charset="2"/>
              <a:buChar char="q"/>
            </a:pPr>
            <a:r>
              <a:rPr lang="fa-IR" sz="2000" dirty="0">
                <a:cs typeface="B Titr" panose="00000700000000000000" pitchFamily="2" charset="-78"/>
              </a:rPr>
              <a:t>رخدادهای اجتماعی و افراد</a:t>
            </a:r>
          </a:p>
          <a:p>
            <a:pPr algn="justLow" rtl="1">
              <a:lnSpc>
                <a:spcPct val="200000"/>
              </a:lnSpc>
              <a:buFont typeface="Wingdings" panose="05000000000000000000" pitchFamily="2" charset="2"/>
              <a:buChar char="v"/>
            </a:pPr>
            <a:r>
              <a:rPr lang="fa-IR" sz="2000" dirty="0">
                <a:cs typeface="B Nazanin" panose="00000400000000000000" pitchFamily="2" charset="-78"/>
              </a:rPr>
              <a:t>درک رخدادهای اجتماعی و ویژگیهای افراد، دشوارتر از درک اشیای فیزیکی است. اگر دو نفر درباره طول جسمی اختلاف نظر داشته باشند با استفاده از متر می توانند آن را اندازه بگیرند ولی اگر بر سر رضایت سرپرست از کارشان اختلاف داشته باشند ممکن است تعیین اینکه کدامیک درست می گویند مشکل باشد، حتی اگر نسبت به کار نیز فیلم تهیه کرده باشند</a:t>
            </a:r>
            <a:r>
              <a:rPr lang="fa-IR" sz="2000" dirty="0"/>
              <a:t>.</a:t>
            </a:r>
          </a:p>
        </p:txBody>
      </p:sp>
    </p:spTree>
    <p:extLst>
      <p:ext uri="{BB962C8B-B14F-4D97-AF65-F5344CB8AC3E}">
        <p14:creationId xmlns:p14="http://schemas.microsoft.com/office/powerpoint/2010/main" val="2037821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09600"/>
            <a:ext cx="6591985" cy="4648200"/>
          </a:xfrm>
        </p:spPr>
        <p:txBody>
          <a:bodyPr/>
          <a:lstStyle/>
          <a:p>
            <a:pPr algn="r" rtl="1">
              <a:lnSpc>
                <a:spcPct val="200000"/>
              </a:lnSpc>
              <a:buFont typeface="Wingdings" panose="05000000000000000000" pitchFamily="2" charset="2"/>
              <a:buChar char="q"/>
            </a:pPr>
            <a:r>
              <a:rPr lang="fa-IR" sz="3000" dirty="0">
                <a:cs typeface="B Titr" panose="00000700000000000000" pitchFamily="2" charset="-78"/>
              </a:rPr>
              <a:t>ویژگیهای مؤثر بر ادارک اجتماعی</a:t>
            </a:r>
          </a:p>
          <a:p>
            <a:pPr algn="r" rtl="1">
              <a:lnSpc>
                <a:spcPct val="200000"/>
              </a:lnSpc>
              <a:buFont typeface="Wingdings" panose="05000000000000000000" pitchFamily="2" charset="2"/>
              <a:buChar char="v"/>
            </a:pPr>
            <a:r>
              <a:rPr lang="fa-IR" dirty="0">
                <a:cs typeface="B Nazanin" panose="00000400000000000000" pitchFamily="2" charset="-78"/>
              </a:rPr>
              <a:t>ویژگی های عمده ای که بر ادراک اجتمای مؤثر است عبارت اند از:</a:t>
            </a:r>
          </a:p>
          <a:p>
            <a:pPr algn="r" rtl="1">
              <a:lnSpc>
                <a:spcPct val="200000"/>
              </a:lnSpc>
              <a:buFont typeface="Wingdings" panose="05000000000000000000" pitchFamily="2" charset="2"/>
              <a:buChar char="§"/>
            </a:pPr>
            <a:r>
              <a:rPr lang="fa-IR" dirty="0">
                <a:cs typeface="B Nazanin" panose="00000400000000000000" pitchFamily="2" charset="-78"/>
              </a:rPr>
              <a:t>1. ویژگیهای ادراک شونده</a:t>
            </a:r>
          </a:p>
          <a:p>
            <a:pPr algn="r" rtl="1">
              <a:lnSpc>
                <a:spcPct val="200000"/>
              </a:lnSpc>
              <a:buFont typeface="Wingdings" panose="05000000000000000000" pitchFamily="2" charset="2"/>
              <a:buChar char="§"/>
            </a:pPr>
            <a:r>
              <a:rPr lang="fa-IR" dirty="0">
                <a:cs typeface="B Nazanin" panose="00000400000000000000" pitchFamily="2" charset="-78"/>
              </a:rPr>
              <a:t>2. ویژگیهای وضعیت</a:t>
            </a:r>
          </a:p>
          <a:p>
            <a:pPr algn="r" rtl="1">
              <a:lnSpc>
                <a:spcPct val="200000"/>
              </a:lnSpc>
              <a:buFont typeface="Wingdings" panose="05000000000000000000" pitchFamily="2" charset="2"/>
              <a:buChar char="§"/>
            </a:pPr>
            <a:r>
              <a:rPr lang="fa-IR" dirty="0">
                <a:cs typeface="B Nazanin" panose="00000400000000000000" pitchFamily="2" charset="-78"/>
              </a:rPr>
              <a:t>3. ویژگیهای ادارک کننده.</a:t>
            </a:r>
          </a:p>
          <a:p>
            <a:pPr algn="r" rtl="1">
              <a:lnSpc>
                <a:spcPct val="200000"/>
              </a:lnSpc>
            </a:pPr>
            <a:endParaRPr lang="fa-IR" dirty="0"/>
          </a:p>
        </p:txBody>
      </p:sp>
    </p:spTree>
    <p:extLst>
      <p:ext uri="{BB962C8B-B14F-4D97-AF65-F5344CB8AC3E}">
        <p14:creationId xmlns:p14="http://schemas.microsoft.com/office/powerpoint/2010/main" val="600194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09600"/>
            <a:ext cx="7315200" cy="4389120"/>
          </a:xfrm>
        </p:spPr>
        <p:txBody>
          <a:bodyPr>
            <a:normAutofit/>
          </a:bodyPr>
          <a:lstStyle/>
          <a:p>
            <a:pPr algn="justLow" rtl="1">
              <a:lnSpc>
                <a:spcPct val="150000"/>
              </a:lnSpc>
              <a:buFont typeface="Wingdings" panose="05000000000000000000" pitchFamily="2" charset="2"/>
              <a:buChar char="q"/>
            </a:pPr>
            <a:r>
              <a:rPr lang="fa-IR" sz="3000" dirty="0">
                <a:cs typeface="B Titr" panose="00000700000000000000" pitchFamily="2" charset="-78"/>
              </a:rPr>
              <a:t>ویژگیهای ادارک شونده</a:t>
            </a:r>
          </a:p>
          <a:p>
            <a:pPr algn="justLow" rtl="1">
              <a:lnSpc>
                <a:spcPct val="150000"/>
              </a:lnSpc>
              <a:buFont typeface="Wingdings" panose="05000000000000000000" pitchFamily="2" charset="2"/>
              <a:buChar char="v"/>
            </a:pPr>
            <a:r>
              <a:rPr lang="fa-IR" dirty="0">
                <a:cs typeface="B Nazanin" panose="00000400000000000000" pitchFamily="2" charset="-78"/>
              </a:rPr>
              <a:t>اگرچه استباط شخص از شخصیت دیگران باید مبتنی بر رفتار مشاهده شده آنان باشد، ادراکات تحت تأثیر ویژگیهای فیزیکی و غیرفیزیکی آنان قرار دارد، سه ویژگی عمده هر فرد که بر ادارک انسان مؤثر است عبارت اند از:</a:t>
            </a:r>
          </a:p>
          <a:p>
            <a:pPr algn="justLow" rtl="1">
              <a:lnSpc>
                <a:spcPct val="150000"/>
              </a:lnSpc>
              <a:buFont typeface="Wingdings" panose="05000000000000000000" pitchFamily="2" charset="2"/>
              <a:buChar char="§"/>
            </a:pPr>
            <a:r>
              <a:rPr lang="fa-IR" dirty="0">
                <a:cs typeface="B Nazanin" panose="00000400000000000000" pitchFamily="2" charset="-78"/>
              </a:rPr>
              <a:t>ظاهر</a:t>
            </a:r>
          </a:p>
          <a:p>
            <a:pPr algn="justLow" rtl="1">
              <a:lnSpc>
                <a:spcPct val="150000"/>
              </a:lnSpc>
              <a:buFont typeface="Wingdings" panose="05000000000000000000" pitchFamily="2" charset="2"/>
              <a:buChar char="§"/>
            </a:pPr>
            <a:r>
              <a:rPr lang="fa-IR" dirty="0">
                <a:cs typeface="B Nazanin" panose="00000400000000000000" pitchFamily="2" charset="-78"/>
              </a:rPr>
              <a:t>ارتباط</a:t>
            </a:r>
          </a:p>
          <a:p>
            <a:pPr algn="justLow" rtl="1">
              <a:lnSpc>
                <a:spcPct val="150000"/>
              </a:lnSpc>
              <a:buFont typeface="Wingdings" panose="05000000000000000000" pitchFamily="2" charset="2"/>
              <a:buChar char="§"/>
            </a:pPr>
            <a:r>
              <a:rPr lang="fa-IR" dirty="0">
                <a:cs typeface="B Nazanin" panose="00000400000000000000" pitchFamily="2" charset="-78"/>
              </a:rPr>
              <a:t>وجهه و اعتبار.</a:t>
            </a:r>
          </a:p>
        </p:txBody>
      </p:sp>
    </p:spTree>
    <p:extLst>
      <p:ext uri="{BB962C8B-B14F-4D97-AF65-F5344CB8AC3E}">
        <p14:creationId xmlns:p14="http://schemas.microsoft.com/office/powerpoint/2010/main" val="2787777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565778"/>
            <a:ext cx="6591985" cy="4768222"/>
          </a:xfrm>
        </p:spPr>
        <p:txBody>
          <a:bodyPr>
            <a:normAutofit/>
          </a:bodyPr>
          <a:lstStyle/>
          <a:p>
            <a:pPr algn="justLow" rtl="1">
              <a:lnSpc>
                <a:spcPct val="150000"/>
              </a:lnSpc>
              <a:buFont typeface="Wingdings" panose="05000000000000000000" pitchFamily="2" charset="2"/>
              <a:buChar char="q"/>
            </a:pPr>
            <a:r>
              <a:rPr lang="fa-IR" sz="2000" dirty="0">
                <a:cs typeface="B Titr" panose="00000700000000000000" pitchFamily="2" charset="-78"/>
              </a:rPr>
              <a:t>ویژگیهای وضعیت</a:t>
            </a:r>
          </a:p>
          <a:p>
            <a:pPr algn="justLow" rtl="1">
              <a:lnSpc>
                <a:spcPct val="150000"/>
              </a:lnSpc>
              <a:buFont typeface="Wingdings" panose="05000000000000000000" pitchFamily="2" charset="2"/>
              <a:buChar char="v"/>
            </a:pPr>
            <a:r>
              <a:rPr lang="fa-IR" sz="2000" dirty="0">
                <a:cs typeface="B Nazanin" panose="00000400000000000000" pitchFamily="2" charset="-78"/>
              </a:rPr>
              <a:t>ویژگیهای وضعیت در ادراک یک شیء یا یک حادثه نقش عمده ای ایفا می کند. وضعیت می تواند درباره شخص یا رخداد، اطلاعات بیشتری به انسان بدهد یا به عنوان پالونه ای عمل کند که فقط مشاهدات تعصب آمیز از آن عبور می کنند. دو بافتی که بر ادارکات اثر دارند عبارت اند از:</a:t>
            </a:r>
          </a:p>
          <a:p>
            <a:pPr algn="justLow" rtl="1">
              <a:lnSpc>
                <a:spcPct val="150000"/>
              </a:lnSpc>
              <a:buFont typeface="Wingdings" panose="05000000000000000000" pitchFamily="2" charset="2"/>
              <a:buChar char="§"/>
            </a:pPr>
            <a:r>
              <a:rPr lang="fa-IR" sz="2000" dirty="0">
                <a:cs typeface="B Nazanin" panose="00000400000000000000" pitchFamily="2" charset="-78"/>
              </a:rPr>
              <a:t>فرهنگ سازمانی  </a:t>
            </a:r>
          </a:p>
          <a:p>
            <a:pPr algn="justLow" rtl="1">
              <a:lnSpc>
                <a:spcPct val="150000"/>
              </a:lnSpc>
              <a:buFont typeface="Wingdings" panose="05000000000000000000" pitchFamily="2" charset="2"/>
              <a:buChar char="§"/>
            </a:pPr>
            <a:r>
              <a:rPr lang="fa-IR" sz="2000" dirty="0">
                <a:cs typeface="B Nazanin" panose="00000400000000000000" pitchFamily="2" charset="-78"/>
              </a:rPr>
              <a:t>ساختار سازمانی</a:t>
            </a:r>
          </a:p>
        </p:txBody>
      </p:sp>
    </p:spTree>
    <p:extLst>
      <p:ext uri="{BB962C8B-B14F-4D97-AF65-F5344CB8AC3E}">
        <p14:creationId xmlns:p14="http://schemas.microsoft.com/office/powerpoint/2010/main" val="2418584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7279"/>
            <a:ext cx="8229600" cy="5397321"/>
          </a:xfrm>
        </p:spPr>
        <p:txBody>
          <a:bodyPr>
            <a:normAutofit/>
          </a:bodyPr>
          <a:lstStyle/>
          <a:p>
            <a:pPr algn="r" rtl="1">
              <a:lnSpc>
                <a:spcPct val="150000"/>
              </a:lnSpc>
              <a:buFont typeface="Wingdings" panose="05000000000000000000" pitchFamily="2" charset="2"/>
              <a:buChar char="q"/>
            </a:pPr>
            <a:r>
              <a:rPr lang="fa-IR" sz="3000" dirty="0">
                <a:cs typeface="B Titr" panose="00000700000000000000" pitchFamily="2" charset="-78"/>
              </a:rPr>
              <a:t>ویژگیهای ادارک کننده</a:t>
            </a:r>
          </a:p>
          <a:p>
            <a:pPr algn="justLow" rtl="1">
              <a:lnSpc>
                <a:spcPct val="150000"/>
              </a:lnSpc>
              <a:buFont typeface="Wingdings" panose="05000000000000000000" pitchFamily="2" charset="2"/>
              <a:buChar char="v"/>
            </a:pPr>
            <a:r>
              <a:rPr lang="fa-IR" dirty="0">
                <a:cs typeface="B Nazanin" panose="00000400000000000000" pitchFamily="2" charset="-78"/>
              </a:rPr>
              <a:t>روشی که فرد به واسطه آن محرکهای محیطی را سازماندهی، تعبیر و تفسیر می کند نیز متأثر از ویژگیهای شخصی اوست. مهمترین ویژگیهای مؤثر بر ادارک آدمی عبارت اند از:</a:t>
            </a:r>
          </a:p>
          <a:p>
            <a:pPr algn="justLow" rtl="1">
              <a:lnSpc>
                <a:spcPct val="150000"/>
              </a:lnSpc>
              <a:buFont typeface="Wingdings" panose="05000000000000000000" pitchFamily="2" charset="2"/>
              <a:buChar char="§"/>
            </a:pPr>
            <a:r>
              <a:rPr lang="fa-IR" dirty="0">
                <a:cs typeface="B Nazanin" panose="00000400000000000000" pitchFamily="2" charset="-78"/>
              </a:rPr>
              <a:t>ادراک از خود؛</a:t>
            </a:r>
          </a:p>
          <a:p>
            <a:pPr algn="justLow" rtl="1">
              <a:lnSpc>
                <a:spcPct val="150000"/>
              </a:lnSpc>
              <a:buFont typeface="Wingdings" panose="05000000000000000000" pitchFamily="2" charset="2"/>
              <a:buChar char="§"/>
            </a:pPr>
            <a:r>
              <a:rPr lang="fa-IR" dirty="0">
                <a:cs typeface="B Nazanin" panose="00000400000000000000" pitchFamily="2" charset="-78"/>
              </a:rPr>
              <a:t>پیچیدگی شناختی؛</a:t>
            </a:r>
          </a:p>
          <a:p>
            <a:pPr algn="justLow" rtl="1">
              <a:lnSpc>
                <a:spcPct val="150000"/>
              </a:lnSpc>
              <a:buFont typeface="Wingdings" panose="05000000000000000000" pitchFamily="2" charset="2"/>
              <a:buChar char="§"/>
            </a:pPr>
            <a:r>
              <a:rPr lang="fa-IR" dirty="0">
                <a:cs typeface="B Nazanin" panose="00000400000000000000" pitchFamily="2" charset="-78"/>
              </a:rPr>
              <a:t>تجربه پیشین؛</a:t>
            </a:r>
          </a:p>
          <a:p>
            <a:pPr algn="justLow" rtl="1">
              <a:lnSpc>
                <a:spcPct val="150000"/>
              </a:lnSpc>
              <a:buFont typeface="Wingdings" panose="05000000000000000000" pitchFamily="2" charset="2"/>
              <a:buChar char="§"/>
            </a:pPr>
            <a:r>
              <a:rPr lang="fa-IR" dirty="0">
                <a:cs typeface="B Nazanin" panose="00000400000000000000" pitchFamily="2" charset="-78"/>
              </a:rPr>
              <a:t>حالت انگیزشی.</a:t>
            </a:r>
          </a:p>
        </p:txBody>
      </p:sp>
    </p:spTree>
    <p:extLst>
      <p:ext uri="{BB962C8B-B14F-4D97-AF65-F5344CB8AC3E}">
        <p14:creationId xmlns:p14="http://schemas.microsoft.com/office/powerpoint/2010/main" val="1510388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81000"/>
            <a:ext cx="7086600" cy="5782614"/>
          </a:xfrm>
        </p:spPr>
        <p:txBody>
          <a:bodyPr>
            <a:normAutofit lnSpcReduction="10000"/>
          </a:bodyPr>
          <a:lstStyle/>
          <a:p>
            <a:pPr algn="justLow" rtl="1">
              <a:lnSpc>
                <a:spcPct val="170000"/>
              </a:lnSpc>
              <a:buFont typeface="Wingdings" panose="05000000000000000000" pitchFamily="2" charset="2"/>
              <a:buChar char="q"/>
            </a:pPr>
            <a:r>
              <a:rPr lang="fa-IR" dirty="0">
                <a:cs typeface="B Titr" panose="00000700000000000000" pitchFamily="2" charset="-78"/>
              </a:rPr>
              <a:t>ادراک از خود</a:t>
            </a:r>
          </a:p>
          <a:p>
            <a:pPr algn="justLow" rtl="1">
              <a:lnSpc>
                <a:spcPct val="170000"/>
              </a:lnSpc>
              <a:buFont typeface="Wingdings" panose="05000000000000000000" pitchFamily="2" charset="2"/>
              <a:buChar char="v"/>
            </a:pPr>
            <a:r>
              <a:rPr lang="fa-IR" dirty="0">
                <a:cs typeface="B Nazanin" panose="00000400000000000000" pitchFamily="2" charset="-78"/>
              </a:rPr>
              <a:t>مطالعات چندی حکایت از آن دارند که بیشتر مردم تمایل دارند که خود را هنجار یا شاخص قضاوت دیگران قرار دهند. در نتیجه احساسات آدمی نسبت به خودش تأثیر زیادی بر ادراک او از دیگران خواهد داشت. پژوهشی که در این زمینه انجام گرفته است نتایج زیر را نشان می دهد:</a:t>
            </a:r>
          </a:p>
          <a:p>
            <a:pPr algn="justLow" rtl="1">
              <a:lnSpc>
                <a:spcPct val="170000"/>
              </a:lnSpc>
              <a:buFont typeface="Wingdings" panose="05000000000000000000" pitchFamily="2" charset="2"/>
              <a:buChar char="§"/>
            </a:pPr>
            <a:r>
              <a:rPr lang="fa-IR" dirty="0">
                <a:cs typeface="B Nazanin" panose="00000400000000000000" pitchFamily="2" charset="-78"/>
              </a:rPr>
              <a:t>1. هنگامی که انسان خود را شناخت می تواند ویژگیهایش را بدقت تشریح کند و با دقت بیشتری دیگران را بشناسد.</a:t>
            </a:r>
          </a:p>
          <a:p>
            <a:pPr algn="justLow" rtl="1">
              <a:lnSpc>
                <a:spcPct val="170000"/>
              </a:lnSpc>
              <a:buFont typeface="Wingdings" panose="05000000000000000000" pitchFamily="2" charset="2"/>
              <a:buChar char="§"/>
            </a:pPr>
            <a:r>
              <a:rPr lang="fa-IR" dirty="0">
                <a:cs typeface="B Nazanin" panose="00000400000000000000" pitchFamily="2" charset="-78"/>
              </a:rPr>
              <a:t>2. ویژگیهای فردی انسان بر نگرش او نسبت به دیگران مؤثر است.</a:t>
            </a:r>
          </a:p>
          <a:p>
            <a:pPr algn="justLow" rtl="1">
              <a:lnSpc>
                <a:spcPct val="170000"/>
              </a:lnSpc>
              <a:buFont typeface="Wingdings" panose="05000000000000000000" pitchFamily="2" charset="2"/>
              <a:buChar char="§"/>
            </a:pPr>
            <a:r>
              <a:rPr lang="fa-IR" dirty="0">
                <a:cs typeface="B Nazanin" panose="00000400000000000000" pitchFamily="2" charset="-78"/>
              </a:rPr>
              <a:t>3. هنگامی که شخصی پذیرای خود بوده و تصویر مثبتی از خود داشته باشد ویژگیهای مطلوبی را در دیگران می بیند.</a:t>
            </a:r>
          </a:p>
          <a:p>
            <a:pPr algn="justLow" rtl="1">
              <a:lnSpc>
                <a:spcPct val="170000"/>
              </a:lnSpc>
              <a:buFont typeface="Wingdings" panose="05000000000000000000" pitchFamily="2" charset="2"/>
              <a:buChar char="§"/>
            </a:pPr>
            <a:r>
              <a:rPr lang="fa-IR" dirty="0">
                <a:cs typeface="B Nazanin" panose="00000400000000000000" pitchFamily="2" charset="-78"/>
              </a:rPr>
              <a:t>4. انسان در جستجوی راههایی است تا بتواند اشخاصی را که دوستشان دارد همچون خود ببیند و تفاوتها را نادیده انگارد.</a:t>
            </a:r>
          </a:p>
        </p:txBody>
      </p:sp>
    </p:spTree>
    <p:extLst>
      <p:ext uri="{BB962C8B-B14F-4D97-AF65-F5344CB8AC3E}">
        <p14:creationId xmlns:p14="http://schemas.microsoft.com/office/powerpoint/2010/main" val="80555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772400" cy="4419600"/>
          </a:xfrm>
        </p:spPr>
        <p:txBody>
          <a:bodyPr>
            <a:normAutofit/>
          </a:bodyPr>
          <a:lstStyle/>
          <a:p>
            <a:pPr algn="just" rtl="1">
              <a:lnSpc>
                <a:spcPct val="150000"/>
              </a:lnSpc>
              <a:buFont typeface="Wingdings" pitchFamily="2" charset="2"/>
              <a:buChar char="q"/>
            </a:pPr>
            <a:r>
              <a:rPr lang="fa-IR" sz="1600" dirty="0">
                <a:cs typeface="B Nazanin" pitchFamily="2" charset="-78"/>
              </a:rPr>
              <a:t>در بخش دوم شش فصل را تعریف کرده و در قالب مدیریت رفتاری های فردی، به مدیران ، کارکنان به تفکیک توجه کرده و نسبت به ارتقاء هر سازمان وچگونگی هماهنگی بیشتر بین رفتار فردی و مناسب کردن این رفتار جهت انسجام یک سازمان اشاره کرده ایم.</a:t>
            </a:r>
          </a:p>
          <a:p>
            <a:pPr algn="just" rtl="1">
              <a:lnSpc>
                <a:spcPct val="150000"/>
              </a:lnSpc>
              <a:buFont typeface="Wingdings" pitchFamily="2" charset="2"/>
              <a:buChar char="q"/>
            </a:pPr>
            <a:r>
              <a:rPr lang="fa-IR" sz="1600" dirty="0">
                <a:cs typeface="B Nazanin" pitchFamily="2" charset="-78"/>
              </a:rPr>
              <a:t>در فصل سوم بحث ادراک و سازمان دهی ادراک و خطا های ادراکی و کاربردی های نظریه ادراکی و نظریه های متعدد اشاره شده است .</a:t>
            </a:r>
          </a:p>
          <a:p>
            <a:pPr algn="just" rtl="1">
              <a:lnSpc>
                <a:spcPct val="150000"/>
              </a:lnSpc>
              <a:buFont typeface="Wingdings" pitchFamily="2" charset="2"/>
              <a:buChar char="q"/>
            </a:pPr>
            <a:r>
              <a:rPr lang="fa-IR" sz="1600" dirty="0">
                <a:cs typeface="B Nazanin" pitchFamily="2" charset="-78"/>
              </a:rPr>
              <a:t>در فصل چهارم معرفت پذیری و روش های رفتار گرائی و نهایتا معرفت پذیری اجتماعی مورد توجه قرار گرفته است .</a:t>
            </a:r>
          </a:p>
          <a:p>
            <a:pPr algn="just" rtl="1">
              <a:lnSpc>
                <a:spcPct val="150000"/>
              </a:lnSpc>
              <a:buFont typeface="Wingdings" pitchFamily="2" charset="2"/>
              <a:buChar char="q"/>
            </a:pPr>
            <a:r>
              <a:rPr lang="fa-IR" sz="1600" dirty="0">
                <a:cs typeface="B Nazanin" pitchFamily="2" charset="-78"/>
              </a:rPr>
              <a:t>در فصل پنجم بحث انگیزشی و رفتار افراد هر سازمان در هر قالب و مسئولیت مورد توجه قرار گرفته و لازم رشد هر سازمان ایجاد انگیزه های مناسب در جامعه کاری مورد اشاره شده است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267" y="685800"/>
            <a:ext cx="8403465" cy="4389120"/>
          </a:xfrm>
        </p:spPr>
        <p:txBody>
          <a:bodyPr/>
          <a:lstStyle/>
          <a:p>
            <a:pPr algn="r" rtl="1">
              <a:lnSpc>
                <a:spcPct val="200000"/>
              </a:lnSpc>
              <a:buFont typeface="Wingdings" panose="05000000000000000000" pitchFamily="2" charset="2"/>
              <a:buChar char="q"/>
            </a:pPr>
            <a:r>
              <a:rPr lang="fa-IR" dirty="0">
                <a:cs typeface="B Titr" panose="00000700000000000000" pitchFamily="2" charset="-78"/>
              </a:rPr>
              <a:t>پیچیدگی شناختی</a:t>
            </a:r>
          </a:p>
          <a:p>
            <a:pPr algn="justLow" rtl="1">
              <a:lnSpc>
                <a:spcPct val="200000"/>
              </a:lnSpc>
              <a:buFont typeface="Wingdings" panose="05000000000000000000" pitchFamily="2" charset="2"/>
              <a:buChar char="v"/>
            </a:pPr>
            <a:r>
              <a:rPr lang="fa-IR" dirty="0">
                <a:cs typeface="B Nazanin" panose="00000400000000000000" pitchFamily="2" charset="-78"/>
              </a:rPr>
              <a:t>روشی که افراد بر پایه آن ساختار اندیشه و استدلال خویش را پی می ریزند پیچیدگی شناختی نامیده می شود. کسانی که پیچیدگی شناختی زیادی دارند برای ذخیره اطلاعات از سیستم پیچیده ای از طبقه بندی برخوردارند و نسبت به وسعت اطلاعات بیشتری که در اندیشیدن و تجزیه و تحلیلشان به کار می برند حساسترند.</a:t>
            </a:r>
          </a:p>
        </p:txBody>
      </p:sp>
    </p:spTree>
    <p:extLst>
      <p:ext uri="{BB962C8B-B14F-4D97-AF65-F5344CB8AC3E}">
        <p14:creationId xmlns:p14="http://schemas.microsoft.com/office/powerpoint/2010/main" val="4181477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83276"/>
            <a:ext cx="7315200" cy="4907924"/>
          </a:xfrm>
        </p:spPr>
        <p:txBody>
          <a:bodyPr>
            <a:normAutofit/>
          </a:bodyPr>
          <a:lstStyle/>
          <a:p>
            <a:pPr algn="justLow" rtl="1">
              <a:lnSpc>
                <a:spcPct val="200000"/>
              </a:lnSpc>
              <a:buFont typeface="Wingdings" panose="05000000000000000000" pitchFamily="2" charset="2"/>
              <a:buChar char="q"/>
            </a:pPr>
            <a:r>
              <a:rPr lang="fa-IR" sz="2000" dirty="0">
                <a:cs typeface="B Titr" panose="00000700000000000000" pitchFamily="2" charset="-78"/>
              </a:rPr>
              <a:t>تجربه پیشین</a:t>
            </a:r>
          </a:p>
          <a:p>
            <a:pPr algn="justLow" rtl="1">
              <a:lnSpc>
                <a:spcPct val="200000"/>
              </a:lnSpc>
              <a:buFont typeface="Wingdings" panose="05000000000000000000" pitchFamily="2" charset="2"/>
              <a:buChar char="v"/>
            </a:pPr>
            <a:r>
              <a:rPr lang="fa-IR" sz="2000" dirty="0">
                <a:cs typeface="B Nazanin" panose="00000400000000000000" pitchFamily="2" charset="-78"/>
              </a:rPr>
              <a:t>تجربه گذشته به آدمی آموخته است که وقایع و حوادث را به طور نمونه ای ادراک کند اگرچه دو حادثه، نمی تواند دقیقاً یکسان باشد، ولی رخدادی که قبلاً دیده شده است آدمی را وا می دارد که همان چیز را دوباره ببیند، انتظارات آدمی از تجربیات گذشته شکل می گیرد و این انتظارات بر ادراکات جاری انسان اثر می گذارد به این فراگرد دستگاه ادراکی گفته می شود.</a:t>
            </a:r>
          </a:p>
        </p:txBody>
      </p:sp>
    </p:spTree>
    <p:extLst>
      <p:ext uri="{BB962C8B-B14F-4D97-AF65-F5344CB8AC3E}">
        <p14:creationId xmlns:p14="http://schemas.microsoft.com/office/powerpoint/2010/main" val="2055339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33400"/>
            <a:ext cx="7277785" cy="3777622"/>
          </a:xfrm>
        </p:spPr>
        <p:txBody>
          <a:bodyPr/>
          <a:lstStyle/>
          <a:p>
            <a:pPr algn="r" rtl="1">
              <a:lnSpc>
                <a:spcPct val="200000"/>
              </a:lnSpc>
              <a:buFont typeface="Wingdings" panose="05000000000000000000" pitchFamily="2" charset="2"/>
              <a:buChar char="q"/>
            </a:pPr>
            <a:r>
              <a:rPr lang="fa-IR" sz="3000" dirty="0">
                <a:cs typeface="B Titr" panose="00000700000000000000" pitchFamily="2" charset="-78"/>
              </a:rPr>
              <a:t>حالت انگیزشی</a:t>
            </a:r>
          </a:p>
          <a:p>
            <a:pPr algn="justLow" rtl="1">
              <a:lnSpc>
                <a:spcPct val="200000"/>
              </a:lnSpc>
              <a:buFont typeface="Wingdings" panose="05000000000000000000" pitchFamily="2" charset="2"/>
              <a:buChar char="v"/>
            </a:pPr>
            <a:r>
              <a:rPr lang="fa-IR" sz="2000" dirty="0">
                <a:cs typeface="B Nazanin" panose="00000400000000000000" pitchFamily="2" charset="-78"/>
              </a:rPr>
              <a:t>ادارکات آدمی تحت تأثیر انگیزه ها و احساسات موقت اوست؛ برای مثال تحقیق نشان میدهد افرادی که از غذا محروم بوده اند نسبت به کسانی که به تازگی غذا خورده اند چیزهای خوردنی بیشتری را در تصاویر مبهم می بینند.</a:t>
            </a:r>
          </a:p>
        </p:txBody>
      </p:sp>
    </p:spTree>
    <p:extLst>
      <p:ext uri="{BB962C8B-B14F-4D97-AF65-F5344CB8AC3E}">
        <p14:creationId xmlns:p14="http://schemas.microsoft.com/office/powerpoint/2010/main" val="1646496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825"/>
            <a:ext cx="8229600" cy="5242775"/>
          </a:xfrm>
        </p:spPr>
        <p:txBody>
          <a:bodyPr>
            <a:normAutofit/>
          </a:bodyPr>
          <a:lstStyle/>
          <a:p>
            <a:pPr algn="r" rtl="1">
              <a:lnSpc>
                <a:spcPct val="150000"/>
              </a:lnSpc>
              <a:buFont typeface="Wingdings" panose="05000000000000000000" pitchFamily="2" charset="2"/>
              <a:buChar char="q"/>
            </a:pPr>
            <a:r>
              <a:rPr lang="fa-IR" dirty="0">
                <a:cs typeface="B Titr" panose="00000700000000000000" pitchFamily="2" charset="-78"/>
              </a:rPr>
              <a:t>خطاهای ادراکی</a:t>
            </a:r>
          </a:p>
          <a:p>
            <a:pPr algn="r" rtl="1">
              <a:lnSpc>
                <a:spcPct val="150000"/>
              </a:lnSpc>
              <a:buFont typeface="Wingdings" panose="05000000000000000000" pitchFamily="2" charset="2"/>
              <a:buChar char="v"/>
            </a:pPr>
            <a:r>
              <a:rPr lang="fa-IR" dirty="0">
                <a:cs typeface="B Nazanin" panose="00000400000000000000" pitchFamily="2" charset="-78"/>
              </a:rPr>
              <a:t>برخورد کلیشه ای</a:t>
            </a:r>
          </a:p>
          <a:p>
            <a:pPr algn="r" rtl="1">
              <a:lnSpc>
                <a:spcPct val="150000"/>
              </a:lnSpc>
              <a:buFont typeface="Wingdings" panose="05000000000000000000" pitchFamily="2" charset="2"/>
              <a:buChar char="v"/>
            </a:pPr>
            <a:r>
              <a:rPr lang="fa-IR" dirty="0">
                <a:cs typeface="B Nazanin" panose="00000400000000000000" pitchFamily="2" charset="-78"/>
              </a:rPr>
              <a:t>خطای هاله ای</a:t>
            </a:r>
          </a:p>
          <a:p>
            <a:pPr algn="r" rtl="1">
              <a:lnSpc>
                <a:spcPct val="150000"/>
              </a:lnSpc>
              <a:buFont typeface="Wingdings" panose="05000000000000000000" pitchFamily="2" charset="2"/>
              <a:buChar char="v"/>
            </a:pPr>
            <a:r>
              <a:rPr lang="fa-IR" dirty="0">
                <a:cs typeface="B Nazanin" panose="00000400000000000000" pitchFamily="2" charset="-78"/>
              </a:rPr>
              <a:t>دفاع ادراکی</a:t>
            </a:r>
          </a:p>
          <a:p>
            <a:pPr algn="r" rtl="1">
              <a:lnSpc>
                <a:spcPct val="150000"/>
              </a:lnSpc>
              <a:buFont typeface="Wingdings" panose="05000000000000000000" pitchFamily="2" charset="2"/>
              <a:buChar char="v"/>
            </a:pPr>
            <a:r>
              <a:rPr lang="fa-IR" dirty="0">
                <a:cs typeface="B Nazanin" panose="00000400000000000000" pitchFamily="2" charset="-78"/>
              </a:rPr>
              <a:t>ادراک انتخابی</a:t>
            </a:r>
          </a:p>
          <a:p>
            <a:pPr algn="r" rtl="1">
              <a:lnSpc>
                <a:spcPct val="150000"/>
              </a:lnSpc>
              <a:buFont typeface="Wingdings" panose="05000000000000000000" pitchFamily="2" charset="2"/>
              <a:buChar char="v"/>
            </a:pPr>
            <a:r>
              <a:rPr lang="fa-IR" dirty="0">
                <a:cs typeface="B Nazanin" panose="00000400000000000000" pitchFamily="2" charset="-78"/>
              </a:rPr>
              <a:t>نظریه های ضمنی شخصیت</a:t>
            </a:r>
          </a:p>
          <a:p>
            <a:pPr algn="r" rtl="1">
              <a:lnSpc>
                <a:spcPct val="150000"/>
              </a:lnSpc>
              <a:buFont typeface="Wingdings" panose="05000000000000000000" pitchFamily="2" charset="2"/>
              <a:buChar char="v"/>
            </a:pPr>
            <a:r>
              <a:rPr lang="fa-IR" dirty="0">
                <a:cs typeface="B Nazanin" panose="00000400000000000000" pitchFamily="2" charset="-78"/>
              </a:rPr>
              <a:t>فرافکنی</a:t>
            </a:r>
          </a:p>
          <a:p>
            <a:pPr algn="r" rtl="1">
              <a:lnSpc>
                <a:spcPct val="150000"/>
              </a:lnSpc>
              <a:buFont typeface="Wingdings" panose="05000000000000000000" pitchFamily="2" charset="2"/>
              <a:buChar char="v"/>
            </a:pPr>
            <a:r>
              <a:rPr lang="fa-IR" dirty="0">
                <a:cs typeface="B Nazanin" panose="00000400000000000000" pitchFamily="2" charset="-78"/>
              </a:rPr>
              <a:t>اثر اولین برخوردها</a:t>
            </a:r>
          </a:p>
        </p:txBody>
      </p:sp>
    </p:spTree>
    <p:extLst>
      <p:ext uri="{BB962C8B-B14F-4D97-AF65-F5344CB8AC3E}">
        <p14:creationId xmlns:p14="http://schemas.microsoft.com/office/powerpoint/2010/main" val="407794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838200"/>
            <a:ext cx="6591985" cy="3777622"/>
          </a:xfrm>
        </p:spPr>
        <p:txBody>
          <a:bodyPr/>
          <a:lstStyle/>
          <a:p>
            <a:pPr algn="just" rtl="1">
              <a:lnSpc>
                <a:spcPct val="250000"/>
              </a:lnSpc>
              <a:buFont typeface="Wingdings" panose="05000000000000000000" pitchFamily="2" charset="2"/>
              <a:buChar char="q"/>
            </a:pPr>
            <a:r>
              <a:rPr lang="fa-IR" dirty="0">
                <a:cs typeface="B Titr" panose="00000700000000000000" pitchFamily="2" charset="-78"/>
              </a:rPr>
              <a:t>برخورد کلیشه ای</a:t>
            </a:r>
          </a:p>
          <a:p>
            <a:pPr algn="just" rtl="1">
              <a:lnSpc>
                <a:spcPct val="250000"/>
              </a:lnSpc>
              <a:buFont typeface="Wingdings" panose="05000000000000000000" pitchFamily="2" charset="2"/>
              <a:buChar char="v"/>
            </a:pPr>
            <a:r>
              <a:rPr lang="fa-IR" dirty="0">
                <a:cs typeface="B Nazanin" panose="00000400000000000000" pitchFamily="2" charset="-78"/>
              </a:rPr>
              <a:t>فراگرد برخورد کلیشه ای به دسته بندی افراد بر اساس یک یا دو صفت و اسناد ویژگی هایی به آنان بر اساس آن صفات اطلاق می شود. کلیشه ای عمل کردن غالباً بر جنس، نژاد، مذهب، ملیّت و حرفه استوار است.</a:t>
            </a:r>
          </a:p>
        </p:txBody>
      </p:sp>
    </p:spTree>
    <p:extLst>
      <p:ext uri="{BB962C8B-B14F-4D97-AF65-F5344CB8AC3E}">
        <p14:creationId xmlns:p14="http://schemas.microsoft.com/office/powerpoint/2010/main" val="242197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762000"/>
            <a:ext cx="6896785" cy="3777622"/>
          </a:xfrm>
        </p:spPr>
        <p:txBody>
          <a:bodyPr/>
          <a:lstStyle/>
          <a:p>
            <a:pPr algn="r" rtl="1">
              <a:lnSpc>
                <a:spcPct val="200000"/>
              </a:lnSpc>
              <a:buFont typeface="Wingdings" panose="05000000000000000000" pitchFamily="2" charset="2"/>
              <a:buChar char="q"/>
            </a:pPr>
            <a:r>
              <a:rPr lang="fa-IR" dirty="0">
                <a:cs typeface="B Titr" panose="00000700000000000000" pitchFamily="2" charset="-78"/>
              </a:rPr>
              <a:t>خطای هاله ای</a:t>
            </a:r>
          </a:p>
          <a:p>
            <a:pPr algn="justLow" rtl="1">
              <a:lnSpc>
                <a:spcPct val="200000"/>
              </a:lnSpc>
              <a:buFont typeface="Wingdings" panose="05000000000000000000" pitchFamily="2" charset="2"/>
              <a:buChar char="v"/>
            </a:pPr>
            <a:r>
              <a:rPr lang="fa-IR" dirty="0">
                <a:cs typeface="B Nazanin" panose="00000400000000000000" pitchFamily="2" charset="-78"/>
              </a:rPr>
              <a:t>تمایل به تحت تأثیر قراردادن ادراکات خود توسط یک صفت شخصیتی را خطای هاله ای می نامند. برای مثال اگر شخص خندان و دوست داشتنی باشد ممکن است آدمی همان طور که مطالعه ای نشان می دهد این شخص را صادق تر از فردی که ترش روست به شمار آورد.</a:t>
            </a:r>
          </a:p>
        </p:txBody>
      </p:sp>
    </p:spTree>
    <p:extLst>
      <p:ext uri="{BB962C8B-B14F-4D97-AF65-F5344CB8AC3E}">
        <p14:creationId xmlns:p14="http://schemas.microsoft.com/office/powerpoint/2010/main" val="2694848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389120"/>
          </a:xfrm>
        </p:spPr>
        <p:txBody>
          <a:bodyPr>
            <a:normAutofit/>
          </a:bodyPr>
          <a:lstStyle/>
          <a:p>
            <a:pPr algn="r" rtl="1">
              <a:lnSpc>
                <a:spcPct val="200000"/>
              </a:lnSpc>
              <a:buFont typeface="Wingdings" panose="05000000000000000000" pitchFamily="2" charset="2"/>
              <a:buChar char="q"/>
            </a:pPr>
            <a:r>
              <a:rPr lang="fa-IR" dirty="0">
                <a:cs typeface="B Titr" panose="00000700000000000000" pitchFamily="2" charset="-78"/>
              </a:rPr>
              <a:t>دفاع ادراکی</a:t>
            </a:r>
          </a:p>
          <a:p>
            <a:pPr algn="justLow" rtl="1">
              <a:lnSpc>
                <a:spcPct val="200000"/>
              </a:lnSpc>
              <a:buFont typeface="Wingdings" panose="05000000000000000000" pitchFamily="2" charset="2"/>
              <a:buChar char="v"/>
            </a:pPr>
            <a:r>
              <a:rPr lang="fa-IR" dirty="0">
                <a:cs typeface="B Nazanin" panose="00000400000000000000" pitchFamily="2" charset="-78"/>
              </a:rPr>
              <a:t>گاهی آدمی با محرکهایی بسیار تهدیدکننده یا گیج کننده ای مواجه می شود که از ادراک آنها امتناع می ورزد. این فراگرد دفاع ادراکی نامیده می شود. آدمی دوست میدارد که اطلاعات یا آگاهیهایی را که از نظر فرهنگی تهدید کننده یا غیرقابل قبول به نظر می رسد نادیده انگارد مگر اینکه از حالت عادی زیادتر باشد. فراگرد دفاع ادراکی به آدمی امکان می دهد تا رخدادهایی را که توان برخورد با آنها را ندارد نادیده انگاشته و با هدایت توجه آدمی به چیزهایی دیگر، او را در دورساختن احساساتش از آن رخدادها یاری کند.</a:t>
            </a:r>
          </a:p>
        </p:txBody>
      </p:sp>
    </p:spTree>
    <p:extLst>
      <p:ext uri="{BB962C8B-B14F-4D97-AF65-F5344CB8AC3E}">
        <p14:creationId xmlns:p14="http://schemas.microsoft.com/office/powerpoint/2010/main" val="3732454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762000"/>
            <a:ext cx="6972985" cy="5181600"/>
          </a:xfrm>
        </p:spPr>
        <p:txBody>
          <a:bodyPr>
            <a:normAutofit/>
          </a:bodyPr>
          <a:lstStyle/>
          <a:p>
            <a:pPr algn="r" rtl="1">
              <a:lnSpc>
                <a:spcPct val="200000"/>
              </a:lnSpc>
              <a:buFont typeface="Wingdings" panose="05000000000000000000" pitchFamily="2" charset="2"/>
              <a:buChar char="q"/>
            </a:pPr>
            <a:r>
              <a:rPr lang="fa-IR" dirty="0">
                <a:cs typeface="B Titr" panose="00000700000000000000" pitchFamily="2" charset="-78"/>
              </a:rPr>
              <a:t>ادراک انتخابی</a:t>
            </a:r>
          </a:p>
          <a:p>
            <a:pPr algn="justLow" rtl="1">
              <a:lnSpc>
                <a:spcPct val="200000"/>
              </a:lnSpc>
              <a:buFont typeface="Wingdings" panose="05000000000000000000" pitchFamily="2" charset="2"/>
              <a:buChar char="v"/>
            </a:pPr>
            <a:r>
              <a:rPr lang="fa-IR" dirty="0">
                <a:cs typeface="B Nazanin" panose="00000400000000000000" pitchFamily="2" charset="-78"/>
              </a:rPr>
              <a:t>فراگرد پالایش نظام مند اطلاعات مطلوب آدمی را ادراک انتخابی نامند. این فراگرد واکنشی اکتسابی است. آدمی از تجربه پیشین خود می آموزد که اطلاعات نامساعد و ناخوشایند را نادیده بگیرد. برای مثال بیشتر معلمان فراگرد ادراک انتخابی را در گوش دادن نطرات دانش آموزان و ارزیابی درسهایشان به کار می برند؛ زیرا از روی تجربه گذشته آموخته اند که انتقاد را نادیده انگارند و در نتیجه صادقانه می پندارند که درسهایی که ارائه می دهند عالی است.</a:t>
            </a:r>
          </a:p>
        </p:txBody>
      </p:sp>
    </p:spTree>
    <p:extLst>
      <p:ext uri="{BB962C8B-B14F-4D97-AF65-F5344CB8AC3E}">
        <p14:creationId xmlns:p14="http://schemas.microsoft.com/office/powerpoint/2010/main" val="25607327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838200"/>
            <a:ext cx="6591985" cy="3777622"/>
          </a:xfrm>
        </p:spPr>
        <p:txBody>
          <a:bodyPr/>
          <a:lstStyle/>
          <a:p>
            <a:pPr algn="r" rtl="1">
              <a:lnSpc>
                <a:spcPct val="200000"/>
              </a:lnSpc>
              <a:buFont typeface="Wingdings" panose="05000000000000000000" pitchFamily="2" charset="2"/>
              <a:buChar char="q"/>
            </a:pPr>
            <a:r>
              <a:rPr lang="fa-IR" dirty="0">
                <a:cs typeface="B Titr" panose="00000700000000000000" pitchFamily="2" charset="-78"/>
              </a:rPr>
              <a:t>نظریه های ضمنی شخصیت</a:t>
            </a:r>
          </a:p>
          <a:p>
            <a:pPr algn="justLow" rtl="1">
              <a:lnSpc>
                <a:spcPct val="200000"/>
              </a:lnSpc>
              <a:buFont typeface="Wingdings" panose="05000000000000000000" pitchFamily="2" charset="2"/>
              <a:buChar char="v"/>
            </a:pPr>
            <a:r>
              <a:rPr lang="fa-IR" dirty="0">
                <a:cs typeface="B Nazanin" panose="00000400000000000000" pitchFamily="2" charset="-78"/>
              </a:rPr>
              <a:t>آدمی با توجه به  تجربیاتی که بر اساس ارتباط با طبقات مختلف مردم به دست آورده است تمایل دارد که سیستمی ایجاد کند که شارح شخصیتش باشد. برای مثال هر کسی از یک حسابدار که خجالتی، غیرمدعی، دارای صدای نرم و ملایم، صادق و مطیع است نقشی در ذهن نشانده است که شارح این صفات است.</a:t>
            </a:r>
          </a:p>
        </p:txBody>
      </p:sp>
    </p:spTree>
    <p:extLst>
      <p:ext uri="{BB962C8B-B14F-4D97-AF65-F5344CB8AC3E}">
        <p14:creationId xmlns:p14="http://schemas.microsoft.com/office/powerpoint/2010/main" val="3105107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685800"/>
            <a:ext cx="6896785" cy="4800600"/>
          </a:xfrm>
        </p:spPr>
        <p:txBody>
          <a:bodyPr/>
          <a:lstStyle/>
          <a:p>
            <a:pPr algn="r" rtl="1">
              <a:lnSpc>
                <a:spcPct val="200000"/>
              </a:lnSpc>
              <a:buFont typeface="Wingdings" panose="05000000000000000000" pitchFamily="2" charset="2"/>
              <a:buChar char="q"/>
            </a:pPr>
            <a:r>
              <a:rPr lang="fa-IR" sz="3000" dirty="0">
                <a:cs typeface="B Titr" panose="00000700000000000000" pitchFamily="2" charset="-78"/>
              </a:rPr>
              <a:t>فرافکنی</a:t>
            </a:r>
          </a:p>
          <a:p>
            <a:pPr algn="justLow" rtl="1">
              <a:lnSpc>
                <a:spcPct val="200000"/>
              </a:lnSpc>
              <a:buFont typeface="Wingdings" panose="05000000000000000000" pitchFamily="2" charset="2"/>
              <a:buChar char="v"/>
            </a:pPr>
            <a:r>
              <a:rPr lang="fa-IR" dirty="0">
                <a:cs typeface="B Nazanin" panose="00000400000000000000" pitchFamily="2" charset="-78"/>
              </a:rPr>
              <a:t>تمایل آدمی به انتساب احساسات و ویژگیهایش به دیگران را فرافکنی مینامند. همانند سایر خطاهای ادراکی، فرافکنی نیز برخی اوقات یک استراتژی ادراکی منطقی و کارآمد است. اگر انسان دوست ندارد که مورد عیب جویی، اذیت یا تهدید قرار بگیرد منطقی است که فرض کند دیگران نیز همچون او دوستدار این مسائل نیستند.</a:t>
            </a:r>
          </a:p>
        </p:txBody>
      </p:sp>
    </p:spTree>
    <p:extLst>
      <p:ext uri="{BB962C8B-B14F-4D97-AF65-F5344CB8AC3E}">
        <p14:creationId xmlns:p14="http://schemas.microsoft.com/office/powerpoint/2010/main" val="16335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143000"/>
            <a:ext cx="7086600" cy="3777622"/>
          </a:xfrm>
        </p:spPr>
        <p:txBody>
          <a:bodyPr vert="horz" lIns="91440" tIns="45720" rIns="91440" bIns="45720" rtlCol="0">
            <a:normAutofit/>
          </a:bodyPr>
          <a:lstStyle/>
          <a:p>
            <a:pPr marL="342900" marR="0" lvl="0" indent="-342900" algn="just" defTabSz="457200" rtl="1" eaLnBrk="1" fontAlgn="auto" latinLnBrk="0" hangingPunct="1">
              <a:lnSpc>
                <a:spcPct val="150000"/>
              </a:lnSpc>
              <a:spcBef>
                <a:spcPts val="1000"/>
              </a:spcBef>
              <a:spcAft>
                <a:spcPts val="0"/>
              </a:spcAft>
              <a:buClr>
                <a:srgbClr val="353535"/>
              </a:buClr>
              <a:buSzTx/>
              <a:buFont typeface="Wingdings" pitchFamily="2" charset="2"/>
              <a:buChar char="q"/>
              <a:tabLst/>
              <a:defRPr/>
            </a:pPr>
            <a:r>
              <a:rPr kumimoji="0" lang="fa-IR" sz="1600" b="0" i="0" u="none" strike="noStrike" kern="1200" cap="none" spc="0" normalizeH="0" baseline="0" noProof="0" dirty="0">
                <a:ln>
                  <a:noFill/>
                </a:ln>
                <a:solidFill>
                  <a:prstClr val="black">
                    <a:lumMod val="75000"/>
                    <a:lumOff val="25000"/>
                  </a:prstClr>
                </a:solidFill>
                <a:effectLst/>
                <a:uLnTx/>
                <a:uFillTx/>
                <a:latin typeface="Century Gothic"/>
                <a:ea typeface="+mn-ea"/>
                <a:cs typeface="B Nazanin" pitchFamily="2" charset="-78"/>
              </a:rPr>
              <a:t>در فصل ششم تعریف اهداف موثر سازمان و مدیریت چگونگی به این اهداف اشاره شده است و حوزه فعالیت مدیر را به تشویق و تنبیه کارکنان توسعه داده است .</a:t>
            </a:r>
            <a:endParaRPr lang="fa-IR" sz="1600" dirty="0">
              <a:cs typeface="B Nazanin" pitchFamily="2" charset="-78"/>
            </a:endParaRPr>
          </a:p>
          <a:p>
            <a:pPr algn="just" rtl="1">
              <a:lnSpc>
                <a:spcPct val="150000"/>
              </a:lnSpc>
              <a:buFont typeface="Wingdings" pitchFamily="2" charset="2"/>
              <a:buChar char="q"/>
            </a:pPr>
            <a:r>
              <a:rPr lang="fa-IR" sz="1600" dirty="0">
                <a:cs typeface="B Nazanin" pitchFamily="2" charset="-78"/>
              </a:rPr>
              <a:t>در فصل هفتم حالت های مختلف تاثیر گذاری و تاثیر پذیری افراد از خانواده تا اجتماع و محیط کاری مورد تحلیل و اشاره شده است توصیه می شود در هر صورت این فصل بدقت مطالعه شود . زیرا بسیاری از برخورد های اجتماعی _ خانوادگی شغلی از این حالت ها و مراودات  نتیجه میگیرد.</a:t>
            </a:r>
          </a:p>
          <a:p>
            <a:pPr algn="just" rtl="1">
              <a:lnSpc>
                <a:spcPct val="150000"/>
              </a:lnSpc>
              <a:buFont typeface="Wingdings" pitchFamily="2" charset="2"/>
              <a:buChar char="q"/>
            </a:pPr>
            <a:r>
              <a:rPr lang="fa-IR" sz="1600" dirty="0">
                <a:cs typeface="B Nazanin" pitchFamily="2" charset="-78"/>
              </a:rPr>
              <a:t>در فصل هشتم به نگرش های شغلی و رفتار های اشخاص از مدیر تا سرپرستان و کارکنان اشاره می کند . قطعا سازمان بالاخره در نگرش ها به همه ارزش های سازمان توجه خواهد کرد</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685800"/>
            <a:ext cx="6820585" cy="4724400"/>
          </a:xfrm>
        </p:spPr>
        <p:txBody>
          <a:bodyPr/>
          <a:lstStyle/>
          <a:p>
            <a:pPr algn="r" rtl="1">
              <a:lnSpc>
                <a:spcPct val="200000"/>
              </a:lnSpc>
              <a:buFont typeface="Wingdings" panose="05000000000000000000" pitchFamily="2" charset="2"/>
              <a:buChar char="q"/>
            </a:pPr>
            <a:r>
              <a:rPr lang="fa-IR" dirty="0">
                <a:cs typeface="B Titr" panose="00000700000000000000" pitchFamily="2" charset="-78"/>
              </a:rPr>
              <a:t>اثر اولین برخوردها</a:t>
            </a:r>
          </a:p>
          <a:p>
            <a:pPr algn="justLow" rtl="1">
              <a:lnSpc>
                <a:spcPct val="200000"/>
              </a:lnSpc>
              <a:buFont typeface="Wingdings" panose="05000000000000000000" pitchFamily="2" charset="2"/>
              <a:buChar char="v"/>
            </a:pPr>
            <a:r>
              <a:rPr lang="fa-IR" dirty="0">
                <a:cs typeface="B Nazanin" panose="00000400000000000000" pitchFamily="2" charset="-78"/>
              </a:rPr>
              <a:t>پذیرش اینکه آثار اولیه تأثیر فوق العاده و پایدار بر ارزیابیهای آدمی داشته باشد را اثر تقدم یا رجحان می نامند. اثر رجحان چرایی تأثیر زیاد چند روز اول کار را بر نگرشها و عملکرد کارکنان جدید تشریح  می کند. به همین ترتیب اظهارات افتتاحیه در یک جلسه شورا به دلیل اثر رجحان می تواند تأثیر پایداری بر بقیه بحثهای گروهی داشته باشد.</a:t>
            </a:r>
          </a:p>
        </p:txBody>
      </p:sp>
    </p:spTree>
    <p:extLst>
      <p:ext uri="{BB962C8B-B14F-4D97-AF65-F5344CB8AC3E}">
        <p14:creationId xmlns:p14="http://schemas.microsoft.com/office/powerpoint/2010/main" val="6376306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31241" y="2019248"/>
            <a:ext cx="2674408" cy="1358721"/>
          </a:xfrm>
          <a:prstGeom prst="rect">
            <a:avLst/>
          </a:prstGeom>
          <a:solidFill>
            <a:schemeClr val="accent6">
              <a:lumMod val="20000"/>
              <a:lumOff val="80000"/>
            </a:schemeClr>
          </a:solidFill>
          <a:ln>
            <a:solidFill>
              <a:schemeClr val="accent6">
                <a:lumMod val="50000"/>
              </a:schemeClr>
            </a:solidFill>
          </a:ln>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کاربردهای نظریه ادراک</a:t>
            </a:r>
          </a:p>
        </p:txBody>
      </p:sp>
      <p:cxnSp>
        <p:nvCxnSpPr>
          <p:cNvPr id="6" name="Straight Arrow Connector 5"/>
          <p:cNvCxnSpPr>
            <a:cxnSpLocks/>
            <a:stCxn id="4" idx="1"/>
            <a:endCxn id="9" idx="3"/>
          </p:cNvCxnSpPr>
          <p:nvPr/>
        </p:nvCxnSpPr>
        <p:spPr>
          <a:xfrm flipH="1" flipV="1">
            <a:off x="4678745" y="2008032"/>
            <a:ext cx="852496" cy="6905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a:cxnSpLocks/>
            <a:stCxn id="4" idx="1"/>
            <a:endCxn id="10" idx="3"/>
          </p:cNvCxnSpPr>
          <p:nvPr/>
        </p:nvCxnSpPr>
        <p:spPr>
          <a:xfrm flipH="1">
            <a:off x="4668300" y="2698609"/>
            <a:ext cx="862941" cy="7368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Rounded Rectangle 8"/>
          <p:cNvSpPr/>
          <p:nvPr/>
        </p:nvSpPr>
        <p:spPr>
          <a:xfrm>
            <a:off x="2144045" y="1328671"/>
            <a:ext cx="2534700" cy="1358721"/>
          </a:xfrm>
          <a:prstGeom prst="roundRect">
            <a:avLst/>
          </a:prstGeom>
          <a:solidFill>
            <a:schemeClr val="accent2">
              <a:lumMod val="20000"/>
              <a:lumOff val="80000"/>
            </a:schemeClr>
          </a:solidFill>
          <a:ln>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کامیابی فراخود</a:t>
            </a:r>
          </a:p>
        </p:txBody>
      </p:sp>
      <p:sp>
        <p:nvSpPr>
          <p:cNvPr id="10" name="Rounded Rectangle 9"/>
          <p:cNvSpPr/>
          <p:nvPr/>
        </p:nvSpPr>
        <p:spPr>
          <a:xfrm>
            <a:off x="2133600" y="2756079"/>
            <a:ext cx="2534700" cy="1358721"/>
          </a:xfrm>
          <a:prstGeom prst="roundRect">
            <a:avLst/>
          </a:prstGeom>
          <a:solidFill>
            <a:schemeClr val="accent2">
              <a:lumMod val="20000"/>
              <a:lumOff val="80000"/>
            </a:schemeClr>
          </a:solidFill>
          <a:ln>
            <a:solidFill>
              <a:schemeClr val="accent2">
                <a:lumMod val="50000"/>
              </a:schemeClr>
            </a:solidFill>
          </a:ln>
        </p:spPr>
        <p:style>
          <a:lnRef idx="1">
            <a:schemeClr val="dk1"/>
          </a:lnRef>
          <a:fillRef idx="2">
            <a:schemeClr val="dk1"/>
          </a:fillRef>
          <a:effectRef idx="1">
            <a:schemeClr val="dk1"/>
          </a:effectRef>
          <a:fontRef idx="minor">
            <a:schemeClr val="dk1"/>
          </a:fontRef>
        </p:style>
        <p:txBody>
          <a:bodyPr rtlCol="1" anchor="ctr"/>
          <a:lstStyle/>
          <a:p>
            <a:pPr algn="ctr"/>
            <a:r>
              <a:rPr lang="fa-IR" b="1" dirty="0">
                <a:cs typeface="B Nazanin" panose="00000400000000000000" pitchFamily="2" charset="-78"/>
              </a:rPr>
              <a:t>نظریه اسناد</a:t>
            </a:r>
          </a:p>
        </p:txBody>
      </p:sp>
    </p:spTree>
    <p:extLst>
      <p:ext uri="{BB962C8B-B14F-4D97-AF65-F5344CB8AC3E}">
        <p14:creationId xmlns:p14="http://schemas.microsoft.com/office/powerpoint/2010/main" val="2865230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97735"/>
            <a:ext cx="8001000" cy="5126865"/>
          </a:xfrm>
        </p:spPr>
        <p:txBody>
          <a:bodyPr>
            <a:normAutofit/>
          </a:bodyPr>
          <a:lstStyle/>
          <a:p>
            <a:pPr algn="r" rtl="1">
              <a:buFont typeface="Wingdings" panose="05000000000000000000" pitchFamily="2" charset="2"/>
              <a:buChar char="q"/>
            </a:pPr>
            <a:r>
              <a:rPr lang="fa-IR" dirty="0">
                <a:cs typeface="B Titr" panose="00000700000000000000" pitchFamily="2" charset="-78"/>
              </a:rPr>
              <a:t>کامیابی فراخود</a:t>
            </a:r>
          </a:p>
          <a:p>
            <a:pPr algn="justLow" rtl="1">
              <a:lnSpc>
                <a:spcPct val="160000"/>
              </a:lnSpc>
              <a:buFont typeface="Wingdings" panose="05000000000000000000" pitchFamily="2" charset="2"/>
              <a:buChar char="v"/>
            </a:pPr>
            <a:r>
              <a:rPr lang="fa-IR" dirty="0">
                <a:cs typeface="B Nazanin" panose="00000400000000000000" pitchFamily="2" charset="-78"/>
              </a:rPr>
              <a:t>پدیده کامیابی فراخود چگونگی انتقال آشکار انتظارات ذهن یک فرد را درباره چگونگی رفتار با دیگران به شیوه های گوناگون به آنان نشان می دهد تا براستی مطابق انتظار وی رفتار کنند. لازمه پدیده کامیابی فراخود این است که:</a:t>
            </a:r>
          </a:p>
          <a:p>
            <a:pPr algn="justLow" rtl="1">
              <a:lnSpc>
                <a:spcPct val="160000"/>
              </a:lnSpc>
              <a:buFont typeface="Wingdings" panose="05000000000000000000" pitchFamily="2" charset="2"/>
              <a:buChar char="§"/>
            </a:pPr>
            <a:r>
              <a:rPr lang="fa-IR" dirty="0">
                <a:cs typeface="B Nazanin" panose="00000400000000000000" pitchFamily="2" charset="-78"/>
              </a:rPr>
              <a:t>1. انتظارات فرد تأثیر ویژه ای بر رفتارش داشته باشد.</a:t>
            </a:r>
          </a:p>
          <a:p>
            <a:pPr algn="justLow" rtl="1">
              <a:lnSpc>
                <a:spcPct val="160000"/>
              </a:lnSpc>
              <a:buFont typeface="Wingdings" panose="05000000000000000000" pitchFamily="2" charset="2"/>
              <a:buChar char="§"/>
            </a:pPr>
            <a:r>
              <a:rPr lang="fa-IR" dirty="0">
                <a:cs typeface="B Nazanin" panose="00000400000000000000" pitchFamily="2" charset="-78"/>
              </a:rPr>
              <a:t>2. رفتار فرد به نوبه خود بر رفتار شخصی دیگری تأثیر داشته باشد.</a:t>
            </a:r>
          </a:p>
          <a:p>
            <a:pPr algn="justLow" rtl="1">
              <a:lnSpc>
                <a:spcPct val="160000"/>
              </a:lnSpc>
              <a:buFont typeface="Wingdings" panose="05000000000000000000" pitchFamily="2" charset="2"/>
              <a:buChar char="§"/>
            </a:pPr>
            <a:r>
              <a:rPr lang="fa-IR" dirty="0">
                <a:cs typeface="B Nazanin" panose="00000400000000000000" pitchFamily="2" charset="-78"/>
              </a:rPr>
              <a:t>3. رفتار دیگری انتظارات فرد را تحکیم بخشد.</a:t>
            </a:r>
          </a:p>
          <a:p>
            <a:pPr algn="justLow" rtl="1">
              <a:lnSpc>
                <a:spcPct val="160000"/>
              </a:lnSpc>
              <a:buFont typeface="Wingdings" panose="05000000000000000000" pitchFamily="2" charset="2"/>
              <a:buChar char="§"/>
            </a:pPr>
            <a:r>
              <a:rPr lang="fa-IR" dirty="0">
                <a:cs typeface="B Nazanin" panose="00000400000000000000" pitchFamily="2" charset="-78"/>
              </a:rPr>
              <a:t>4. فرد، رفتار دیگری را به عنوان شاهد آشکاری بداند که تمامی انتظاراتش درست بوده است.</a:t>
            </a:r>
          </a:p>
        </p:txBody>
      </p:sp>
    </p:spTree>
    <p:extLst>
      <p:ext uri="{BB962C8B-B14F-4D97-AF65-F5344CB8AC3E}">
        <p14:creationId xmlns:p14="http://schemas.microsoft.com/office/powerpoint/2010/main" val="3833465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631084"/>
            <a:ext cx="7904863" cy="797916"/>
          </a:xfrm>
        </p:spPr>
        <p:txBody>
          <a:bodyPr>
            <a:normAutofit/>
          </a:bodyPr>
          <a:lstStyle/>
          <a:p>
            <a:pPr algn="just" rtl="1">
              <a:lnSpc>
                <a:spcPct val="150000"/>
              </a:lnSpc>
            </a:pPr>
            <a:r>
              <a:rPr lang="fa-IR" sz="1400" dirty="0"/>
              <a:t>تحلیل از برنامه های پرورش مدیر حکایت از آن دارد که پدیده فراخود ، بویژه در موقعیت مدیران و کارکنان در میدان جدید و کارکنان جدید بسیار حساس است.</a:t>
            </a:r>
          </a:p>
        </p:txBody>
      </p:sp>
      <p:graphicFrame>
        <p:nvGraphicFramePr>
          <p:cNvPr id="7" name="Diagram 6"/>
          <p:cNvGraphicFramePr/>
          <p:nvPr>
            <p:extLst>
              <p:ext uri="{D42A27DB-BD31-4B8C-83A1-F6EECF244321}">
                <p14:modId xmlns:p14="http://schemas.microsoft.com/office/powerpoint/2010/main" val="2508408098"/>
              </p:ext>
            </p:extLst>
          </p:nvPr>
        </p:nvGraphicFramePr>
        <p:xfrm>
          <a:off x="2314403" y="202109"/>
          <a:ext cx="4924598" cy="1953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670969621"/>
              </p:ext>
            </p:extLst>
          </p:nvPr>
        </p:nvGraphicFramePr>
        <p:xfrm>
          <a:off x="2788239" y="3436645"/>
          <a:ext cx="4010196" cy="2667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a:extLst>
              <a:ext uri="{FF2B5EF4-FFF2-40B4-BE49-F238E27FC236}">
                <a16:creationId xmlns:a16="http://schemas.microsoft.com/office/drawing/2014/main" id="{F313764E-B9DC-4BC8-965C-45BABCE4B10C}"/>
              </a:ext>
            </a:extLst>
          </p:cNvPr>
          <p:cNvSpPr txBox="1"/>
          <p:nvPr/>
        </p:nvSpPr>
        <p:spPr>
          <a:xfrm>
            <a:off x="2483438" y="2304875"/>
            <a:ext cx="4619798" cy="338554"/>
          </a:xfrm>
          <a:prstGeom prst="rect">
            <a:avLst/>
          </a:prstGeom>
          <a:noFill/>
        </p:spPr>
        <p:txBody>
          <a:bodyPr wrap="square" rtlCol="0">
            <a:spAutoFit/>
          </a:bodyPr>
          <a:lstStyle/>
          <a:p>
            <a:pPr algn="ctr"/>
            <a:r>
              <a:rPr lang="fa-IR" sz="1600" dirty="0">
                <a:cs typeface="B Titr" panose="00000700000000000000" pitchFamily="2" charset="-78"/>
              </a:rPr>
              <a:t>نمودار: چرخه نامؤثر</a:t>
            </a:r>
            <a:endParaRPr lang="en-US" sz="1600" dirty="0">
              <a:cs typeface="B Titr" panose="00000700000000000000" pitchFamily="2" charset="-78"/>
            </a:endParaRPr>
          </a:p>
        </p:txBody>
      </p:sp>
      <p:sp>
        <p:nvSpPr>
          <p:cNvPr id="9" name="TextBox 8">
            <a:extLst>
              <a:ext uri="{FF2B5EF4-FFF2-40B4-BE49-F238E27FC236}">
                <a16:creationId xmlns:a16="http://schemas.microsoft.com/office/drawing/2014/main" id="{AB9BD8CF-A404-4F2E-9133-C3C0DCB6F421}"/>
              </a:ext>
            </a:extLst>
          </p:cNvPr>
          <p:cNvSpPr txBox="1"/>
          <p:nvPr/>
        </p:nvSpPr>
        <p:spPr>
          <a:xfrm>
            <a:off x="2404532" y="6101187"/>
            <a:ext cx="4619798" cy="369332"/>
          </a:xfrm>
          <a:prstGeom prst="rect">
            <a:avLst/>
          </a:prstGeom>
          <a:noFill/>
        </p:spPr>
        <p:txBody>
          <a:bodyPr wrap="square" rtlCol="0">
            <a:spAutoFit/>
          </a:bodyPr>
          <a:lstStyle/>
          <a:p>
            <a:pPr algn="ctr"/>
            <a:r>
              <a:rPr lang="fa-IR" dirty="0">
                <a:cs typeface="B Titr" panose="00000700000000000000" pitchFamily="2" charset="-78"/>
              </a:rPr>
              <a:t>نمودار: چرخه مؤثر</a:t>
            </a:r>
            <a:endParaRPr lang="en-US" dirty="0">
              <a:cs typeface="B Titr" panose="00000700000000000000" pitchFamily="2"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8077200" cy="5889895"/>
          </a:xfrm>
        </p:spPr>
        <p:txBody>
          <a:bodyPr>
            <a:normAutofit/>
          </a:bodyPr>
          <a:lstStyle/>
          <a:p>
            <a:pPr algn="justLow" rtl="1">
              <a:buFont typeface="Wingdings" panose="05000000000000000000" pitchFamily="2" charset="2"/>
              <a:buChar char="q"/>
            </a:pPr>
            <a:r>
              <a:rPr lang="fa-IR" dirty="0">
                <a:cs typeface="B Titr" panose="00000700000000000000" pitchFamily="2" charset="-78"/>
              </a:rPr>
              <a:t>نظریه اسناد</a:t>
            </a:r>
          </a:p>
          <a:p>
            <a:pPr algn="justLow" rtl="1">
              <a:lnSpc>
                <a:spcPct val="170000"/>
              </a:lnSpc>
              <a:buFont typeface="Wingdings" panose="05000000000000000000" pitchFamily="2" charset="2"/>
              <a:buChar char="v"/>
            </a:pPr>
            <a:r>
              <a:rPr lang="fa-IR" dirty="0">
                <a:cs typeface="B Nazanin" panose="00000400000000000000" pitchFamily="2" charset="-78"/>
              </a:rPr>
              <a:t>نظریه اسناد تا اندازه زیادی بر کار یکی از صاحب نظران مبتنی است که مدعی شد رفتار آدمی از ترکیب نیروهای خارجی مانند بخت، شانس، محیط و نیروهای درونی مانند توانایی، کوشش و دانش شکل می گیرد. او یادآور می شود که عوامل واقعی رفتار به اندازه عوامل ادراک شده حائز اهمیت نیستند.</a:t>
            </a:r>
          </a:p>
          <a:p>
            <a:pPr algn="justLow" rtl="1">
              <a:lnSpc>
                <a:spcPct val="170000"/>
              </a:lnSpc>
              <a:buFont typeface="Wingdings" panose="05000000000000000000" pitchFamily="2" charset="2"/>
              <a:buChar char="v"/>
            </a:pPr>
            <a:r>
              <a:rPr lang="fa-IR" dirty="0">
                <a:cs typeface="B Nazanin" panose="00000400000000000000" pitchFamily="2" charset="-78"/>
              </a:rPr>
              <a:t>بنا به نظریه اسناد، نسبت دادن مسئولیت یا چرایی رفتار به عوامل درونی یا بیرونی از مشاهده مردم در طی زمان سرچشمه می گیرد.</a:t>
            </a:r>
          </a:p>
          <a:p>
            <a:pPr algn="justLow" rtl="1">
              <a:lnSpc>
                <a:spcPct val="170000"/>
              </a:lnSpc>
              <a:buFont typeface="Wingdings" panose="05000000000000000000" pitchFamily="2" charset="2"/>
              <a:buChar char="v"/>
            </a:pPr>
            <a:r>
              <a:rPr lang="fa-IR" dirty="0">
                <a:cs typeface="B Nazanin" panose="00000400000000000000" pitchFamily="2" charset="-78"/>
              </a:rPr>
              <a:t>به هر حال بر اساس نظریه اسناد، تعیین مسئولیت تا اندازه زیادی به سه عامل زیر بستگی دارد.</a:t>
            </a:r>
          </a:p>
          <a:p>
            <a:pPr algn="justLow" rtl="1">
              <a:lnSpc>
                <a:spcPct val="170000"/>
              </a:lnSpc>
              <a:buFont typeface="Wingdings" panose="05000000000000000000" pitchFamily="2" charset="2"/>
              <a:buChar char="§"/>
            </a:pPr>
            <a:r>
              <a:rPr lang="fa-IR" dirty="0">
                <a:cs typeface="B Nazanin" panose="00000400000000000000" pitchFamily="2" charset="-78"/>
              </a:rPr>
              <a:t>1. اختصاص</a:t>
            </a:r>
          </a:p>
          <a:p>
            <a:pPr algn="justLow" rtl="1">
              <a:lnSpc>
                <a:spcPct val="170000"/>
              </a:lnSpc>
              <a:buFont typeface="Wingdings" panose="05000000000000000000" pitchFamily="2" charset="2"/>
              <a:buChar char="§"/>
            </a:pPr>
            <a:r>
              <a:rPr lang="fa-IR" dirty="0">
                <a:cs typeface="B Nazanin" panose="00000400000000000000" pitchFamily="2" charset="-78"/>
              </a:rPr>
              <a:t>2. اجماع</a:t>
            </a:r>
          </a:p>
          <a:p>
            <a:pPr algn="justLow" rtl="1">
              <a:lnSpc>
                <a:spcPct val="170000"/>
              </a:lnSpc>
              <a:buFont typeface="Wingdings" panose="05000000000000000000" pitchFamily="2" charset="2"/>
              <a:buChar char="§"/>
            </a:pPr>
            <a:r>
              <a:rPr lang="fa-IR" dirty="0">
                <a:cs typeface="B Nazanin" panose="00000400000000000000" pitchFamily="2" charset="-78"/>
              </a:rPr>
              <a:t>3. ثبات</a:t>
            </a:r>
          </a:p>
        </p:txBody>
      </p:sp>
    </p:spTree>
    <p:extLst>
      <p:ext uri="{BB962C8B-B14F-4D97-AF65-F5344CB8AC3E}">
        <p14:creationId xmlns:p14="http://schemas.microsoft.com/office/powerpoint/2010/main" val="3880321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360"/>
            <a:ext cx="7543800" cy="1170440"/>
          </a:xfrm>
        </p:spPr>
        <p:txBody>
          <a:bodyPr>
            <a:noAutofit/>
          </a:bodyPr>
          <a:lstStyle/>
          <a:p>
            <a:pPr marL="685800" indent="-685800" algn="r" rtl="1">
              <a:buFont typeface="Wingdings" panose="05000000000000000000" pitchFamily="2" charset="2"/>
              <a:buChar char="q"/>
            </a:pPr>
            <a:r>
              <a:rPr lang="fa-IR" sz="2000" b="1" dirty="0">
                <a:solidFill>
                  <a:schemeClr val="tx1"/>
                </a:solidFill>
                <a:cs typeface="B Titr" panose="00000700000000000000" pitchFamily="2" charset="-78"/>
              </a:rPr>
              <a:t>نظریه اسناد</a:t>
            </a:r>
            <a:br>
              <a:rPr lang="fa-IR" sz="2000" b="1" dirty="0">
                <a:solidFill>
                  <a:schemeClr val="tx1"/>
                </a:solidFill>
                <a:cs typeface="B Titr" panose="00000700000000000000" pitchFamily="2" charset="-78"/>
              </a:rPr>
            </a:br>
            <a:r>
              <a:rPr lang="fa-IR" sz="1800" dirty="0">
                <a:solidFill>
                  <a:schemeClr val="tx1">
                    <a:lumMod val="75000"/>
                    <a:lumOff val="25000"/>
                  </a:schemeClr>
                </a:solidFill>
                <a:latin typeface="+mn-lt"/>
                <a:ea typeface="+mn-ea"/>
                <a:cs typeface="B Nazanin" panose="00000400000000000000" pitchFamily="2" charset="-78"/>
              </a:rPr>
              <a:t>نظریه اسناد بر آن است تا تبیین کند که چگونه آدمی تلاش می ورزد تا موجبات بروز رفتار های مشهود فردی را بر اساس عوامل دورنی یا بیرونی برای خود و دیگران باز شناسد.</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8515812"/>
              </p:ext>
            </p:extLst>
          </p:nvPr>
        </p:nvGraphicFramePr>
        <p:xfrm>
          <a:off x="762000" y="1447800"/>
          <a:ext cx="7696200" cy="5022946"/>
        </p:xfrm>
        <a:graphic>
          <a:graphicData uri="http://schemas.openxmlformats.org/drawingml/2006/table">
            <a:tbl>
              <a:tblPr rtl="1" firstRow="1" bandRow="1">
                <a:tableStyleId>{5C22544A-7EE6-4342-B048-85BDC9FD1C3A}</a:tableStyleId>
              </a:tblPr>
              <a:tblGrid>
                <a:gridCol w="2565400">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476654">
                <a:tc>
                  <a:txBody>
                    <a:bodyPr/>
                    <a:lstStyle/>
                    <a:p>
                      <a:pPr algn="ctr" rtl="1"/>
                      <a:r>
                        <a:rPr lang="fa-IR" sz="2200" dirty="0">
                          <a:solidFill>
                            <a:schemeClr val="tx1"/>
                          </a:solidFill>
                          <a:cs typeface="B Nazanin" panose="00000400000000000000" pitchFamily="2" charset="-78"/>
                        </a:rPr>
                        <a:t>مشاهده</a:t>
                      </a:r>
                    </a:p>
                  </a:txBody>
                  <a:tcPr marL="67378" marR="67378" marT="42062" marB="420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457200" rtl="1" eaLnBrk="1" latinLnBrk="0" hangingPunct="1"/>
                      <a:r>
                        <a:rPr lang="fa-IR" sz="2200" b="1" kern="1200" dirty="0">
                          <a:solidFill>
                            <a:schemeClr val="tx1"/>
                          </a:solidFill>
                          <a:latin typeface="+mn-lt"/>
                          <a:ea typeface="+mn-ea"/>
                          <a:cs typeface="B Nazanin" panose="00000400000000000000" pitchFamily="2" charset="-78"/>
                        </a:rPr>
                        <a:t>تغییر و تفسیر</a:t>
                      </a:r>
                    </a:p>
                  </a:txBody>
                  <a:tcPr marL="67378" marR="67378" marT="42062" marB="420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457200" rtl="1" eaLnBrk="1" latinLnBrk="0" hangingPunct="1"/>
                      <a:r>
                        <a:rPr lang="fa-IR" sz="2200" b="1" kern="1200" dirty="0">
                          <a:solidFill>
                            <a:schemeClr val="tx1"/>
                          </a:solidFill>
                          <a:latin typeface="+mn-lt"/>
                          <a:ea typeface="+mn-ea"/>
                          <a:cs typeface="B Nazanin" panose="00000400000000000000" pitchFamily="2" charset="-78"/>
                        </a:rPr>
                        <a:t>اسناد علت</a:t>
                      </a:r>
                    </a:p>
                  </a:txBody>
                  <a:tcPr marL="67378" marR="67378" marT="42062" marB="420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4546292">
                <a:tc>
                  <a:txBody>
                    <a:bodyPr/>
                    <a:lstStyle/>
                    <a:p>
                      <a:pPr rtl="1"/>
                      <a:endParaRPr lang="fa-IR" sz="1600" dirty="0">
                        <a:cs typeface="B Nazanin" panose="00000400000000000000" pitchFamily="2" charset="-78"/>
                      </a:endParaRPr>
                    </a:p>
                    <a:p>
                      <a:pPr rtl="1"/>
                      <a:endParaRPr lang="fa-IR" sz="1600" dirty="0">
                        <a:cs typeface="B Nazanin" panose="00000400000000000000" pitchFamily="2" charset="-78"/>
                      </a:endParaRPr>
                    </a:p>
                    <a:p>
                      <a:pPr rtl="1"/>
                      <a:endParaRPr lang="fa-IR" sz="1600" dirty="0">
                        <a:cs typeface="B Nazanin" panose="00000400000000000000" pitchFamily="2" charset="-78"/>
                      </a:endParaRPr>
                    </a:p>
                    <a:p>
                      <a:pPr rtl="1"/>
                      <a:endParaRPr lang="fa-IR" sz="1600" dirty="0">
                        <a:cs typeface="B Nazanin" panose="00000400000000000000" pitchFamily="2" charset="-78"/>
                      </a:endParaRPr>
                    </a:p>
                    <a:p>
                      <a:pPr rtl="1"/>
                      <a:endParaRPr lang="fa-IR" sz="1600" dirty="0">
                        <a:cs typeface="B Nazanin" panose="00000400000000000000" pitchFamily="2" charset="-78"/>
                      </a:endParaRPr>
                    </a:p>
                    <a:p>
                      <a:pPr rtl="1"/>
                      <a:endParaRPr lang="fa-IR" sz="1600" dirty="0">
                        <a:cs typeface="B Nazanin" panose="00000400000000000000" pitchFamily="2" charset="-78"/>
                      </a:endParaRPr>
                    </a:p>
                    <a:p>
                      <a:pPr rtl="1"/>
                      <a:endParaRPr lang="fa-IR" sz="1600" dirty="0">
                        <a:cs typeface="B Nazanin" panose="00000400000000000000" pitchFamily="2" charset="-78"/>
                      </a:endParaRPr>
                    </a:p>
                    <a:p>
                      <a:pPr rtl="1"/>
                      <a:endParaRPr lang="fa-IR" sz="1600" dirty="0">
                        <a:cs typeface="B Nazanin" panose="00000400000000000000" pitchFamily="2" charset="-78"/>
                      </a:endParaRPr>
                    </a:p>
                    <a:p>
                      <a:pPr rtl="1"/>
                      <a:endParaRPr lang="fa-IR" sz="1600" dirty="0">
                        <a:cs typeface="B Nazanin" panose="00000400000000000000" pitchFamily="2" charset="-78"/>
                      </a:endParaRPr>
                    </a:p>
                    <a:p>
                      <a:pPr rtl="1"/>
                      <a:endParaRPr lang="fa-IR" sz="1600" dirty="0">
                        <a:cs typeface="B Nazanin" panose="00000400000000000000" pitchFamily="2" charset="-78"/>
                      </a:endParaRPr>
                    </a:p>
                    <a:p>
                      <a:pPr rtl="1"/>
                      <a:endParaRPr lang="fa-IR" sz="1600" dirty="0">
                        <a:cs typeface="B Nazanin" panose="00000400000000000000" pitchFamily="2" charset="-78"/>
                      </a:endParaRPr>
                    </a:p>
                    <a:p>
                      <a:pPr rtl="1"/>
                      <a:endParaRPr lang="fa-IR" sz="1600" dirty="0">
                        <a:cs typeface="B Nazanin" panose="00000400000000000000" pitchFamily="2" charset="-78"/>
                      </a:endParaRPr>
                    </a:p>
                  </a:txBody>
                  <a:tcPr marL="67378" marR="67378" marT="42062" marB="4206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0BC"/>
                    </a:solidFill>
                  </a:tcPr>
                </a:tc>
                <a:tc>
                  <a:txBody>
                    <a:bodyPr/>
                    <a:lstStyle/>
                    <a:p>
                      <a:pPr rtl="1"/>
                      <a:endParaRPr lang="fa-IR" sz="1600" dirty="0">
                        <a:cs typeface="B Nazanin" panose="00000400000000000000" pitchFamily="2" charset="-78"/>
                      </a:endParaRPr>
                    </a:p>
                  </a:txBody>
                  <a:tcPr marL="67378" marR="67378" marT="42062" marB="4206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0BC"/>
                    </a:solidFill>
                  </a:tcPr>
                </a:tc>
                <a:tc>
                  <a:txBody>
                    <a:bodyPr/>
                    <a:lstStyle/>
                    <a:p>
                      <a:pPr rtl="1"/>
                      <a:endParaRPr lang="fa-IR" sz="1600" dirty="0">
                        <a:cs typeface="B Nazanin" panose="00000400000000000000" pitchFamily="2" charset="-78"/>
                      </a:endParaRPr>
                    </a:p>
                    <a:p>
                      <a:pPr rtl="1"/>
                      <a:r>
                        <a:rPr lang="fa-IR" sz="2200" dirty="0">
                          <a:cs typeface="B Nazanin" panose="00000400000000000000" pitchFamily="2" charset="-78"/>
                        </a:rPr>
                        <a:t>زیاد</a:t>
                      </a:r>
                    </a:p>
                    <a:p>
                      <a:pPr rtl="1"/>
                      <a:endParaRPr lang="fa-IR" sz="2200" dirty="0">
                        <a:cs typeface="B Nazanin" panose="00000400000000000000" pitchFamily="2" charset="-78"/>
                      </a:endParaRPr>
                    </a:p>
                    <a:p>
                      <a:pPr rtl="1"/>
                      <a:r>
                        <a:rPr lang="fa-IR" sz="2200" dirty="0">
                          <a:cs typeface="B Nazanin" panose="00000400000000000000" pitchFamily="2" charset="-78"/>
                        </a:rPr>
                        <a:t>کم</a:t>
                      </a:r>
                    </a:p>
                    <a:p>
                      <a:pPr rtl="1"/>
                      <a:endParaRPr lang="fa-IR" sz="2200" dirty="0">
                        <a:cs typeface="B Nazanin" panose="00000400000000000000" pitchFamily="2" charset="-78"/>
                      </a:endParaRPr>
                    </a:p>
                    <a:p>
                      <a:pPr rtl="1"/>
                      <a:r>
                        <a:rPr lang="fa-IR" sz="2200" dirty="0">
                          <a:cs typeface="B Nazanin" panose="00000400000000000000" pitchFamily="2" charset="-78"/>
                        </a:rPr>
                        <a:t>زیاد</a:t>
                      </a:r>
                    </a:p>
                    <a:p>
                      <a:pPr rtl="1"/>
                      <a:endParaRPr lang="fa-IR" sz="2200" dirty="0">
                        <a:cs typeface="B Nazanin" panose="00000400000000000000" pitchFamily="2" charset="-78"/>
                      </a:endParaRPr>
                    </a:p>
                    <a:p>
                      <a:pPr rtl="1"/>
                      <a:r>
                        <a:rPr lang="fa-IR" sz="2200" dirty="0">
                          <a:cs typeface="B Nazanin" panose="00000400000000000000" pitchFamily="2" charset="-78"/>
                        </a:rPr>
                        <a:t>کم</a:t>
                      </a:r>
                    </a:p>
                    <a:p>
                      <a:pPr rtl="1"/>
                      <a:endParaRPr lang="fa-IR" sz="2200" dirty="0">
                        <a:cs typeface="B Nazanin" panose="00000400000000000000" pitchFamily="2" charset="-78"/>
                      </a:endParaRPr>
                    </a:p>
                    <a:p>
                      <a:pPr rtl="1"/>
                      <a:r>
                        <a:rPr lang="fa-IR" sz="2200" dirty="0">
                          <a:cs typeface="B Nazanin" panose="00000400000000000000" pitchFamily="2" charset="-78"/>
                        </a:rPr>
                        <a:t>زیاد</a:t>
                      </a:r>
                    </a:p>
                    <a:p>
                      <a:pPr rtl="1"/>
                      <a:endParaRPr lang="fa-IR" sz="2200" dirty="0">
                        <a:cs typeface="B Nazanin" panose="00000400000000000000" pitchFamily="2" charset="-78"/>
                      </a:endParaRPr>
                    </a:p>
                    <a:p>
                      <a:pPr rtl="1"/>
                      <a:r>
                        <a:rPr lang="fa-IR" sz="2200" dirty="0">
                          <a:cs typeface="B Nazanin" panose="00000400000000000000" pitchFamily="2" charset="-78"/>
                        </a:rPr>
                        <a:t>کم</a:t>
                      </a:r>
                      <a:endParaRPr lang="fa-IR" sz="1600" dirty="0">
                        <a:cs typeface="B Nazanin" panose="00000400000000000000" pitchFamily="2" charset="-78"/>
                      </a:endParaRPr>
                    </a:p>
                  </a:txBody>
                  <a:tcPr marL="67378" marR="67378" marT="42062" marB="4206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0BC"/>
                    </a:solidFill>
                  </a:tcPr>
                </a:tc>
                <a:extLst>
                  <a:ext uri="{0D108BD9-81ED-4DB2-BD59-A6C34878D82A}">
                    <a16:rowId xmlns:a16="http://schemas.microsoft.com/office/drawing/2014/main" val="10001"/>
                  </a:ext>
                </a:extLst>
              </a:tr>
            </a:tbl>
          </a:graphicData>
        </a:graphic>
      </p:graphicFrame>
      <p:grpSp>
        <p:nvGrpSpPr>
          <p:cNvPr id="3" name="Group 2">
            <a:extLst>
              <a:ext uri="{FF2B5EF4-FFF2-40B4-BE49-F238E27FC236}">
                <a16:creationId xmlns:a16="http://schemas.microsoft.com/office/drawing/2014/main" id="{148D9FEE-7173-4FA1-8C5C-36F0C8FECA42}"/>
              </a:ext>
            </a:extLst>
          </p:cNvPr>
          <p:cNvGrpSpPr/>
          <p:nvPr/>
        </p:nvGrpSpPr>
        <p:grpSpPr>
          <a:xfrm>
            <a:off x="1524000" y="2057400"/>
            <a:ext cx="6400800" cy="4157306"/>
            <a:chOff x="1493947" y="2472740"/>
            <a:chExt cx="6104593" cy="3322752"/>
          </a:xfrm>
        </p:grpSpPr>
        <p:sp>
          <p:nvSpPr>
            <p:cNvPr id="5" name="Oval 4"/>
            <p:cNvSpPr/>
            <p:nvPr/>
          </p:nvSpPr>
          <p:spPr>
            <a:xfrm>
              <a:off x="6684140" y="3719486"/>
              <a:ext cx="914400" cy="914400"/>
            </a:xfrm>
            <a:prstGeom prst="ellipse">
              <a:avLst/>
            </a:prstGeom>
            <a:solidFill>
              <a:srgbClr val="FDBBA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رفتار فردی</a:t>
              </a:r>
            </a:p>
          </p:txBody>
        </p:sp>
        <p:cxnSp>
          <p:nvCxnSpPr>
            <p:cNvPr id="7" name="Straight Arrow Connector 6"/>
            <p:cNvCxnSpPr>
              <a:cxnSpLocks/>
              <a:stCxn id="5" idx="2"/>
              <a:endCxn id="18" idx="6"/>
            </p:cNvCxnSpPr>
            <p:nvPr/>
          </p:nvCxnSpPr>
          <p:spPr>
            <a:xfrm flipH="1" flipV="1">
              <a:off x="5486399" y="4148782"/>
              <a:ext cx="1197740" cy="27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5" idx="2"/>
              <a:endCxn id="17" idx="6"/>
            </p:cNvCxnSpPr>
            <p:nvPr/>
          </p:nvCxnSpPr>
          <p:spPr>
            <a:xfrm flipH="1" flipV="1">
              <a:off x="5486400" y="3101480"/>
              <a:ext cx="1197739" cy="1075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endCxn id="19" idx="6"/>
            </p:cNvCxnSpPr>
            <p:nvPr/>
          </p:nvCxnSpPr>
          <p:spPr>
            <a:xfrm flipH="1">
              <a:off x="5394099" y="4176686"/>
              <a:ext cx="1275016" cy="950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08361" y="2663415"/>
              <a:ext cx="1378039" cy="87613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اختصاص</a:t>
              </a:r>
            </a:p>
          </p:txBody>
        </p:sp>
        <p:sp>
          <p:nvSpPr>
            <p:cNvPr id="18" name="Oval 17"/>
            <p:cNvSpPr/>
            <p:nvPr/>
          </p:nvSpPr>
          <p:spPr>
            <a:xfrm>
              <a:off x="4040288" y="3691582"/>
              <a:ext cx="1446111" cy="914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اجماع</a:t>
              </a:r>
            </a:p>
          </p:txBody>
        </p:sp>
        <p:sp>
          <p:nvSpPr>
            <p:cNvPr id="19" name="Oval 18"/>
            <p:cNvSpPr/>
            <p:nvPr/>
          </p:nvSpPr>
          <p:spPr>
            <a:xfrm>
              <a:off x="4016060" y="4696134"/>
              <a:ext cx="1378039" cy="86288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ثبات</a:t>
              </a:r>
            </a:p>
          </p:txBody>
        </p:sp>
        <p:cxnSp>
          <p:nvCxnSpPr>
            <p:cNvPr id="25" name="Straight Arrow Connector 24"/>
            <p:cNvCxnSpPr>
              <a:cxnSpLocks/>
              <a:stCxn id="17" idx="2"/>
              <a:endCxn id="37" idx="6"/>
            </p:cNvCxnSpPr>
            <p:nvPr/>
          </p:nvCxnSpPr>
          <p:spPr>
            <a:xfrm flipH="1" flipV="1">
              <a:off x="2537135" y="2704561"/>
              <a:ext cx="1571226" cy="396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17" idx="2"/>
              <a:endCxn id="38" idx="6"/>
            </p:cNvCxnSpPr>
            <p:nvPr/>
          </p:nvCxnSpPr>
          <p:spPr>
            <a:xfrm flipH="1">
              <a:off x="2560747" y="3101480"/>
              <a:ext cx="1547615" cy="206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18" idx="2"/>
              <a:endCxn id="40" idx="6"/>
            </p:cNvCxnSpPr>
            <p:nvPr/>
          </p:nvCxnSpPr>
          <p:spPr>
            <a:xfrm flipH="1" flipV="1">
              <a:off x="2582213" y="3895861"/>
              <a:ext cx="1458075" cy="252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18" idx="2"/>
              <a:endCxn id="41" idx="6"/>
            </p:cNvCxnSpPr>
            <p:nvPr/>
          </p:nvCxnSpPr>
          <p:spPr>
            <a:xfrm flipH="1">
              <a:off x="2567189" y="4148782"/>
              <a:ext cx="1473099" cy="337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19" idx="2"/>
              <a:endCxn id="42" idx="6"/>
            </p:cNvCxnSpPr>
            <p:nvPr/>
          </p:nvCxnSpPr>
          <p:spPr>
            <a:xfrm flipH="1" flipV="1">
              <a:off x="2552164" y="5024907"/>
              <a:ext cx="1463896" cy="102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stCxn id="19" idx="2"/>
              <a:endCxn id="43" idx="6"/>
            </p:cNvCxnSpPr>
            <p:nvPr/>
          </p:nvCxnSpPr>
          <p:spPr>
            <a:xfrm flipH="1">
              <a:off x="2562897" y="5127576"/>
              <a:ext cx="1453163" cy="436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493947" y="2472740"/>
              <a:ext cx="1043188" cy="46364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بیرونی</a:t>
              </a:r>
            </a:p>
          </p:txBody>
        </p:sp>
        <p:sp>
          <p:nvSpPr>
            <p:cNvPr id="38" name="Oval 37"/>
            <p:cNvSpPr/>
            <p:nvPr/>
          </p:nvSpPr>
          <p:spPr>
            <a:xfrm>
              <a:off x="1517558" y="3075903"/>
              <a:ext cx="1043188" cy="46364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درونی</a:t>
              </a:r>
            </a:p>
          </p:txBody>
        </p:sp>
        <p:sp>
          <p:nvSpPr>
            <p:cNvPr id="40" name="Oval 39"/>
            <p:cNvSpPr/>
            <p:nvPr/>
          </p:nvSpPr>
          <p:spPr>
            <a:xfrm>
              <a:off x="1539025" y="3664040"/>
              <a:ext cx="1043188" cy="46364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بیرونی</a:t>
              </a:r>
            </a:p>
          </p:txBody>
        </p:sp>
        <p:sp>
          <p:nvSpPr>
            <p:cNvPr id="41" name="Oval 40"/>
            <p:cNvSpPr/>
            <p:nvPr/>
          </p:nvSpPr>
          <p:spPr>
            <a:xfrm>
              <a:off x="1524001" y="4254324"/>
              <a:ext cx="1043188" cy="46364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درونی</a:t>
              </a:r>
            </a:p>
          </p:txBody>
        </p:sp>
        <p:sp>
          <p:nvSpPr>
            <p:cNvPr id="42" name="Oval 41"/>
            <p:cNvSpPr/>
            <p:nvPr/>
          </p:nvSpPr>
          <p:spPr>
            <a:xfrm>
              <a:off x="1508976" y="4793086"/>
              <a:ext cx="1043188" cy="46364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درونی</a:t>
              </a:r>
            </a:p>
          </p:txBody>
        </p:sp>
        <p:sp>
          <p:nvSpPr>
            <p:cNvPr id="43" name="Oval 42"/>
            <p:cNvSpPr/>
            <p:nvPr/>
          </p:nvSpPr>
          <p:spPr>
            <a:xfrm>
              <a:off x="1519709" y="5331850"/>
              <a:ext cx="1043188" cy="46364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Nazanin" panose="00000400000000000000" pitchFamily="2" charset="-78"/>
                </a:rPr>
                <a:t>بیرونی</a:t>
              </a:r>
            </a:p>
          </p:txBody>
        </p:sp>
      </p:grpSp>
      <p:sp>
        <p:nvSpPr>
          <p:cNvPr id="6" name="Arrow: Right 5">
            <a:extLst>
              <a:ext uri="{FF2B5EF4-FFF2-40B4-BE49-F238E27FC236}">
                <a16:creationId xmlns:a16="http://schemas.microsoft.com/office/drawing/2014/main" id="{5C8B3633-880B-4460-BC38-C09F74810662}"/>
              </a:ext>
            </a:extLst>
          </p:cNvPr>
          <p:cNvSpPr/>
          <p:nvPr/>
        </p:nvSpPr>
        <p:spPr>
          <a:xfrm rot="10800000">
            <a:off x="6296402" y="1638300"/>
            <a:ext cx="381000" cy="762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AD743E21-A913-4F8D-A1B6-FB9316EF64B5}"/>
              </a:ext>
            </a:extLst>
          </p:cNvPr>
          <p:cNvSpPr/>
          <p:nvPr/>
        </p:nvSpPr>
        <p:spPr>
          <a:xfrm rot="10800000">
            <a:off x="3469827" y="1632105"/>
            <a:ext cx="381000" cy="762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0779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838200"/>
            <a:ext cx="6591985" cy="3777622"/>
          </a:xfrm>
        </p:spPr>
        <p:txBody>
          <a:bodyPr/>
          <a:lstStyle/>
          <a:p>
            <a:pPr algn="r" rtl="1">
              <a:lnSpc>
                <a:spcPct val="150000"/>
              </a:lnSpc>
              <a:buFont typeface="Wingdings" panose="05000000000000000000" pitchFamily="2" charset="2"/>
              <a:buChar char="q"/>
            </a:pPr>
            <a:r>
              <a:rPr lang="fa-IR" sz="3000" dirty="0">
                <a:cs typeface="B Titr" panose="00000700000000000000" pitchFamily="2" charset="-78"/>
              </a:rPr>
              <a:t>خطاها در اسناد</a:t>
            </a:r>
          </a:p>
          <a:p>
            <a:pPr algn="r" rtl="1">
              <a:lnSpc>
                <a:spcPct val="150000"/>
              </a:lnSpc>
              <a:buFont typeface="Wingdings" panose="05000000000000000000" pitchFamily="2" charset="2"/>
              <a:buChar char="v"/>
            </a:pPr>
            <a:r>
              <a:rPr lang="fa-IR" dirty="0">
                <a:cs typeface="B Nazanin" panose="00000400000000000000" pitchFamily="2" charset="-78"/>
              </a:rPr>
              <a:t>1. خطای اساسی اسناد</a:t>
            </a:r>
          </a:p>
          <a:p>
            <a:pPr algn="r" rtl="1">
              <a:lnSpc>
                <a:spcPct val="150000"/>
              </a:lnSpc>
              <a:buFont typeface="Wingdings" panose="05000000000000000000" pitchFamily="2" charset="2"/>
              <a:buChar char="v"/>
            </a:pPr>
            <a:r>
              <a:rPr lang="fa-IR" dirty="0">
                <a:cs typeface="B Nazanin" panose="00000400000000000000" pitchFamily="2" charset="-78"/>
              </a:rPr>
              <a:t>2. تعصب خودخدمتی</a:t>
            </a:r>
          </a:p>
          <a:p>
            <a:pPr algn="r" rtl="1">
              <a:lnSpc>
                <a:spcPct val="150000"/>
              </a:lnSpc>
              <a:buFont typeface="Wingdings" panose="05000000000000000000" pitchFamily="2" charset="2"/>
              <a:buChar char="v"/>
            </a:pPr>
            <a:r>
              <a:rPr lang="fa-IR" dirty="0">
                <a:cs typeface="B Nazanin" panose="00000400000000000000" pitchFamily="2" charset="-78"/>
              </a:rPr>
              <a:t>3. وضعیتهای سببی</a:t>
            </a:r>
          </a:p>
          <a:p>
            <a:pPr algn="r" rtl="1">
              <a:lnSpc>
                <a:spcPct val="150000"/>
              </a:lnSpc>
              <a:buFont typeface="Wingdings" panose="05000000000000000000" pitchFamily="2" charset="2"/>
              <a:buChar char="v"/>
            </a:pPr>
            <a:r>
              <a:rPr lang="fa-IR" dirty="0">
                <a:cs typeface="B Nazanin" panose="00000400000000000000" pitchFamily="2" charset="-78"/>
              </a:rPr>
              <a:t>4. اوضاع بحرانی</a:t>
            </a:r>
          </a:p>
          <a:p>
            <a:pPr algn="r" rtl="1">
              <a:lnSpc>
                <a:spcPct val="150000"/>
              </a:lnSpc>
              <a:buFont typeface="Wingdings" panose="05000000000000000000" pitchFamily="2" charset="2"/>
              <a:buChar char="v"/>
            </a:pPr>
            <a:r>
              <a:rPr lang="fa-IR" dirty="0">
                <a:cs typeface="B Nazanin" panose="00000400000000000000" pitchFamily="2" charset="-78"/>
              </a:rPr>
              <a:t>5.حفظ تصویر مثبت</a:t>
            </a:r>
          </a:p>
        </p:txBody>
      </p:sp>
    </p:spTree>
    <p:extLst>
      <p:ext uri="{BB962C8B-B14F-4D97-AF65-F5344CB8AC3E}">
        <p14:creationId xmlns:p14="http://schemas.microsoft.com/office/powerpoint/2010/main" val="8094712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696200" cy="4389120"/>
          </a:xfrm>
        </p:spPr>
        <p:txBody>
          <a:bodyPr>
            <a:normAutofit/>
          </a:bodyPr>
          <a:lstStyle/>
          <a:p>
            <a:pPr algn="r" rtl="1">
              <a:lnSpc>
                <a:spcPct val="200000"/>
              </a:lnSpc>
              <a:buFont typeface="Wingdings" panose="05000000000000000000" pitchFamily="2" charset="2"/>
              <a:buChar char="q"/>
            </a:pPr>
            <a:r>
              <a:rPr lang="fa-IR" sz="3200" dirty="0">
                <a:cs typeface="B Titr" panose="00000700000000000000" pitchFamily="2" charset="-78"/>
              </a:rPr>
              <a:t>خطای اساسی اسناد</a:t>
            </a:r>
          </a:p>
          <a:p>
            <a:pPr algn="justLow" rtl="1">
              <a:lnSpc>
                <a:spcPct val="200000"/>
              </a:lnSpc>
              <a:buFont typeface="Wingdings" panose="05000000000000000000" pitchFamily="2" charset="2"/>
              <a:buChar char="v"/>
            </a:pPr>
            <a:r>
              <a:rPr lang="fa-IR" sz="2000" dirty="0">
                <a:cs typeface="B Nazanin" panose="00000400000000000000" pitchFamily="2" charset="-78"/>
              </a:rPr>
              <a:t>شوهد قابل ملاحظه ای وجود دارد که آدمی هنگام مشاهده رفتار دیگری، معمولاً تأثیر صفات مشخصه او را بیش از اندازه و تأثیرعوامل محیطی را کمتر از آنچه هست جلوه می دهد؛ این خطا را خطای اساسی اسناد می نامند. برای مثال این پدیده چرایی مهیابودن مدیر فروش در استناد عملکرد ضعیف کارمندش به تنبلی و کاهلی به جای استناد به استفاده رقیب از خط تولید ابتکاری را تشریح می کند.</a:t>
            </a:r>
          </a:p>
        </p:txBody>
      </p:sp>
    </p:spTree>
    <p:extLst>
      <p:ext uri="{BB962C8B-B14F-4D97-AF65-F5344CB8AC3E}">
        <p14:creationId xmlns:p14="http://schemas.microsoft.com/office/powerpoint/2010/main" val="2221646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838200"/>
            <a:ext cx="7108065" cy="4389120"/>
          </a:xfrm>
        </p:spPr>
        <p:txBody>
          <a:bodyPr>
            <a:normAutofit/>
          </a:bodyPr>
          <a:lstStyle/>
          <a:p>
            <a:pPr algn="justLow" rtl="1">
              <a:lnSpc>
                <a:spcPct val="200000"/>
              </a:lnSpc>
              <a:buFont typeface="Wingdings" panose="05000000000000000000" pitchFamily="2" charset="2"/>
              <a:buChar char="q"/>
            </a:pPr>
            <a:r>
              <a:rPr lang="fa-IR" sz="3200" dirty="0">
                <a:cs typeface="B Titr" panose="00000700000000000000" pitchFamily="2" charset="-78"/>
              </a:rPr>
              <a:t>تعصب خودخدمتی</a:t>
            </a:r>
          </a:p>
          <a:p>
            <a:pPr algn="justLow" rtl="1">
              <a:lnSpc>
                <a:spcPct val="200000"/>
              </a:lnSpc>
              <a:buFont typeface="Wingdings" panose="05000000000000000000" pitchFamily="2" charset="2"/>
              <a:buChar char="v"/>
            </a:pPr>
            <a:r>
              <a:rPr lang="fa-IR" sz="2000" dirty="0">
                <a:cs typeface="B Nazanin" panose="00000400000000000000" pitchFamily="2" charset="-78"/>
              </a:rPr>
              <a:t>تمایلی در افراد هست که موفقیتهای خود را به عوامل درونی مانند توان یا تلاش نسبت می دهند در حالی که سرزنش شکست را متوجه عوامل خارجی مانند بخت و شانس یا تقدیر می دانند. این پدیده را تعصب خودخدمتی می نامند. پدیده خودخدمتی بیانگر بازخوردی است که در بررسی عملکرد به کارکنان داده می شود و بر حسب مثبت و منفی بودنش توسط آنان تحریف می گردد.</a:t>
            </a:r>
          </a:p>
        </p:txBody>
      </p:sp>
    </p:spTree>
    <p:extLst>
      <p:ext uri="{BB962C8B-B14F-4D97-AF65-F5344CB8AC3E}">
        <p14:creationId xmlns:p14="http://schemas.microsoft.com/office/powerpoint/2010/main" val="42496833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0"/>
            <a:ext cx="7939825" cy="4389120"/>
          </a:xfrm>
        </p:spPr>
        <p:txBody>
          <a:bodyPr>
            <a:normAutofit/>
          </a:bodyPr>
          <a:lstStyle/>
          <a:p>
            <a:pPr algn="r" rtl="1">
              <a:lnSpc>
                <a:spcPct val="200000"/>
              </a:lnSpc>
              <a:buFont typeface="Wingdings" panose="05000000000000000000" pitchFamily="2" charset="2"/>
              <a:buChar char="q"/>
            </a:pPr>
            <a:r>
              <a:rPr lang="fa-IR" sz="2000" dirty="0">
                <a:cs typeface="B Titr" panose="00000700000000000000" pitchFamily="2" charset="-78"/>
              </a:rPr>
              <a:t>وضعیتهای سببی</a:t>
            </a:r>
          </a:p>
          <a:p>
            <a:pPr algn="justLow" rtl="1">
              <a:lnSpc>
                <a:spcPct val="200000"/>
              </a:lnSpc>
              <a:buFont typeface="Wingdings" panose="05000000000000000000" pitchFamily="2" charset="2"/>
              <a:buChar char="v"/>
            </a:pPr>
            <a:r>
              <a:rPr lang="fa-IR" sz="2000" dirty="0">
                <a:cs typeface="B Nazanin" panose="00000400000000000000" pitchFamily="2" charset="-78"/>
              </a:rPr>
              <a:t>گرایش آدمی در وضعیتهای سببی به هنگام نظاره موفقیتها و شکستهای دیگران به اسناد موفقیتها بر اساس صفات مشخصی همانند تلاش و توان است و اسناد شکستهایشان به عوامل خارجی مانند دشواری کار.</a:t>
            </a:r>
          </a:p>
        </p:txBody>
      </p:sp>
    </p:spTree>
    <p:extLst>
      <p:ext uri="{BB962C8B-B14F-4D97-AF65-F5344CB8AC3E}">
        <p14:creationId xmlns:p14="http://schemas.microsoft.com/office/powerpoint/2010/main" val="41555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066800"/>
            <a:ext cx="7162801" cy="3777622"/>
          </a:xfrm>
        </p:spPr>
        <p:txBody>
          <a:bodyPr>
            <a:normAutofit/>
          </a:bodyPr>
          <a:lstStyle/>
          <a:p>
            <a:pPr algn="just" rtl="1">
              <a:lnSpc>
                <a:spcPct val="150000"/>
              </a:lnSpc>
              <a:buFont typeface="Wingdings" pitchFamily="2" charset="2"/>
              <a:buChar char="q"/>
            </a:pPr>
            <a:r>
              <a:rPr lang="fa-IR" sz="1600" dirty="0">
                <a:cs typeface="B Nazanin" pitchFamily="2" charset="-78"/>
              </a:rPr>
              <a:t>در بخش سوم بعد از توجهات به رفتار فردی در فصل های متعدد به چگونگی ترکیب رفتار افراد و چگونگی ترکیب مناسب افراد در جامعه کاری اشاره کرده است .</a:t>
            </a:r>
          </a:p>
          <a:p>
            <a:pPr algn="just" rtl="1">
              <a:lnSpc>
                <a:spcPct val="150000"/>
              </a:lnSpc>
              <a:buFont typeface="Wingdings" pitchFamily="2" charset="2"/>
              <a:buChar char="q"/>
            </a:pPr>
            <a:r>
              <a:rPr lang="fa-IR" sz="1600" dirty="0">
                <a:cs typeface="B Nazanin" pitchFamily="2" charset="-78"/>
              </a:rPr>
              <a:t>در فصل نهم به موضوع گروه های کاری اشاره کرده و انواع گروه ها و عملکرد این گروه ها در قالب های تعریف شده و یا تعریف نشده و سازمان های غیر رسمی و تشکّل های هر سازمان  که بسیار مهم بوده و می بایست مدیران بر این سازمانها متوجه ، متمرکز و تاثیر گذار باشند .</a:t>
            </a:r>
          </a:p>
          <a:p>
            <a:pPr algn="just" rtl="1">
              <a:lnSpc>
                <a:spcPct val="150000"/>
              </a:lnSpc>
              <a:buFont typeface="Wingdings" pitchFamily="2" charset="2"/>
              <a:buChar char="q"/>
            </a:pPr>
            <a:r>
              <a:rPr lang="fa-IR" sz="1600" dirty="0">
                <a:cs typeface="B Nazanin" pitchFamily="2" charset="-78"/>
              </a:rPr>
              <a:t>در فصل دهم به راهنمایی گروه های شکل گرفته در سازمان به مسیر های موثر و هدف مند در هر سازمان اشاره است قطعا نقش گروه های پویا و موثر و رفتار های گروهی می تواند در سرنوشت هر سازمان نقش اساسی را داشته باشد .</a:t>
            </a:r>
            <a:endParaRPr lang="en-US" sz="1600" dirty="0">
              <a:cs typeface="B Nazanin" pitchFamily="2" charset="-7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0"/>
            <a:ext cx="7450428" cy="4389120"/>
          </a:xfrm>
        </p:spPr>
        <p:txBody>
          <a:bodyPr/>
          <a:lstStyle/>
          <a:p>
            <a:pPr algn="r" rtl="1">
              <a:buFont typeface="Wingdings" panose="05000000000000000000" pitchFamily="2" charset="2"/>
              <a:buChar char="q"/>
            </a:pPr>
            <a:r>
              <a:rPr lang="fa-IR" dirty="0">
                <a:cs typeface="B Titr" panose="00000700000000000000" pitchFamily="2" charset="-78"/>
              </a:rPr>
              <a:t>اوضاع بحرانی</a:t>
            </a:r>
          </a:p>
          <a:p>
            <a:pPr algn="justLow" rtl="1">
              <a:lnSpc>
                <a:spcPct val="150000"/>
              </a:lnSpc>
              <a:buFont typeface="Wingdings" panose="05000000000000000000" pitchFamily="2" charset="2"/>
              <a:buChar char="v"/>
            </a:pPr>
            <a:r>
              <a:rPr lang="fa-IR" dirty="0">
                <a:cs typeface="B Nazanin" panose="00000400000000000000" pitchFamily="2" charset="-78"/>
              </a:rPr>
              <a:t>در ارزیابی عملکرد کارکنان، عملکرد ضعیف عموماً به عوامل درونی و شخصی نسبت داده می شود بویژه هنگامی که نتایج وخیم باشد.</a:t>
            </a:r>
          </a:p>
          <a:p>
            <a:pPr algn="justLow" rtl="1">
              <a:lnSpc>
                <a:spcPct val="150000"/>
              </a:lnSpc>
              <a:buFont typeface="Wingdings" panose="05000000000000000000" pitchFamily="2" charset="2"/>
              <a:buChar char="v"/>
            </a:pPr>
            <a:r>
              <a:rPr lang="fa-IR" dirty="0">
                <a:cs typeface="B Nazanin" panose="00000400000000000000" pitchFamily="2" charset="-78"/>
              </a:rPr>
              <a:t>معمولا در شرایط بحرانی رفتار سازمانی از طرف مدیران و کارکنان فرافکنی عوامل بحران را به سمت طرف مقابل است . کارکنان مدیران را مسئول بحران می دانند و مدیران معمولا کارکنان را بخشی از مسائل مربوط به بحران به شمار می آورند .</a:t>
            </a:r>
          </a:p>
        </p:txBody>
      </p:sp>
    </p:spTree>
    <p:extLst>
      <p:ext uri="{BB962C8B-B14F-4D97-AF65-F5344CB8AC3E}">
        <p14:creationId xmlns:p14="http://schemas.microsoft.com/office/powerpoint/2010/main" val="23014000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685800"/>
            <a:ext cx="6896785" cy="5257800"/>
          </a:xfrm>
        </p:spPr>
        <p:txBody>
          <a:bodyPr/>
          <a:lstStyle/>
          <a:p>
            <a:pPr algn="r" rtl="1">
              <a:lnSpc>
                <a:spcPct val="200000"/>
              </a:lnSpc>
              <a:buFont typeface="Wingdings" panose="05000000000000000000" pitchFamily="2" charset="2"/>
              <a:buChar char="q"/>
            </a:pPr>
            <a:r>
              <a:rPr lang="fa-IR" sz="3000" dirty="0">
                <a:cs typeface="B Titr" panose="00000700000000000000" pitchFamily="2" charset="-78"/>
              </a:rPr>
              <a:t>حفظ تصویر مثبت</a:t>
            </a:r>
          </a:p>
          <a:p>
            <a:pPr algn="justLow" rtl="1">
              <a:lnSpc>
                <a:spcPct val="200000"/>
              </a:lnSpc>
              <a:buFont typeface="Wingdings" panose="05000000000000000000" pitchFamily="2" charset="2"/>
              <a:buChar char="v"/>
            </a:pPr>
            <a:r>
              <a:rPr lang="fa-IR" dirty="0">
                <a:cs typeface="B Nazanin" panose="00000400000000000000" pitchFamily="2" charset="-78"/>
              </a:rPr>
              <a:t>کارکنان معمولاً موفقیت خود را به عوامل داخلی و شکستهایشان را به علل خارجی نسبت می دهند. آدمی به دلیل نیاز به حفظ تصویر مثبت از خود یا حب ذات و موفقیتهایش را به مهارتها و توانایی شخصی نسبت می دهد و هنگام شکست در جستجوی علل خارجی است.</a:t>
            </a:r>
          </a:p>
        </p:txBody>
      </p:sp>
    </p:spTree>
    <p:extLst>
      <p:ext uri="{BB962C8B-B14F-4D97-AF65-F5344CB8AC3E}">
        <p14:creationId xmlns:p14="http://schemas.microsoft.com/office/powerpoint/2010/main" val="2099814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762000"/>
            <a:ext cx="6591985" cy="3777622"/>
          </a:xfrm>
        </p:spPr>
        <p:txBody>
          <a:bodyPr>
            <a:normAutofit fontScale="92500" lnSpcReduction="10000"/>
          </a:bodyPr>
          <a:lstStyle/>
          <a:p>
            <a:pPr algn="justLow" rtl="1">
              <a:lnSpc>
                <a:spcPct val="150000"/>
              </a:lnSpc>
              <a:buFont typeface="Wingdings" panose="05000000000000000000" pitchFamily="2" charset="2"/>
              <a:buChar char="q"/>
            </a:pPr>
            <a:r>
              <a:rPr lang="fa-IR" sz="3000" dirty="0">
                <a:cs typeface="B Titr" panose="00000700000000000000" pitchFamily="2" charset="-78"/>
              </a:rPr>
              <a:t>کاربردهای ویژه فراگرد  ادراکی در سازمان</a:t>
            </a:r>
          </a:p>
          <a:p>
            <a:pPr algn="justLow" rtl="1">
              <a:lnSpc>
                <a:spcPct val="150000"/>
              </a:lnSpc>
              <a:buFont typeface="Wingdings" panose="05000000000000000000" pitchFamily="2" charset="2"/>
              <a:buChar char="v"/>
            </a:pPr>
            <a:r>
              <a:rPr lang="fa-IR" dirty="0">
                <a:cs typeface="B Nazanin" panose="00000400000000000000" pitchFamily="2" charset="-78"/>
              </a:rPr>
              <a:t>1. مصاحبه استخدامی</a:t>
            </a:r>
          </a:p>
          <a:p>
            <a:pPr algn="justLow" rtl="1">
              <a:lnSpc>
                <a:spcPct val="150000"/>
              </a:lnSpc>
              <a:buFont typeface="Wingdings" panose="05000000000000000000" pitchFamily="2" charset="2"/>
              <a:buChar char="v"/>
            </a:pPr>
            <a:r>
              <a:rPr lang="fa-IR" dirty="0">
                <a:cs typeface="B Nazanin" panose="00000400000000000000" pitchFamily="2" charset="-78"/>
              </a:rPr>
              <a:t>2. اطلاعات واقعی داشتن پیش از اشتغال</a:t>
            </a:r>
          </a:p>
          <a:p>
            <a:pPr algn="justLow" rtl="1">
              <a:lnSpc>
                <a:spcPct val="150000"/>
              </a:lnSpc>
              <a:buFont typeface="Wingdings" panose="05000000000000000000" pitchFamily="2" charset="2"/>
              <a:buChar char="v"/>
            </a:pPr>
            <a:r>
              <a:rPr lang="fa-IR" dirty="0">
                <a:cs typeface="B Nazanin" panose="00000400000000000000" pitchFamily="2" charset="-78"/>
              </a:rPr>
              <a:t>3. ارزیابی عملکرد</a:t>
            </a:r>
          </a:p>
          <a:p>
            <a:pPr algn="justLow" rtl="1">
              <a:lnSpc>
                <a:spcPct val="150000"/>
              </a:lnSpc>
              <a:buFont typeface="Wingdings" panose="05000000000000000000" pitchFamily="2" charset="2"/>
              <a:buChar char="v"/>
            </a:pPr>
            <a:r>
              <a:rPr lang="fa-IR" dirty="0">
                <a:cs typeface="B Nazanin" panose="00000400000000000000" pitchFamily="2" charset="-78"/>
              </a:rPr>
              <a:t>4. تلاش کارمند</a:t>
            </a:r>
          </a:p>
          <a:p>
            <a:pPr algn="justLow" rtl="1">
              <a:lnSpc>
                <a:spcPct val="150000"/>
              </a:lnSpc>
              <a:buFont typeface="Wingdings" panose="05000000000000000000" pitchFamily="2" charset="2"/>
              <a:buChar char="v"/>
            </a:pPr>
            <a:r>
              <a:rPr lang="fa-IR" dirty="0">
                <a:cs typeface="B Nazanin" panose="00000400000000000000" pitchFamily="2" charset="-78"/>
              </a:rPr>
              <a:t>5 .وفاداری کارکنان</a:t>
            </a:r>
          </a:p>
          <a:p>
            <a:pPr algn="justLow" rtl="1">
              <a:lnSpc>
                <a:spcPct val="150000"/>
              </a:lnSpc>
              <a:buFont typeface="Wingdings" panose="05000000000000000000" pitchFamily="2" charset="2"/>
              <a:buChar char="v"/>
            </a:pPr>
            <a:r>
              <a:rPr lang="fa-IR" dirty="0">
                <a:cs typeface="B Nazanin" panose="00000400000000000000" pitchFamily="2" charset="-78"/>
              </a:rPr>
              <a:t>6. رابطه ادراک و تصمیم گیری فردی.</a:t>
            </a:r>
          </a:p>
        </p:txBody>
      </p:sp>
    </p:spTree>
    <p:extLst>
      <p:ext uri="{BB962C8B-B14F-4D97-AF65-F5344CB8AC3E}">
        <p14:creationId xmlns:p14="http://schemas.microsoft.com/office/powerpoint/2010/main" val="1240323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907" y="1540189"/>
            <a:ext cx="7430185" cy="3777622"/>
          </a:xfrm>
        </p:spPr>
        <p:txBody>
          <a:bodyPr>
            <a:normAutofit/>
          </a:bodyPr>
          <a:lstStyle/>
          <a:p>
            <a:pPr marL="0" indent="0" algn="ctr" rtl="1">
              <a:lnSpc>
                <a:spcPct val="150000"/>
              </a:lnSpc>
              <a:buNone/>
            </a:pPr>
            <a:r>
              <a:rPr lang="fa-IR" sz="4000" dirty="0">
                <a:cs typeface="B Titr" panose="00000700000000000000" pitchFamily="2" charset="-78"/>
              </a:rPr>
              <a:t>فصل چهارم: فراگرد معرفت پذیری</a:t>
            </a:r>
          </a:p>
          <a:p>
            <a:pPr marL="0" indent="0" algn="ctr" rtl="1">
              <a:lnSpc>
                <a:spcPct val="150000"/>
              </a:lnSpc>
              <a:buNone/>
            </a:pPr>
            <a:r>
              <a:rPr lang="fa-IR" sz="3600" dirty="0">
                <a:cs typeface="B Titr" panose="00000700000000000000" pitchFamily="2" charset="-78"/>
              </a:rPr>
              <a:t>صفحه73 الی 91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794" y="1549112"/>
            <a:ext cx="7708006" cy="4389120"/>
          </a:xfrm>
        </p:spPr>
        <p:txBody>
          <a:bodyPr>
            <a:normAutofit/>
          </a:bodyPr>
          <a:lstStyle/>
          <a:p>
            <a:pPr algn="r" rtl="1">
              <a:lnSpc>
                <a:spcPct val="200000"/>
              </a:lnSpc>
              <a:buFont typeface="Wingdings" panose="05000000000000000000" pitchFamily="2" charset="2"/>
              <a:buChar char="q"/>
            </a:pPr>
            <a:r>
              <a:rPr lang="fa-IR" sz="2000" dirty="0">
                <a:cs typeface="B Titr" panose="00000700000000000000" pitchFamily="2" charset="-78"/>
              </a:rPr>
              <a:t>تعریف یادگیری</a:t>
            </a:r>
          </a:p>
          <a:p>
            <a:pPr algn="justLow" rtl="1">
              <a:lnSpc>
                <a:spcPct val="200000"/>
              </a:lnSpc>
              <a:buFont typeface="Wingdings" panose="05000000000000000000" pitchFamily="2" charset="2"/>
              <a:buChar char="v"/>
            </a:pPr>
            <a:r>
              <a:rPr lang="fa-IR" sz="2000" dirty="0">
                <a:cs typeface="B Nazanin" panose="00000400000000000000" pitchFamily="2" charset="-78"/>
              </a:rPr>
              <a:t>صاحبنظران، معرفت پذیری (یادگیری) را تغییر نسبتاً پایدار در رفتار یا رفتار بالقوه که از تجربه مستقیم یا غیر مستقیم ناشی می شود، تعریف کرده اند.</a:t>
            </a:r>
          </a:p>
        </p:txBody>
      </p:sp>
    </p:spTree>
    <p:extLst>
      <p:ext uri="{BB962C8B-B14F-4D97-AF65-F5344CB8AC3E}">
        <p14:creationId xmlns:p14="http://schemas.microsoft.com/office/powerpoint/2010/main" val="22679071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a:bodyPr>
          <a:lstStyle/>
          <a:p>
            <a:pPr marL="685800" indent="-685800" algn="r" rtl="1">
              <a:buFont typeface="Wingdings" panose="05000000000000000000" pitchFamily="2" charset="2"/>
              <a:buChar char="q"/>
            </a:pPr>
            <a:r>
              <a:rPr lang="fa-IR" sz="2400" dirty="0">
                <a:solidFill>
                  <a:schemeClr val="tx1"/>
                </a:solidFill>
                <a:cs typeface="B Titr" panose="00000700000000000000" pitchFamily="2" charset="-78"/>
              </a:rPr>
              <a:t>فراگرد معرفت پذیری و شکل گیری فرضیه هایی درباره محیط</a:t>
            </a:r>
          </a:p>
        </p:txBody>
      </p:sp>
      <p:pic>
        <p:nvPicPr>
          <p:cNvPr id="4" name="Picture 3"/>
          <p:cNvPicPr>
            <a:picLocks noChangeAspect="1"/>
          </p:cNvPicPr>
          <p:nvPr/>
        </p:nvPicPr>
        <p:blipFill>
          <a:blip r:embed="rId2" cstate="print"/>
          <a:stretch>
            <a:fillRect/>
          </a:stretch>
        </p:blipFill>
        <p:spPr>
          <a:xfrm>
            <a:off x="531975" y="1294326"/>
            <a:ext cx="8078625" cy="5106474"/>
          </a:xfrm>
          <a:prstGeom prst="rect">
            <a:avLst/>
          </a:prstGeom>
        </p:spPr>
      </p:pic>
    </p:spTree>
    <p:extLst>
      <p:ext uri="{BB962C8B-B14F-4D97-AF65-F5344CB8AC3E}">
        <p14:creationId xmlns:p14="http://schemas.microsoft.com/office/powerpoint/2010/main" val="40102952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85800"/>
            <a:ext cx="6591985" cy="3777622"/>
          </a:xfrm>
        </p:spPr>
        <p:txBody>
          <a:bodyPr/>
          <a:lstStyle/>
          <a:p>
            <a:pPr algn="r" rtl="1">
              <a:lnSpc>
                <a:spcPct val="150000"/>
              </a:lnSpc>
              <a:buFont typeface="Wingdings" pitchFamily="2" charset="2"/>
              <a:buChar char="q"/>
            </a:pPr>
            <a:r>
              <a:rPr lang="fa-IR" dirty="0">
                <a:cs typeface="B Titr" pitchFamily="2" charset="-78"/>
              </a:rPr>
              <a:t>نظریات یادگیری</a:t>
            </a:r>
          </a:p>
          <a:p>
            <a:pPr algn="r" rtl="1">
              <a:lnSpc>
                <a:spcPct val="150000"/>
              </a:lnSpc>
              <a:buFont typeface="Wingdings" pitchFamily="2" charset="2"/>
              <a:buChar char="v"/>
            </a:pPr>
            <a:r>
              <a:rPr lang="fa-IR" dirty="0">
                <a:cs typeface="B Nazanin" pitchFamily="2" charset="-78"/>
              </a:rPr>
              <a:t>1. نظریه رفتارگرایی (روش شرطی کردن سنتی)</a:t>
            </a:r>
          </a:p>
          <a:p>
            <a:pPr algn="r" rtl="1">
              <a:lnSpc>
                <a:spcPct val="150000"/>
              </a:lnSpc>
              <a:buFont typeface="Wingdings" pitchFamily="2" charset="2"/>
              <a:buChar char="v"/>
            </a:pPr>
            <a:r>
              <a:rPr lang="fa-IR" dirty="0">
                <a:cs typeface="B Nazanin" pitchFamily="2" charset="-78"/>
              </a:rPr>
              <a:t>2. روش شرطی کردن مؤثر</a:t>
            </a:r>
          </a:p>
          <a:p>
            <a:pPr algn="r" rtl="1">
              <a:lnSpc>
                <a:spcPct val="150000"/>
              </a:lnSpc>
              <a:buFont typeface="Wingdings" pitchFamily="2" charset="2"/>
              <a:buChar char="v"/>
            </a:pPr>
            <a:r>
              <a:rPr lang="fa-IR" dirty="0">
                <a:cs typeface="B Nazanin" pitchFamily="2" charset="-78"/>
              </a:rPr>
              <a:t>3. نظریه شناختی</a:t>
            </a:r>
          </a:p>
          <a:p>
            <a:pPr algn="r" rtl="1">
              <a:lnSpc>
                <a:spcPct val="150000"/>
              </a:lnSpc>
              <a:buFont typeface="Wingdings" pitchFamily="2" charset="2"/>
              <a:buChar char="v"/>
            </a:pPr>
            <a:r>
              <a:rPr lang="fa-IR" dirty="0">
                <a:cs typeface="B Nazanin" pitchFamily="2" charset="-78"/>
              </a:rPr>
              <a:t>4. نظریه معرفت پذیری اجتماعی</a:t>
            </a:r>
          </a:p>
        </p:txBody>
      </p:sp>
    </p:spTree>
    <p:extLst>
      <p:ext uri="{BB962C8B-B14F-4D97-AF65-F5344CB8AC3E}">
        <p14:creationId xmlns:p14="http://schemas.microsoft.com/office/powerpoint/2010/main" val="2663341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26374"/>
            <a:ext cx="8229600" cy="5005251"/>
          </a:xfrm>
        </p:spPr>
        <p:txBody>
          <a:bodyPr>
            <a:normAutofit/>
          </a:bodyPr>
          <a:lstStyle/>
          <a:p>
            <a:pPr algn="r" rtl="1">
              <a:buFont typeface="Wingdings" pitchFamily="2" charset="2"/>
              <a:buChar char="q"/>
            </a:pPr>
            <a:r>
              <a:rPr lang="fa-IR" sz="3200" dirty="0">
                <a:cs typeface="B Titr" pitchFamily="2" charset="-78"/>
              </a:rPr>
              <a:t>روش رفتارگرایی</a:t>
            </a:r>
          </a:p>
          <a:p>
            <a:pPr algn="justLow" rtl="1">
              <a:lnSpc>
                <a:spcPct val="160000"/>
              </a:lnSpc>
              <a:buFont typeface="Wingdings" pitchFamily="2" charset="2"/>
              <a:buChar char="v"/>
            </a:pPr>
            <a:r>
              <a:rPr lang="fa-IR" dirty="0">
                <a:cs typeface="B Nazanin" pitchFamily="2" charset="-78"/>
              </a:rPr>
              <a:t>نظریه پردازان رفتارگرا کار خود را با تحقیق روی واکنشهای حیوانات آغاز کردند. آنان بر رابطه میان کنش و واکنش معین تأیید دارند. تحقیقات پاولف روی سگ از آن جمله است. او یادآور می شود که با نشان دادن تکه ای گوشت (محرک غیرشرطی) به سگ، بزاقش شروع به ترشح می کند (واکنش غیرشرطی). صدای زنگ (محرک خنثی) در ابتدا موجب ترشح بزاق نمی شود. ولی پاولف پس از چندین بار تلفیق صدای زنگ با نمایش تکه گوشت، زنگ را بدون نشان دادن گوشت به صدا درآورد و مشاهده کرد بزاق دهان سگ ترشح می کند و آب دهانش سرازیر می شود (واکنش شرطی). رفتار در شرطی کردن سنتی پس از تلفیق محرک خنثی و غیرشرطی، تنها با ارائه محرک خنثی، واکنش شرطی دریافت می دارد.</a:t>
            </a:r>
          </a:p>
        </p:txBody>
      </p:sp>
    </p:spTree>
    <p:extLst>
      <p:ext uri="{BB962C8B-B14F-4D97-AF65-F5344CB8AC3E}">
        <p14:creationId xmlns:p14="http://schemas.microsoft.com/office/powerpoint/2010/main" val="8703888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6535"/>
            <a:ext cx="8229600" cy="4389120"/>
          </a:xfrm>
        </p:spPr>
        <p:txBody>
          <a:bodyPr/>
          <a:lstStyle/>
          <a:p>
            <a:pPr algn="r" rtl="1">
              <a:buFont typeface="Wingdings" panose="05000000000000000000" pitchFamily="2" charset="2"/>
              <a:buChar char="q"/>
            </a:pPr>
            <a:r>
              <a:rPr lang="fa-IR" dirty="0">
                <a:cs typeface="B Titr" panose="00000700000000000000" pitchFamily="2" charset="-78"/>
              </a:rPr>
              <a:t>مدل شرطی کردن سنتی رفتار</a:t>
            </a:r>
          </a:p>
        </p:txBody>
      </p:sp>
      <p:pic>
        <p:nvPicPr>
          <p:cNvPr id="6" name="Picture 5"/>
          <p:cNvPicPr>
            <a:picLocks noChangeAspect="1"/>
          </p:cNvPicPr>
          <p:nvPr/>
        </p:nvPicPr>
        <p:blipFill>
          <a:blip r:embed="rId2" cstate="print"/>
          <a:stretch>
            <a:fillRect/>
          </a:stretch>
        </p:blipFill>
        <p:spPr>
          <a:xfrm>
            <a:off x="610633" y="1752600"/>
            <a:ext cx="8078625" cy="4492313"/>
          </a:xfrm>
          <a:prstGeom prst="rect">
            <a:avLst/>
          </a:prstGeom>
        </p:spPr>
      </p:pic>
    </p:spTree>
    <p:extLst>
      <p:ext uri="{BB962C8B-B14F-4D97-AF65-F5344CB8AC3E}">
        <p14:creationId xmlns:p14="http://schemas.microsoft.com/office/powerpoint/2010/main" val="1311535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90600"/>
            <a:ext cx="7620000" cy="4389120"/>
          </a:xfrm>
        </p:spPr>
        <p:txBody>
          <a:bodyPr>
            <a:normAutofit/>
          </a:bodyPr>
          <a:lstStyle/>
          <a:p>
            <a:pPr algn="r" rtl="1">
              <a:lnSpc>
                <a:spcPct val="200000"/>
              </a:lnSpc>
              <a:buFont typeface="Wingdings" pitchFamily="2" charset="2"/>
              <a:buChar char="q"/>
            </a:pPr>
            <a:r>
              <a:rPr lang="fa-IR" sz="3000" dirty="0">
                <a:cs typeface="B Titr" pitchFamily="2" charset="-78"/>
              </a:rPr>
              <a:t>روش شرطی کردن مؤثر</a:t>
            </a:r>
          </a:p>
          <a:p>
            <a:pPr algn="justLow" rtl="1">
              <a:lnSpc>
                <a:spcPct val="200000"/>
              </a:lnSpc>
              <a:buFont typeface="Wingdings" pitchFamily="2" charset="2"/>
              <a:buChar char="v"/>
            </a:pPr>
            <a:r>
              <a:rPr lang="fa-IR" dirty="0">
                <a:cs typeface="B Nazanin" pitchFamily="2" charset="-78"/>
              </a:rPr>
              <a:t>این روش، شیوه شرطی کردن سنتی را با تمرکز بر نتایج حاصل از رفتار گسترش میدهد. در شرطی کردن مؤثر هنوز کنش موجب واکنش می شود ولی آنچه پس از واکنش رخ می دهد- نتیجه مطلوب یا نامطلوب- تعیین کننده تکرار واکنش مزبور خواهد بود.</a:t>
            </a:r>
          </a:p>
          <a:p>
            <a:pPr algn="justLow" rtl="1">
              <a:lnSpc>
                <a:spcPct val="200000"/>
              </a:lnSpc>
              <a:buFont typeface="Wingdings" pitchFamily="2" charset="2"/>
              <a:buChar char="v"/>
            </a:pPr>
            <a:r>
              <a:rPr lang="fa-IR" dirty="0">
                <a:cs typeface="B Nazanin" pitchFamily="2" charset="-78"/>
              </a:rPr>
              <a:t>کنشی که برآدمی وارد می شود انگیزه ای (نیاز یا غریزه) را بر می انگیزاند که وقتی با عادت (رابطه کنش و واکنش خودکار) ترکیب شود به رفتاری منجر می شود.</a:t>
            </a:r>
          </a:p>
        </p:txBody>
      </p:sp>
    </p:spTree>
    <p:extLst>
      <p:ext uri="{BB962C8B-B14F-4D97-AF65-F5344CB8AC3E}">
        <p14:creationId xmlns:p14="http://schemas.microsoft.com/office/powerpoint/2010/main" val="167978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307" y="1295400"/>
            <a:ext cx="7887385" cy="3777622"/>
          </a:xfrm>
        </p:spPr>
        <p:txBody>
          <a:bodyPr>
            <a:noAutofit/>
          </a:bodyPr>
          <a:lstStyle/>
          <a:p>
            <a:pPr algn="just" rtl="1">
              <a:lnSpc>
                <a:spcPct val="150000"/>
              </a:lnSpc>
              <a:buFont typeface="Wingdings" pitchFamily="2" charset="2"/>
              <a:buChar char="q"/>
            </a:pPr>
            <a:r>
              <a:rPr lang="fa-IR" sz="1600" dirty="0">
                <a:cs typeface="B Nazanin" pitchFamily="2" charset="-78"/>
              </a:rPr>
              <a:t>در بخش چهارم فراگرد های رفتاری سازمانی در قالب دو فصل یازدهم و دوازدهم مورد اشاره و تحلیل قرار گرفته است .</a:t>
            </a:r>
          </a:p>
          <a:p>
            <a:pPr algn="just" rtl="1">
              <a:lnSpc>
                <a:spcPct val="150000"/>
              </a:lnSpc>
              <a:buFont typeface="Wingdings" pitchFamily="2" charset="2"/>
              <a:buChar char="q"/>
            </a:pPr>
            <a:r>
              <a:rPr lang="fa-IR" sz="1600" dirty="0">
                <a:cs typeface="B Nazanin" pitchFamily="2" charset="-78"/>
              </a:rPr>
              <a:t>در فصل یازدهم موضوع ارتباطات و ماهیت آن و اهمیت آن و همچنین اشکال مختلف آن اشاره شده است . </a:t>
            </a:r>
          </a:p>
          <a:p>
            <a:pPr marL="0" indent="0" algn="just" rtl="1">
              <a:lnSpc>
                <a:spcPct val="150000"/>
              </a:lnSpc>
              <a:buNone/>
            </a:pPr>
            <a:r>
              <a:rPr lang="fa-IR" sz="1600" dirty="0">
                <a:cs typeface="B Nazanin" pitchFamily="2" charset="-78"/>
              </a:rPr>
              <a:t>می بایست مدیریت بداند و بتواند با برنامه ریزی های مناسب و مهارت این ارتباطات را با فضیلت های انسانی و ارتباطات ارزشمند به بهترین شیوه در سازمان ایجاد و مدیریت کند .</a:t>
            </a:r>
          </a:p>
          <a:p>
            <a:pPr algn="just" rtl="1">
              <a:lnSpc>
                <a:spcPct val="150000"/>
              </a:lnSpc>
              <a:buFont typeface="Wingdings" pitchFamily="2" charset="2"/>
              <a:buChar char="q"/>
            </a:pPr>
            <a:r>
              <a:rPr lang="fa-IR" sz="1600" dirty="0">
                <a:cs typeface="B Nazanin" pitchFamily="2" charset="-78"/>
              </a:rPr>
              <a:t>در فصل دوازدهم بحث مهم رهبری و تفاوت های مهم آن با مدیریت و ارزشهای رهبری در هر سازمان اشاره شده است . </a:t>
            </a:r>
          </a:p>
          <a:p>
            <a:pPr marL="0" indent="0" algn="just" rtl="1">
              <a:lnSpc>
                <a:spcPct val="150000"/>
              </a:lnSpc>
              <a:buNone/>
            </a:pPr>
            <a:r>
              <a:rPr lang="fa-IR" sz="1600" dirty="0">
                <a:cs typeface="B Nazanin" pitchFamily="2" charset="-78"/>
              </a:rPr>
              <a:t>قطعا رهبری فراتر از مدیریت در سازمان می تواند حلقه موثر اتصال فی مابین گروه ها ، مدیران ، سر پرستان ، کارمندان و انسجام  بیشتر در هر سازمان باشد.</a:t>
            </a:r>
            <a:endParaRPr lang="en-US" sz="1600" dirty="0">
              <a:cs typeface="B Nazanin" pitchFamily="2" charset="-7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0015" y="1076972"/>
            <a:ext cx="6591985" cy="3777622"/>
          </a:xfrm>
        </p:spPr>
        <p:txBody>
          <a:bodyPr/>
          <a:lstStyle/>
          <a:p>
            <a:pPr algn="r" rtl="1">
              <a:buFont typeface="Wingdings" pitchFamily="2" charset="2"/>
              <a:buChar char="q"/>
            </a:pPr>
            <a:r>
              <a:rPr lang="fa-IR" dirty="0">
                <a:cs typeface="B Titr" pitchFamily="2" charset="-78"/>
              </a:rPr>
              <a:t>مدل اساسی شرطی کردن مؤثر یا ابزاری</a:t>
            </a:r>
          </a:p>
          <a:p>
            <a:pPr algn="r" rtl="1"/>
            <a:endParaRPr lang="fa-IR" dirty="0"/>
          </a:p>
        </p:txBody>
      </p:sp>
      <p:sp>
        <p:nvSpPr>
          <p:cNvPr id="4" name="Rectangle 3"/>
          <p:cNvSpPr/>
          <p:nvPr/>
        </p:nvSpPr>
        <p:spPr>
          <a:xfrm>
            <a:off x="762000" y="2743200"/>
            <a:ext cx="7620000" cy="3505200"/>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Oval 4"/>
          <p:cNvSpPr/>
          <p:nvPr/>
        </p:nvSpPr>
        <p:spPr>
          <a:xfrm>
            <a:off x="7025014" y="3713926"/>
            <a:ext cx="1133341" cy="759856"/>
          </a:xfrm>
          <a:prstGeom prst="ellipse">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t>کنش</a:t>
            </a:r>
          </a:p>
        </p:txBody>
      </p:sp>
      <p:graphicFrame>
        <p:nvGraphicFramePr>
          <p:cNvPr id="8" name="Table 7"/>
          <p:cNvGraphicFramePr>
            <a:graphicFrameLocks noGrp="1"/>
          </p:cNvGraphicFramePr>
          <p:nvPr>
            <p:extLst>
              <p:ext uri="{D42A27DB-BD31-4B8C-83A1-F6EECF244321}">
                <p14:modId xmlns:p14="http://schemas.microsoft.com/office/powerpoint/2010/main" val="631099547"/>
              </p:ext>
            </p:extLst>
          </p:nvPr>
        </p:nvGraphicFramePr>
        <p:xfrm>
          <a:off x="3960298" y="3367464"/>
          <a:ext cx="2521651" cy="1509335"/>
        </p:xfrm>
        <a:graphic>
          <a:graphicData uri="http://schemas.openxmlformats.org/drawingml/2006/table">
            <a:tbl>
              <a:tblPr rtl="1" firstRow="1" bandRow="1">
                <a:tableStyleId>{93296810-A885-4BE3-A3E7-6D5BEEA58F35}</a:tableStyleId>
              </a:tblPr>
              <a:tblGrid>
                <a:gridCol w="1299324">
                  <a:extLst>
                    <a:ext uri="{9D8B030D-6E8A-4147-A177-3AD203B41FA5}">
                      <a16:colId xmlns:a16="http://schemas.microsoft.com/office/drawing/2014/main" val="20000"/>
                    </a:ext>
                  </a:extLst>
                </a:gridCol>
                <a:gridCol w="1222327">
                  <a:extLst>
                    <a:ext uri="{9D8B030D-6E8A-4147-A177-3AD203B41FA5}">
                      <a16:colId xmlns:a16="http://schemas.microsoft.com/office/drawing/2014/main" val="20001"/>
                    </a:ext>
                  </a:extLst>
                </a:gridCol>
              </a:tblGrid>
              <a:tr h="435500">
                <a:tc gridSpan="2">
                  <a:txBody>
                    <a:bodyPr/>
                    <a:lstStyle/>
                    <a:p>
                      <a:pPr algn="ctr" rtl="1"/>
                      <a:r>
                        <a:rPr lang="fa-IR" dirty="0">
                          <a:solidFill>
                            <a:schemeClr val="tx1"/>
                          </a:solidFill>
                        </a:rPr>
                        <a:t>فرد</a:t>
                      </a:r>
                    </a:p>
                  </a:txBody>
                  <a:tcPr/>
                </a:tc>
                <a:tc hMerge="1">
                  <a:txBody>
                    <a:bodyPr/>
                    <a:lstStyle/>
                    <a:p>
                      <a:pPr rtl="1"/>
                      <a:endParaRPr lang="fa-IR"/>
                    </a:p>
                  </a:txBody>
                  <a:tcPr/>
                </a:tc>
                <a:extLst>
                  <a:ext uri="{0D108BD9-81ED-4DB2-BD59-A6C34878D82A}">
                    <a16:rowId xmlns:a16="http://schemas.microsoft.com/office/drawing/2014/main" val="10000"/>
                  </a:ext>
                </a:extLst>
              </a:tr>
              <a:tr h="1073835">
                <a:tc>
                  <a:txBody>
                    <a:bodyPr/>
                    <a:lstStyle/>
                    <a:p>
                      <a:pPr rtl="1"/>
                      <a:endParaRPr lang="fa-IR" dirty="0"/>
                    </a:p>
                    <a:p>
                      <a:pPr rtl="1"/>
                      <a:r>
                        <a:rPr lang="fa-IR" dirty="0"/>
                        <a:t>انگیزه </a:t>
                      </a:r>
                      <a:r>
                        <a:rPr lang="en-US" dirty="0"/>
                        <a:t>x</a:t>
                      </a:r>
                      <a:endParaRPr lang="fa-IR" dirty="0"/>
                    </a:p>
                  </a:txBody>
                  <a:tcPr/>
                </a:tc>
                <a:tc>
                  <a:txBody>
                    <a:bodyPr/>
                    <a:lstStyle/>
                    <a:p>
                      <a:pPr algn="ctr" rtl="1"/>
                      <a:r>
                        <a:rPr lang="fa-IR" dirty="0"/>
                        <a:t>عادت</a:t>
                      </a:r>
                      <a:endParaRPr lang="en-US" dirty="0"/>
                    </a:p>
                    <a:p>
                      <a:pPr algn="ctr" rtl="1"/>
                      <a:r>
                        <a:rPr lang="fa-IR" dirty="0"/>
                        <a:t>(کنش واکنش)</a:t>
                      </a:r>
                    </a:p>
                  </a:txBody>
                  <a:tcPr/>
                </a:tc>
                <a:extLst>
                  <a:ext uri="{0D108BD9-81ED-4DB2-BD59-A6C34878D82A}">
                    <a16:rowId xmlns:a16="http://schemas.microsoft.com/office/drawing/2014/main" val="10001"/>
                  </a:ext>
                </a:extLst>
              </a:tr>
            </a:tbl>
          </a:graphicData>
        </a:graphic>
      </p:graphicFrame>
      <p:sp>
        <p:nvSpPr>
          <p:cNvPr id="10" name="Oval 9"/>
          <p:cNvSpPr/>
          <p:nvPr/>
        </p:nvSpPr>
        <p:spPr>
          <a:xfrm>
            <a:off x="2483494" y="3699975"/>
            <a:ext cx="1133341" cy="759856"/>
          </a:xfrm>
          <a:prstGeom prst="ellipse">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t>رفتار</a:t>
            </a:r>
          </a:p>
        </p:txBody>
      </p:sp>
      <p:sp>
        <p:nvSpPr>
          <p:cNvPr id="11" name="Oval 10"/>
          <p:cNvSpPr/>
          <p:nvPr/>
        </p:nvSpPr>
        <p:spPr>
          <a:xfrm>
            <a:off x="1015274" y="3625403"/>
            <a:ext cx="1124754" cy="914400"/>
          </a:xfrm>
          <a:prstGeom prst="ellipse">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sz="1600" dirty="0"/>
              <a:t>نتیجه</a:t>
            </a:r>
          </a:p>
        </p:txBody>
      </p:sp>
      <p:cxnSp>
        <p:nvCxnSpPr>
          <p:cNvPr id="20" name="Straight Connector 19"/>
          <p:cNvCxnSpPr>
            <a:cxnSpLocks/>
          </p:cNvCxnSpPr>
          <p:nvPr/>
        </p:nvCxnSpPr>
        <p:spPr>
          <a:xfrm flipV="1">
            <a:off x="1890228" y="5629284"/>
            <a:ext cx="3659599" cy="12879"/>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V="1">
            <a:off x="4582802" y="5345949"/>
            <a:ext cx="0" cy="2833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V="1">
            <a:off x="5549827" y="5358828"/>
            <a:ext cx="0" cy="2833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a:cxnSpLocks/>
            <a:stCxn id="5" idx="2"/>
          </p:cNvCxnSpPr>
          <p:nvPr/>
        </p:nvCxnSpPr>
        <p:spPr>
          <a:xfrm flipH="1">
            <a:off x="6705600" y="4093854"/>
            <a:ext cx="31941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flipH="1" flipV="1">
            <a:off x="3616835" y="4080975"/>
            <a:ext cx="337005" cy="128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flipH="1" flipV="1">
            <a:off x="2152895" y="4067024"/>
            <a:ext cx="337005" cy="128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Connector 11"/>
          <p:cNvCxnSpPr>
            <a:cxnSpLocks/>
          </p:cNvCxnSpPr>
          <p:nvPr/>
        </p:nvCxnSpPr>
        <p:spPr>
          <a:xfrm>
            <a:off x="1894312" y="5268673"/>
            <a:ext cx="0" cy="373490"/>
          </a:xfrm>
          <a:prstGeom prst="line">
            <a:avLst/>
          </a:prstGeom>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3200400" y="5181600"/>
            <a:ext cx="1219200" cy="381000"/>
          </a:xfrm>
          <a:prstGeom prst="rect">
            <a:avLst/>
          </a:prstGeom>
          <a:noFill/>
        </p:spPr>
        <p:txBody>
          <a:bodyPr wrap="square" rtlCol="0">
            <a:spAutoFit/>
          </a:bodyPr>
          <a:lstStyle/>
          <a:p>
            <a:r>
              <a:rPr lang="fa-IR" dirty="0"/>
              <a:t>یادگیری </a:t>
            </a:r>
            <a:endParaRPr lang="en-US" dirty="0"/>
          </a:p>
        </p:txBody>
      </p:sp>
      <p:sp>
        <p:nvSpPr>
          <p:cNvPr id="16" name="TextBox 15"/>
          <p:cNvSpPr txBox="1"/>
          <p:nvPr/>
        </p:nvSpPr>
        <p:spPr>
          <a:xfrm>
            <a:off x="5715000" y="5334000"/>
            <a:ext cx="1828800" cy="646331"/>
          </a:xfrm>
          <a:prstGeom prst="rect">
            <a:avLst/>
          </a:prstGeom>
          <a:noFill/>
        </p:spPr>
        <p:txBody>
          <a:bodyPr wrap="square" rtlCol="0">
            <a:spAutoFit/>
          </a:bodyPr>
          <a:lstStyle/>
          <a:p>
            <a:r>
              <a:rPr lang="fa-IR" dirty="0"/>
              <a:t>کاهش شدت نیاز  </a:t>
            </a:r>
            <a:endParaRPr lang="en-US" dirty="0"/>
          </a:p>
        </p:txBody>
      </p:sp>
    </p:spTree>
    <p:extLst>
      <p:ext uri="{BB962C8B-B14F-4D97-AF65-F5344CB8AC3E}">
        <p14:creationId xmlns:p14="http://schemas.microsoft.com/office/powerpoint/2010/main" val="1988113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6814"/>
            <a:ext cx="8229600" cy="1143000"/>
          </a:xfrm>
        </p:spPr>
        <p:txBody>
          <a:bodyPr>
            <a:normAutofit/>
          </a:bodyPr>
          <a:lstStyle/>
          <a:p>
            <a:pPr marL="685800" indent="-685800" algn="r" rtl="1">
              <a:buFont typeface="Wingdings" panose="05000000000000000000" pitchFamily="2" charset="2"/>
              <a:buChar char="q"/>
            </a:pPr>
            <a:r>
              <a:rPr lang="fa-IR" sz="3000" dirty="0">
                <a:solidFill>
                  <a:schemeClr val="tx1"/>
                </a:solidFill>
                <a:cs typeface="B Titr" panose="00000700000000000000" pitchFamily="2" charset="-78"/>
              </a:rPr>
              <a:t>مدلهای شرطی کردن سنتی و مؤثر رفتار</a:t>
            </a:r>
          </a:p>
        </p:txBody>
      </p:sp>
      <p:pic>
        <p:nvPicPr>
          <p:cNvPr id="4" name="Content Placeholder 3"/>
          <p:cNvPicPr>
            <a:picLocks noGrp="1" noChangeAspect="1"/>
          </p:cNvPicPr>
          <p:nvPr>
            <p:ph idx="1"/>
          </p:nvPr>
        </p:nvPicPr>
        <p:blipFill>
          <a:blip r:embed="rId2" cstate="print"/>
          <a:stretch>
            <a:fillRect/>
          </a:stretch>
        </p:blipFill>
        <p:spPr>
          <a:xfrm>
            <a:off x="592428" y="1893194"/>
            <a:ext cx="7740203" cy="4378817"/>
          </a:xfrm>
          <a:prstGeom prst="rect">
            <a:avLst/>
          </a:prstGeom>
        </p:spPr>
      </p:pic>
    </p:spTree>
    <p:extLst>
      <p:ext uri="{BB962C8B-B14F-4D97-AF65-F5344CB8AC3E}">
        <p14:creationId xmlns:p14="http://schemas.microsoft.com/office/powerpoint/2010/main" val="18307723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838200"/>
            <a:ext cx="7201585" cy="5257800"/>
          </a:xfrm>
        </p:spPr>
        <p:txBody>
          <a:bodyPr>
            <a:normAutofit/>
          </a:bodyPr>
          <a:lstStyle/>
          <a:p>
            <a:pPr algn="r" rtl="1">
              <a:lnSpc>
                <a:spcPct val="200000"/>
              </a:lnSpc>
              <a:buFont typeface="Wingdings" pitchFamily="2" charset="2"/>
              <a:buChar char="q"/>
            </a:pPr>
            <a:r>
              <a:rPr lang="fa-IR" sz="3000" dirty="0">
                <a:cs typeface="B Titr" pitchFamily="2" charset="-78"/>
              </a:rPr>
              <a:t>روش شناخت</a:t>
            </a:r>
          </a:p>
          <a:p>
            <a:pPr algn="justLow" rtl="1">
              <a:lnSpc>
                <a:spcPct val="200000"/>
              </a:lnSpc>
              <a:buFont typeface="Wingdings" pitchFamily="2" charset="2"/>
              <a:buChar char="v"/>
            </a:pPr>
            <a:r>
              <a:rPr lang="fa-IR" dirty="0">
                <a:cs typeface="B Nazanin" pitchFamily="2" charset="-78"/>
              </a:rPr>
              <a:t>در برابر ارتباط های کنش و واکنش، که در نظریه های رفتاری نقشی کلیدی دارند، نظریه پردازن شناخت گرا به اهمیت شناخت انتظارات و حالتهای محیطی توجه دارند. نظریه های یادگیری شناختی به نظریه های هدفگذاری و انتظار تقسیم می شود، برای مثال برنامه هایی که شغل، قوانین ،مقررات و فعالیتهای سازمانی را با انتظارات کارگر درباره اهداف با هم مرتبط می سازد، بر ارتباطات شناختی میان حالات محیطی و انتظارات کارگر و اهداف تأکید دارد.</a:t>
            </a:r>
          </a:p>
        </p:txBody>
      </p:sp>
    </p:spTree>
    <p:extLst>
      <p:ext uri="{BB962C8B-B14F-4D97-AF65-F5344CB8AC3E}">
        <p14:creationId xmlns:p14="http://schemas.microsoft.com/office/powerpoint/2010/main" val="7385635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080"/>
            <a:ext cx="8229600" cy="1143000"/>
          </a:xfrm>
        </p:spPr>
        <p:txBody>
          <a:bodyPr>
            <a:normAutofit/>
          </a:bodyPr>
          <a:lstStyle/>
          <a:p>
            <a:pPr algn="r" rtl="1">
              <a:buFont typeface="Wingdings" pitchFamily="2" charset="2"/>
              <a:buChar char="q"/>
            </a:pPr>
            <a:r>
              <a:rPr lang="fa-IR" sz="3000" dirty="0">
                <a:solidFill>
                  <a:schemeClr val="tx1"/>
                </a:solidFill>
                <a:cs typeface="B Titr" pitchFamily="2" charset="-78"/>
              </a:rPr>
              <a:t>مدل یادگیری شناختی</a:t>
            </a:r>
          </a:p>
        </p:txBody>
      </p:sp>
      <p:pic>
        <p:nvPicPr>
          <p:cNvPr id="4" name="Content Placeholder 3"/>
          <p:cNvPicPr>
            <a:picLocks noGrp="1" noChangeAspect="1"/>
          </p:cNvPicPr>
          <p:nvPr>
            <p:ph idx="1"/>
          </p:nvPr>
        </p:nvPicPr>
        <p:blipFill>
          <a:blip r:embed="rId2" cstate="print"/>
          <a:stretch>
            <a:fillRect/>
          </a:stretch>
        </p:blipFill>
        <p:spPr>
          <a:xfrm>
            <a:off x="813258" y="1630706"/>
            <a:ext cx="7517484" cy="4018209"/>
          </a:xfrm>
          <a:prstGeom prst="rect">
            <a:avLst/>
          </a:prstGeom>
        </p:spPr>
      </p:pic>
    </p:spTree>
    <p:extLst>
      <p:ext uri="{BB962C8B-B14F-4D97-AF65-F5344CB8AC3E}">
        <p14:creationId xmlns:p14="http://schemas.microsoft.com/office/powerpoint/2010/main" val="13527243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762000"/>
            <a:ext cx="7391400" cy="4953000"/>
          </a:xfrm>
        </p:spPr>
        <p:txBody>
          <a:bodyPr/>
          <a:lstStyle/>
          <a:p>
            <a:pPr algn="r" rtl="1">
              <a:lnSpc>
                <a:spcPct val="200000"/>
              </a:lnSpc>
              <a:buFont typeface="Wingdings" pitchFamily="2" charset="2"/>
              <a:buChar char="q"/>
            </a:pPr>
            <a:r>
              <a:rPr lang="fa-IR" sz="3000" dirty="0">
                <a:cs typeface="B Titr" pitchFamily="2" charset="-78"/>
              </a:rPr>
              <a:t>روش معرفت پذیری اجتماعی</a:t>
            </a:r>
          </a:p>
          <a:p>
            <a:pPr algn="justLow" rtl="1">
              <a:lnSpc>
                <a:spcPct val="200000"/>
              </a:lnSpc>
              <a:buFont typeface="Wingdings" pitchFamily="2" charset="2"/>
              <a:buChar char="v"/>
            </a:pPr>
            <a:r>
              <a:rPr lang="fa-IR" dirty="0">
                <a:cs typeface="B Nazanin" pitchFamily="2" charset="-78"/>
              </a:rPr>
              <a:t>نظریه یادگیری اجتماعی با فراتر رفتن از هر دو نظریه رفتاری و شناختی، معرفت پذیری را ناشی از الگو قراردادن رفتارهای دیگران می داند. معرفت پذیران با استفاده از مشاهدات برای جمع آوری اطلاعات، رفتار دیگران را تقلید می کنند.</a:t>
            </a:r>
          </a:p>
          <a:p>
            <a:pPr algn="justLow" rtl="1">
              <a:lnSpc>
                <a:spcPct val="200000"/>
              </a:lnSpc>
              <a:buFont typeface="Wingdings" pitchFamily="2" charset="2"/>
              <a:buChar char="v"/>
            </a:pPr>
            <a:r>
              <a:rPr lang="fa-IR" dirty="0">
                <a:cs typeface="B Nazanin" pitchFamily="2" charset="-78"/>
              </a:rPr>
              <a:t>نظریه پردازن معرفت پذیری اجتماعی امروز تأکید دارند که خود رفتار فراگردهای شناختی و عوامل محیطی، عوامل دوطرفه هستند. </a:t>
            </a:r>
          </a:p>
        </p:txBody>
      </p:sp>
    </p:spTree>
    <p:extLst>
      <p:ext uri="{BB962C8B-B14F-4D97-AF65-F5344CB8AC3E}">
        <p14:creationId xmlns:p14="http://schemas.microsoft.com/office/powerpoint/2010/main" val="5797090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r" rtl="1">
              <a:buFont typeface="Wingdings" pitchFamily="2" charset="2"/>
              <a:buChar char="q"/>
            </a:pPr>
            <a:r>
              <a:rPr lang="fa-IR" sz="2800" dirty="0">
                <a:solidFill>
                  <a:schemeClr val="tx1"/>
                </a:solidFill>
                <a:cs typeface="B Titr" pitchFamily="2" charset="-78"/>
              </a:rPr>
              <a:t>مدل اساسی نظریه معرفت پذیری اجتماعی</a:t>
            </a:r>
          </a:p>
        </p:txBody>
      </p:sp>
      <p:pic>
        <p:nvPicPr>
          <p:cNvPr id="4" name="Content Placeholder 3"/>
          <p:cNvPicPr>
            <a:picLocks noGrp="1" noChangeAspect="1"/>
          </p:cNvPicPr>
          <p:nvPr>
            <p:ph idx="1"/>
          </p:nvPr>
        </p:nvPicPr>
        <p:blipFill>
          <a:blip r:embed="rId2" cstate="print"/>
          <a:stretch>
            <a:fillRect/>
          </a:stretch>
        </p:blipFill>
        <p:spPr>
          <a:xfrm>
            <a:off x="757646" y="1580606"/>
            <a:ext cx="7589519" cy="4422589"/>
          </a:xfrm>
          <a:prstGeom prst="rect">
            <a:avLst/>
          </a:prstGeom>
        </p:spPr>
      </p:pic>
    </p:spTree>
    <p:extLst>
      <p:ext uri="{BB962C8B-B14F-4D97-AF65-F5344CB8AC3E}">
        <p14:creationId xmlns:p14="http://schemas.microsoft.com/office/powerpoint/2010/main" val="30858113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838200"/>
            <a:ext cx="6210985" cy="3777622"/>
          </a:xfrm>
        </p:spPr>
        <p:txBody>
          <a:bodyPr>
            <a:normAutofit/>
          </a:bodyPr>
          <a:lstStyle/>
          <a:p>
            <a:pPr algn="r" rtl="1">
              <a:lnSpc>
                <a:spcPct val="200000"/>
              </a:lnSpc>
              <a:buFont typeface="Wingdings" pitchFamily="2" charset="2"/>
              <a:buChar char="q"/>
            </a:pPr>
            <a:r>
              <a:rPr lang="fa-IR" sz="2000" dirty="0">
                <a:cs typeface="B Titr" pitchFamily="2" charset="-78"/>
              </a:rPr>
              <a:t>نقش خودکنترلی</a:t>
            </a:r>
          </a:p>
          <a:p>
            <a:pPr algn="justLow" rtl="1">
              <a:lnSpc>
                <a:spcPct val="200000"/>
              </a:lnSpc>
              <a:buFont typeface="Wingdings" pitchFamily="2" charset="2"/>
              <a:buChar char="v"/>
            </a:pPr>
            <a:r>
              <a:rPr lang="fa-IR" sz="2000" dirty="0">
                <a:cs typeface="B Nazanin" pitchFamily="2" charset="-78"/>
              </a:rPr>
              <a:t>بنابر نظریه یادگیری اجتماعی، آدمی به شرطی می تواند رفتارش را کنترل کند که آن را روشمند سازد و با پاداش و تنبیه تقویت کند. به عبارت دیگر تا آنجا که آدمی بتواند محیط و فراگردهای شناختی خود را اداره کند، رفتار خود را نیز می تواند کنترل کند.</a:t>
            </a:r>
          </a:p>
        </p:txBody>
      </p:sp>
    </p:spTree>
    <p:extLst>
      <p:ext uri="{BB962C8B-B14F-4D97-AF65-F5344CB8AC3E}">
        <p14:creationId xmlns:p14="http://schemas.microsoft.com/office/powerpoint/2010/main" val="14896231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Font typeface="Wingdings" pitchFamily="2" charset="2"/>
              <a:buChar char="q"/>
            </a:pPr>
            <a:r>
              <a:rPr lang="fa-IR" sz="3000" dirty="0">
                <a:solidFill>
                  <a:schemeClr val="tx1"/>
                </a:solidFill>
                <a:cs typeface="B Titr" pitchFamily="2" charset="-78"/>
              </a:rPr>
              <a:t>آن سوی مدل اصلاح رفتار سازمانی</a:t>
            </a:r>
          </a:p>
        </p:txBody>
      </p:sp>
      <p:pic>
        <p:nvPicPr>
          <p:cNvPr id="4" name="Content Placeholder 3"/>
          <p:cNvPicPr>
            <a:picLocks noGrp="1" noChangeAspect="1"/>
          </p:cNvPicPr>
          <p:nvPr>
            <p:ph idx="1"/>
          </p:nvPr>
        </p:nvPicPr>
        <p:blipFill>
          <a:blip r:embed="rId2" cstate="print"/>
          <a:stretch>
            <a:fillRect/>
          </a:stretch>
        </p:blipFill>
        <p:spPr>
          <a:xfrm>
            <a:off x="762000" y="1447800"/>
            <a:ext cx="7972022" cy="3158133"/>
          </a:xfrm>
          <a:prstGeom prst="rect">
            <a:avLst/>
          </a:prstGeom>
        </p:spPr>
      </p:pic>
      <p:pic>
        <p:nvPicPr>
          <p:cNvPr id="5" name="Picture 4"/>
          <p:cNvPicPr>
            <a:picLocks noChangeAspect="1"/>
          </p:cNvPicPr>
          <p:nvPr/>
        </p:nvPicPr>
        <p:blipFill>
          <a:blip r:embed="rId3" cstate="print"/>
          <a:stretch>
            <a:fillRect/>
          </a:stretch>
        </p:blipFill>
        <p:spPr>
          <a:xfrm>
            <a:off x="1600200" y="4800600"/>
            <a:ext cx="6001163" cy="1512567"/>
          </a:xfrm>
          <a:prstGeom prst="rect">
            <a:avLst/>
          </a:prstGeom>
        </p:spPr>
      </p:pic>
    </p:spTree>
    <p:extLst>
      <p:ext uri="{BB962C8B-B14F-4D97-AF65-F5344CB8AC3E}">
        <p14:creationId xmlns:p14="http://schemas.microsoft.com/office/powerpoint/2010/main" val="40207009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stretch>
            <a:fillRect/>
          </a:stretch>
        </p:blipFill>
        <p:spPr>
          <a:xfrm>
            <a:off x="762000" y="343480"/>
            <a:ext cx="8081492" cy="4602007"/>
          </a:xfrm>
          <a:prstGeom prst="rect">
            <a:avLst/>
          </a:prstGeom>
        </p:spPr>
      </p:pic>
      <p:pic>
        <p:nvPicPr>
          <p:cNvPr id="5" name="Picture 4"/>
          <p:cNvPicPr>
            <a:picLocks noChangeAspect="1"/>
          </p:cNvPicPr>
          <p:nvPr/>
        </p:nvPicPr>
        <p:blipFill>
          <a:blip r:embed="rId3" cstate="print"/>
          <a:stretch>
            <a:fillRect/>
          </a:stretch>
        </p:blipFill>
        <p:spPr>
          <a:xfrm>
            <a:off x="762000" y="4947818"/>
            <a:ext cx="8081491" cy="1364021"/>
          </a:xfrm>
          <a:prstGeom prst="rect">
            <a:avLst/>
          </a:prstGeom>
        </p:spPr>
      </p:pic>
      <p:sp>
        <p:nvSpPr>
          <p:cNvPr id="6" name="TextBox 5"/>
          <p:cNvSpPr txBox="1"/>
          <p:nvPr/>
        </p:nvSpPr>
        <p:spPr>
          <a:xfrm>
            <a:off x="1156384" y="5947278"/>
            <a:ext cx="1219200" cy="400110"/>
          </a:xfrm>
          <a:prstGeom prst="rect">
            <a:avLst/>
          </a:prstGeom>
          <a:noFill/>
        </p:spPr>
        <p:txBody>
          <a:bodyPr wrap="square" rtlCol="0">
            <a:spAutoFit/>
          </a:bodyPr>
          <a:lstStyle/>
          <a:p>
            <a:pPr algn="ctr" rtl="1"/>
            <a:r>
              <a:rPr lang="fa-IR" sz="2000" dirty="0">
                <a:solidFill>
                  <a:schemeClr val="tx1">
                    <a:lumMod val="75000"/>
                    <a:lumOff val="25000"/>
                  </a:schemeClr>
                </a:solidFill>
                <a:cs typeface="B Nazanin" pitchFamily="2" charset="-78"/>
              </a:rPr>
              <a:t>وضعیت </a:t>
            </a:r>
            <a:endParaRPr lang="en-US" sz="2000" dirty="0">
              <a:solidFill>
                <a:schemeClr val="tx1">
                  <a:lumMod val="75000"/>
                  <a:lumOff val="25000"/>
                </a:schemeClr>
              </a:solidFill>
              <a:cs typeface="B Nazanin" pitchFamily="2" charset="-78"/>
            </a:endParaRPr>
          </a:p>
        </p:txBody>
      </p:sp>
      <p:sp>
        <p:nvSpPr>
          <p:cNvPr id="7" name="TextBox 6"/>
          <p:cNvSpPr txBox="1"/>
          <p:nvPr/>
        </p:nvSpPr>
        <p:spPr>
          <a:xfrm>
            <a:off x="2986711" y="5942507"/>
            <a:ext cx="1676400" cy="338554"/>
          </a:xfrm>
          <a:prstGeom prst="rect">
            <a:avLst/>
          </a:prstGeom>
          <a:noFill/>
        </p:spPr>
        <p:txBody>
          <a:bodyPr wrap="square" rtlCol="0">
            <a:spAutoFit/>
          </a:bodyPr>
          <a:lstStyle/>
          <a:p>
            <a:pPr algn="ctr" rtl="1"/>
            <a:r>
              <a:rPr lang="fa-IR" sz="1600" dirty="0">
                <a:cs typeface="Nazanin" pitchFamily="2" charset="-78"/>
              </a:rPr>
              <a:t>ارگان های سازمانی</a:t>
            </a:r>
            <a:endParaRPr lang="en-US" sz="1600" dirty="0">
              <a:cs typeface="Nazanin" pitchFamily="2" charset="-78"/>
            </a:endParaRPr>
          </a:p>
        </p:txBody>
      </p:sp>
      <p:sp>
        <p:nvSpPr>
          <p:cNvPr id="9" name="TextBox 8"/>
          <p:cNvSpPr txBox="1"/>
          <p:nvPr/>
        </p:nvSpPr>
        <p:spPr>
          <a:xfrm>
            <a:off x="4835470" y="5874450"/>
            <a:ext cx="1565329" cy="646331"/>
          </a:xfrm>
          <a:prstGeom prst="rect">
            <a:avLst/>
          </a:prstGeom>
          <a:noFill/>
        </p:spPr>
        <p:txBody>
          <a:bodyPr wrap="square" rtlCol="0">
            <a:spAutoFit/>
          </a:bodyPr>
          <a:lstStyle/>
          <a:p>
            <a:pPr algn="ctr" rtl="1"/>
            <a:r>
              <a:rPr lang="fa-IR" dirty="0">
                <a:cs typeface="Nazanin" pitchFamily="2" charset="-78"/>
              </a:rPr>
              <a:t>اخلاق کاری و بهبود رفتاری</a:t>
            </a:r>
            <a:endParaRPr lang="en-US" dirty="0">
              <a:cs typeface="Nazanin" pitchFamily="2" charset="-78"/>
            </a:endParaRPr>
          </a:p>
        </p:txBody>
      </p:sp>
      <p:sp>
        <p:nvSpPr>
          <p:cNvPr id="10" name="TextBox 9"/>
          <p:cNvSpPr txBox="1"/>
          <p:nvPr/>
        </p:nvSpPr>
        <p:spPr>
          <a:xfrm>
            <a:off x="7086600" y="5947278"/>
            <a:ext cx="1295400" cy="400110"/>
          </a:xfrm>
          <a:prstGeom prst="rect">
            <a:avLst/>
          </a:prstGeom>
          <a:noFill/>
        </p:spPr>
        <p:txBody>
          <a:bodyPr wrap="square" rtlCol="0">
            <a:spAutoFit/>
          </a:bodyPr>
          <a:lstStyle/>
          <a:p>
            <a:pPr algn="ctr" rtl="1"/>
            <a:r>
              <a:rPr lang="fa-IR" sz="2000" dirty="0">
                <a:solidFill>
                  <a:schemeClr val="tx1">
                    <a:lumMod val="75000"/>
                    <a:lumOff val="25000"/>
                  </a:schemeClr>
                </a:solidFill>
                <a:cs typeface="B Nazanin" pitchFamily="2" charset="-78"/>
              </a:rPr>
              <a:t>نتیجه گیری</a:t>
            </a:r>
            <a:endParaRPr lang="en-US" sz="2000" dirty="0">
              <a:solidFill>
                <a:schemeClr val="tx1">
                  <a:lumMod val="75000"/>
                  <a:lumOff val="25000"/>
                </a:schemeClr>
              </a:solidFill>
              <a:cs typeface="B Nazanin" pitchFamily="2" charset="-78"/>
            </a:endParaRPr>
          </a:p>
        </p:txBody>
      </p:sp>
    </p:spTree>
    <p:extLst>
      <p:ext uri="{BB962C8B-B14F-4D97-AF65-F5344CB8AC3E}">
        <p14:creationId xmlns:p14="http://schemas.microsoft.com/office/powerpoint/2010/main" val="270627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762000" y="1447800"/>
            <a:ext cx="8001000" cy="4224580"/>
          </a:xfrm>
          <a:prstGeom prst="rect">
            <a:avLst/>
          </a:prstGeom>
        </p:spPr>
      </p:pic>
    </p:spTree>
    <p:extLst>
      <p:ext uri="{BB962C8B-B14F-4D97-AF65-F5344CB8AC3E}">
        <p14:creationId xmlns:p14="http://schemas.microsoft.com/office/powerpoint/2010/main" val="278363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7775186" cy="3777622"/>
          </a:xfrm>
        </p:spPr>
        <p:txBody>
          <a:bodyPr vert="horz" lIns="91440" tIns="45720" rIns="91440" bIns="45720" rtlCol="0">
            <a:noAutofit/>
          </a:bodyPr>
          <a:lstStyle/>
          <a:p>
            <a:pPr algn="just" rtl="1">
              <a:lnSpc>
                <a:spcPct val="150000"/>
              </a:lnSpc>
              <a:buFont typeface="Wingdings" pitchFamily="2" charset="2"/>
              <a:buChar char="q"/>
            </a:pPr>
            <a:r>
              <a:rPr lang="fa-IR" sz="1600" dirty="0">
                <a:cs typeface="B Nazanin" pitchFamily="2" charset="-78"/>
              </a:rPr>
              <a:t>در بخش پنجم با دو فصل که در حقیقت بخش نتیجه گیری  است. ارزش های رفتار سازمانی از تعاریف ابتدایی تا افراد و گروه را توضیح داده در فصل های سیزدهم و چهاردهم ارزشهای این تعاریف و نتیجه حاصل را توضیح می دهد .</a:t>
            </a:r>
          </a:p>
          <a:p>
            <a:pPr algn="just" rtl="1">
              <a:lnSpc>
                <a:spcPct val="150000"/>
              </a:lnSpc>
              <a:buFont typeface="Wingdings" pitchFamily="2" charset="2"/>
              <a:buChar char="q"/>
            </a:pPr>
            <a:r>
              <a:rPr lang="fa-IR" sz="1600" dirty="0">
                <a:cs typeface="B Nazanin" pitchFamily="2" charset="-78"/>
              </a:rPr>
              <a:t>در فصل سیزدهم بحث بهره وری که مهم ترین چالش کشور های توسعه نیافته و در حال توسعه نسبت به مابقی جوامع صنعتی و پیشرفته است را مورد توجه قرار می دهد .</a:t>
            </a:r>
          </a:p>
          <a:p>
            <a:pPr marL="0" indent="0" algn="just" rtl="1">
              <a:lnSpc>
                <a:spcPct val="150000"/>
              </a:lnSpc>
              <a:buNone/>
            </a:pPr>
            <a:r>
              <a:rPr lang="fa-IR" sz="1600" dirty="0">
                <a:cs typeface="B Nazanin" pitchFamily="2" charset="-78"/>
              </a:rPr>
              <a:t>آمار راندمان 30 دقیقه کار مفید در 8 ساعت کاری در کشور های شبیه ایران ناشی از عدم توجه به این اصل مهم در کار و فعالیت و رفتار  سازمانی می باشد . </a:t>
            </a:r>
          </a:p>
          <a:p>
            <a:pPr marL="0" indent="0" algn="just" rtl="1">
              <a:lnSpc>
                <a:spcPct val="150000"/>
              </a:lnSpc>
              <a:buNone/>
            </a:pPr>
            <a:r>
              <a:rPr lang="fa-IR" sz="1600" dirty="0">
                <a:cs typeface="B Nazanin" pitchFamily="2" charset="-78"/>
              </a:rPr>
              <a:t>می بایست توجه شود که حجم نظام بروکراسی کشوری شبیه ایران از کشور های مشابه خود به مراتب نیروی بیشتری دارد ولی خروجی آن کمتر و غیر قابل باور است . </a:t>
            </a:r>
            <a:endParaRPr lang="en-US" sz="1600" dirty="0">
              <a:cs typeface="B Nazanin" pitchFamily="2" charset="-78"/>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082"/>
            <a:ext cx="8229600" cy="1143000"/>
          </a:xfrm>
        </p:spPr>
        <p:txBody>
          <a:bodyPr>
            <a:normAutofit/>
          </a:bodyPr>
          <a:lstStyle/>
          <a:p>
            <a:pPr algn="r" rtl="1">
              <a:buFont typeface="Wingdings" pitchFamily="2" charset="2"/>
              <a:buChar char="q"/>
            </a:pPr>
            <a:r>
              <a:rPr lang="fa-IR" sz="3000" dirty="0">
                <a:solidFill>
                  <a:schemeClr val="tx1"/>
                </a:solidFill>
                <a:cs typeface="B Titr" pitchFamily="2" charset="-78"/>
              </a:rPr>
              <a:t>مدل بسط یافته اصلاح رفتار سازمانی</a:t>
            </a:r>
          </a:p>
        </p:txBody>
      </p:sp>
      <p:pic>
        <p:nvPicPr>
          <p:cNvPr id="6" name="Content Placeholder 5"/>
          <p:cNvPicPr>
            <a:picLocks noGrp="1" noChangeAspect="1"/>
          </p:cNvPicPr>
          <p:nvPr>
            <p:ph idx="1"/>
          </p:nvPr>
        </p:nvPicPr>
        <p:blipFill>
          <a:blip r:embed="rId2" cstate="print"/>
          <a:stretch>
            <a:fillRect/>
          </a:stretch>
        </p:blipFill>
        <p:spPr>
          <a:xfrm>
            <a:off x="914400" y="1660638"/>
            <a:ext cx="7772400" cy="4919730"/>
          </a:xfrm>
          <a:prstGeom prst="rect">
            <a:avLst/>
          </a:prstGeom>
        </p:spPr>
      </p:pic>
    </p:spTree>
    <p:extLst>
      <p:ext uri="{BB962C8B-B14F-4D97-AF65-F5344CB8AC3E}">
        <p14:creationId xmlns:p14="http://schemas.microsoft.com/office/powerpoint/2010/main" val="25350477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457200" y="953037"/>
            <a:ext cx="8229600" cy="5904964"/>
          </a:xfrm>
          <a:prstGeom prst="rect">
            <a:avLst/>
          </a:prstGeom>
        </p:spPr>
      </p:pic>
    </p:spTree>
    <p:extLst>
      <p:ext uri="{BB962C8B-B14F-4D97-AF65-F5344CB8AC3E}">
        <p14:creationId xmlns:p14="http://schemas.microsoft.com/office/powerpoint/2010/main" val="36049014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007" y="1676400"/>
            <a:ext cx="6591985" cy="3777622"/>
          </a:xfrm>
        </p:spPr>
        <p:txBody>
          <a:bodyPr>
            <a:normAutofit/>
          </a:bodyPr>
          <a:lstStyle/>
          <a:p>
            <a:pPr marL="0" indent="0" algn="ctr" rtl="1">
              <a:lnSpc>
                <a:spcPct val="150000"/>
              </a:lnSpc>
              <a:buNone/>
            </a:pPr>
            <a:r>
              <a:rPr lang="fa-IR" sz="4400" dirty="0">
                <a:cs typeface="B Titr" panose="00000700000000000000" pitchFamily="2" charset="-78"/>
              </a:rPr>
              <a:t>فصل پنجم: انگیزش و رفتار</a:t>
            </a:r>
          </a:p>
          <a:p>
            <a:pPr marL="0" indent="0" algn="ctr" rtl="1">
              <a:lnSpc>
                <a:spcPct val="150000"/>
              </a:lnSpc>
              <a:buNone/>
            </a:pPr>
            <a:r>
              <a:rPr lang="fa-IR" sz="3600" dirty="0">
                <a:cs typeface="B Titr" panose="00000700000000000000" pitchFamily="2" charset="-78"/>
              </a:rPr>
              <a:t>صفحه 92 الی130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23" y="809686"/>
            <a:ext cx="8229600" cy="1143000"/>
          </a:xfrm>
        </p:spPr>
        <p:txBody>
          <a:bodyPr>
            <a:normAutofit/>
          </a:bodyPr>
          <a:lstStyle/>
          <a:p>
            <a:pPr marL="685800" indent="-685800" algn="r" rtl="1">
              <a:buFont typeface="Wingdings" panose="05000000000000000000" pitchFamily="2" charset="2"/>
              <a:buChar char="q"/>
            </a:pPr>
            <a:r>
              <a:rPr lang="fa-IR" sz="2600" dirty="0">
                <a:solidFill>
                  <a:schemeClr val="tx1"/>
                </a:solidFill>
                <a:cs typeface="B Titr" panose="00000700000000000000" pitchFamily="2" charset="-78"/>
              </a:rPr>
              <a:t>رفتار</a:t>
            </a:r>
          </a:p>
        </p:txBody>
      </p:sp>
      <p:sp>
        <p:nvSpPr>
          <p:cNvPr id="3" name="Content Placeholder 2"/>
          <p:cNvSpPr>
            <a:spLocks noGrp="1"/>
          </p:cNvSpPr>
          <p:nvPr>
            <p:ph idx="1"/>
          </p:nvPr>
        </p:nvSpPr>
        <p:spPr>
          <a:xfrm>
            <a:off x="1371600" y="1935480"/>
            <a:ext cx="7315200" cy="4389120"/>
          </a:xfrm>
        </p:spPr>
        <p:txBody>
          <a:bodyPr>
            <a:normAutofit/>
          </a:bodyPr>
          <a:lstStyle/>
          <a:p>
            <a:pPr algn="justLow" rtl="1">
              <a:lnSpc>
                <a:spcPct val="200000"/>
              </a:lnSpc>
              <a:buFont typeface="Wingdings" panose="05000000000000000000" pitchFamily="2" charset="2"/>
              <a:buChar char="v"/>
            </a:pPr>
            <a:r>
              <a:rPr lang="fa-IR" dirty="0">
                <a:cs typeface="B Nazanin" panose="00000400000000000000" pitchFamily="2" charset="-78"/>
              </a:rPr>
              <a:t>برای شناخت طبیعت انسان، ناگزیر از مطالعه رفتار و چگونگی شکل گیری آن هستیم. رفتار عبارت از یک رشته فعالیت می باشد. انسان همواره در حال انجام کاری است مانند قدم زدن، صحبت کردن، کار کردن و ... آدمی در بیشتر موارد در آن واحد، بیش از یک فعالیت انجام می دهد.</a:t>
            </a:r>
            <a:endParaRPr lang="fa-IR" sz="2400" dirty="0">
              <a:cs typeface="B Nazanin" panose="00000400000000000000" pitchFamily="2" charset="-78"/>
            </a:endParaRPr>
          </a:p>
        </p:txBody>
      </p:sp>
    </p:spTree>
    <p:extLst>
      <p:ext uri="{BB962C8B-B14F-4D97-AF65-F5344CB8AC3E}">
        <p14:creationId xmlns:p14="http://schemas.microsoft.com/office/powerpoint/2010/main" val="40102952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371600"/>
            <a:ext cx="6515785" cy="3777622"/>
          </a:xfrm>
        </p:spPr>
        <p:txBody>
          <a:bodyPr/>
          <a:lstStyle/>
          <a:p>
            <a:pPr algn="r" rtl="1">
              <a:lnSpc>
                <a:spcPct val="200000"/>
              </a:lnSpc>
              <a:buFont typeface="Wingdings" panose="05000000000000000000" pitchFamily="2" charset="2"/>
              <a:buChar char="q"/>
            </a:pPr>
            <a:r>
              <a:rPr lang="fa-IR" dirty="0">
                <a:cs typeface="B Titr" panose="00000700000000000000" pitchFamily="2" charset="-78"/>
              </a:rPr>
              <a:t>انگیزه</a:t>
            </a:r>
          </a:p>
          <a:p>
            <a:pPr algn="justLow" rtl="1">
              <a:lnSpc>
                <a:spcPct val="200000"/>
              </a:lnSpc>
              <a:buFont typeface="Wingdings" panose="05000000000000000000" pitchFamily="2" charset="2"/>
              <a:buChar char="v"/>
            </a:pPr>
            <a:r>
              <a:rPr lang="fa-IR" dirty="0">
                <a:cs typeface="B Nazanin" panose="00000400000000000000" pitchFamily="2" charset="-78"/>
              </a:rPr>
              <a:t>انگیزه ها، چراهای رفتار هستند. آنها موجب آغاز و ادامه فعالیت می شوند و جهت کلی رفتار را معین می سازند. انگیزه ها را گاهی به عنوان نیازها، تمایلات، سائقه ها یا محرکات درونی فرد (</a:t>
            </a:r>
            <a:r>
              <a:rPr lang="en-US" sz="1400" dirty="0">
                <a:cs typeface="B Nazanin" panose="00000400000000000000" pitchFamily="2" charset="-78"/>
              </a:rPr>
              <a:t>Impulse</a:t>
            </a:r>
            <a:r>
              <a:rPr lang="fa-IR" dirty="0">
                <a:cs typeface="B Nazanin" panose="00000400000000000000" pitchFamily="2" charset="-78"/>
              </a:rPr>
              <a:t>محرک ها ) تعریف می کنند. انگیزه هایی که به سوی هدفها معطوف می شوند ممکن است آگاهانه یا ناخودآگاه باشند.</a:t>
            </a:r>
          </a:p>
        </p:txBody>
      </p:sp>
    </p:spTree>
    <p:extLst>
      <p:ext uri="{BB962C8B-B14F-4D97-AF65-F5344CB8AC3E}">
        <p14:creationId xmlns:p14="http://schemas.microsoft.com/office/powerpoint/2010/main" val="10434374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506385" cy="4419600"/>
          </a:xfrm>
        </p:spPr>
        <p:txBody>
          <a:bodyPr/>
          <a:lstStyle/>
          <a:p>
            <a:pPr algn="r" rtl="1">
              <a:lnSpc>
                <a:spcPct val="200000"/>
              </a:lnSpc>
              <a:buFont typeface="Wingdings" panose="05000000000000000000" pitchFamily="2" charset="2"/>
              <a:buChar char="q"/>
            </a:pPr>
            <a:r>
              <a:rPr lang="fa-IR" sz="2800" dirty="0">
                <a:cs typeface="B Titr" panose="00000700000000000000" pitchFamily="2" charset="-78"/>
              </a:rPr>
              <a:t>هدف</a:t>
            </a:r>
          </a:p>
          <a:p>
            <a:pPr algn="justLow" rtl="1">
              <a:lnSpc>
                <a:spcPct val="200000"/>
              </a:lnSpc>
              <a:buFont typeface="Wingdings" panose="05000000000000000000" pitchFamily="2" charset="2"/>
              <a:buChar char="v"/>
            </a:pPr>
            <a:r>
              <a:rPr lang="fa-IR" dirty="0">
                <a:cs typeface="B Nazanin" panose="00000400000000000000" pitchFamily="2" charset="-78"/>
              </a:rPr>
              <a:t>نتایج مورد انتظار از یک رفتار را هدف می گویند. همه رفتارهای آدمی هدفدار است. روانشناسان غالباً هدف را محرک خارجی می نامند. محرک می تواند مادی و ملموس باشد مانند افزایش دستمزد یا غیرملموس مانند قدردانی از تلاش کارکنان یا کسب قدرت که در برانگیختن و بخشیدن انگیزه ها و نیازها و در نتیجه فعال کردن رفتارهای آدمی به همان اندازه محرکهای ملموس مهم است.</a:t>
            </a:r>
          </a:p>
        </p:txBody>
      </p:sp>
    </p:spTree>
    <p:extLst>
      <p:ext uri="{BB962C8B-B14F-4D97-AF65-F5344CB8AC3E}">
        <p14:creationId xmlns:p14="http://schemas.microsoft.com/office/powerpoint/2010/main" val="30975632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3354"/>
            <a:ext cx="8229600" cy="4389120"/>
          </a:xfrm>
        </p:spPr>
        <p:txBody>
          <a:bodyPr/>
          <a:lstStyle/>
          <a:p>
            <a:pPr algn="r" rtl="1">
              <a:buFont typeface="Wingdings" panose="05000000000000000000" pitchFamily="2" charset="2"/>
              <a:buChar char="q"/>
            </a:pPr>
            <a:r>
              <a:rPr lang="fa-IR" sz="2800" dirty="0">
                <a:cs typeface="B Titr" panose="00000700000000000000" pitchFamily="2" charset="-78"/>
              </a:rPr>
              <a:t>رابطه انگیزه و هدف</a:t>
            </a:r>
          </a:p>
          <a:p>
            <a:endParaRPr lang="fa-IR" dirty="0"/>
          </a:p>
        </p:txBody>
      </p:sp>
      <p:sp>
        <p:nvSpPr>
          <p:cNvPr id="6" name="Content Placeholder 2"/>
          <p:cNvSpPr txBox="1">
            <a:spLocks/>
          </p:cNvSpPr>
          <p:nvPr/>
        </p:nvSpPr>
        <p:spPr>
          <a:xfrm>
            <a:off x="457200" y="1072595"/>
            <a:ext cx="8229600" cy="4389120"/>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fa-IR" dirty="0"/>
          </a:p>
          <a:p>
            <a:endParaRPr lang="fa-IR" dirty="0"/>
          </a:p>
        </p:txBody>
      </p:sp>
      <p:sp>
        <p:nvSpPr>
          <p:cNvPr id="7" name="Rectangle 6"/>
          <p:cNvSpPr/>
          <p:nvPr/>
        </p:nvSpPr>
        <p:spPr>
          <a:xfrm>
            <a:off x="2667000" y="2667000"/>
            <a:ext cx="4267200" cy="2971801"/>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3567446" y="3039406"/>
            <a:ext cx="2604748" cy="75985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انگیزه ها ( نیازها)</a:t>
            </a:r>
          </a:p>
        </p:txBody>
      </p:sp>
      <p:sp>
        <p:nvSpPr>
          <p:cNvPr id="9" name="Rectangle 8"/>
          <p:cNvSpPr/>
          <p:nvPr/>
        </p:nvSpPr>
        <p:spPr>
          <a:xfrm>
            <a:off x="3513786" y="4544093"/>
            <a:ext cx="2604748" cy="759857"/>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cs typeface="B Titr" panose="00000700000000000000" pitchFamily="2" charset="-78"/>
              </a:rPr>
              <a:t>هدفها ( محرکهای خارجی)</a:t>
            </a:r>
          </a:p>
        </p:txBody>
      </p:sp>
      <p:cxnSp>
        <p:nvCxnSpPr>
          <p:cNvPr id="10" name="Straight Arrow Connector 9"/>
          <p:cNvCxnSpPr/>
          <p:nvPr/>
        </p:nvCxnSpPr>
        <p:spPr>
          <a:xfrm>
            <a:off x="3863661" y="3825021"/>
            <a:ext cx="1" cy="7448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flipV="1">
            <a:off x="5692462" y="3799263"/>
            <a:ext cx="2" cy="7351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712496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66621"/>
            <a:ext cx="8229600" cy="4389120"/>
          </a:xfrm>
        </p:spPr>
        <p:txBody>
          <a:bodyPr/>
          <a:lstStyle/>
          <a:p>
            <a:pPr algn="r" rtl="1">
              <a:lnSpc>
                <a:spcPct val="150000"/>
              </a:lnSpc>
              <a:buFont typeface="Wingdings" panose="05000000000000000000" pitchFamily="2" charset="2"/>
              <a:buChar char="q"/>
            </a:pPr>
            <a:r>
              <a:rPr lang="fa-IR" dirty="0">
                <a:cs typeface="B Titr" panose="00000700000000000000" pitchFamily="2" charset="-78"/>
              </a:rPr>
              <a:t>مقایسه انگیزه ها و هدفها</a:t>
            </a:r>
          </a:p>
          <a:p>
            <a:pPr algn="justLow" rtl="1">
              <a:lnSpc>
                <a:spcPct val="150000"/>
              </a:lnSpc>
              <a:buFont typeface="Wingdings" panose="05000000000000000000" pitchFamily="2" charset="2"/>
              <a:buChar char="v"/>
            </a:pPr>
            <a:r>
              <a:rPr lang="fa-IR" dirty="0">
                <a:cs typeface="B Nazanin" panose="00000400000000000000" pitchFamily="2" charset="-78"/>
              </a:rPr>
              <a:t>انگیزه یا نیاز یک حالت درونی در فرد است در حالی که هدفها بیرون از فرد قرار دارند و گاهی از آنها به عنوان پاداشهای مورد انتظار که انگیزه ها را به سوی خود معطوف می دارند یاد می شود. انگیزه ها و هدفها بر روی هم اثر متقابل دارند. اگر انگیزه در فرد بالا باشد، اهداف بلند انتخاب خواهد کرد و اگر ارزش هدف بسیار بالا باشد انگیزه فرد برای کسب آن تشدید می شود.</a:t>
            </a:r>
          </a:p>
          <a:p>
            <a:pPr algn="r" rtl="1">
              <a:lnSpc>
                <a:spcPct val="150000"/>
              </a:lnSpc>
            </a:pPr>
            <a:endParaRPr lang="fa-IR" dirty="0"/>
          </a:p>
          <a:p>
            <a:pPr algn="r" rtl="1">
              <a:lnSpc>
                <a:spcPct val="150000"/>
              </a:lnSpc>
            </a:pPr>
            <a:endParaRPr lang="fa-IR" dirty="0"/>
          </a:p>
        </p:txBody>
      </p:sp>
      <p:sp>
        <p:nvSpPr>
          <p:cNvPr id="5" name="Rectangle 4"/>
          <p:cNvSpPr/>
          <p:nvPr/>
        </p:nvSpPr>
        <p:spPr>
          <a:xfrm>
            <a:off x="1517560" y="3366912"/>
            <a:ext cx="6413679" cy="3215915"/>
          </a:xfrm>
          <a:prstGeom prst="rect">
            <a:avLst/>
          </a:prstGeom>
          <a:solidFill>
            <a:srgbClr val="C1E0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4" name="Group 3">
            <a:extLst>
              <a:ext uri="{FF2B5EF4-FFF2-40B4-BE49-F238E27FC236}">
                <a16:creationId xmlns:a16="http://schemas.microsoft.com/office/drawing/2014/main" id="{F903E959-6479-4759-AF8F-755B0D6BF419}"/>
              </a:ext>
            </a:extLst>
          </p:cNvPr>
          <p:cNvGrpSpPr/>
          <p:nvPr/>
        </p:nvGrpSpPr>
        <p:grpSpPr>
          <a:xfrm>
            <a:off x="1894666" y="3622644"/>
            <a:ext cx="5714568" cy="2704449"/>
            <a:chOff x="2026171" y="3124200"/>
            <a:chExt cx="5714568" cy="2704449"/>
          </a:xfrm>
        </p:grpSpPr>
        <p:sp>
          <p:nvSpPr>
            <p:cNvPr id="6" name="Rectangle 5"/>
            <p:cNvSpPr/>
            <p:nvPr/>
          </p:nvSpPr>
          <p:spPr>
            <a:xfrm>
              <a:off x="5654132" y="3124200"/>
              <a:ext cx="2056916" cy="1030545"/>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t>انگیزه ها یا نیازها</a:t>
              </a:r>
            </a:p>
          </p:txBody>
        </p:sp>
        <p:sp>
          <p:nvSpPr>
            <p:cNvPr id="7" name="Rectangle 6"/>
            <p:cNvSpPr/>
            <p:nvPr/>
          </p:nvSpPr>
          <p:spPr>
            <a:xfrm>
              <a:off x="5683823" y="4798104"/>
              <a:ext cx="2056916" cy="1030545"/>
            </a:xfrm>
            <a:prstGeom prst="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t>هدفها یا محرکهای خارجی</a:t>
              </a:r>
            </a:p>
          </p:txBody>
        </p:sp>
        <p:cxnSp>
          <p:nvCxnSpPr>
            <p:cNvPr id="9" name="Straight Arrow Connector 8"/>
            <p:cNvCxnSpPr/>
            <p:nvPr/>
          </p:nvCxnSpPr>
          <p:spPr>
            <a:xfrm>
              <a:off x="7315200" y="4161293"/>
              <a:ext cx="0" cy="6302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cxnSpLocks/>
            </p:cNvCxnSpPr>
            <p:nvPr/>
          </p:nvCxnSpPr>
          <p:spPr>
            <a:xfrm flipV="1">
              <a:off x="5943600" y="4154745"/>
              <a:ext cx="0" cy="6302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Connector 20"/>
            <p:cNvCxnSpPr>
              <a:cxnSpLocks/>
              <a:stCxn id="6" idx="1"/>
            </p:cNvCxnSpPr>
            <p:nvPr/>
          </p:nvCxnSpPr>
          <p:spPr>
            <a:xfrm flipH="1" flipV="1">
              <a:off x="5265425" y="3639472"/>
              <a:ext cx="388707" cy="1"/>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a:cxnSpLocks/>
            </p:cNvCxnSpPr>
            <p:nvPr/>
          </p:nvCxnSpPr>
          <p:spPr>
            <a:xfrm flipH="1">
              <a:off x="5265425" y="5313377"/>
              <a:ext cx="418398"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a:cxnSpLocks/>
            </p:cNvCxnSpPr>
            <p:nvPr/>
          </p:nvCxnSpPr>
          <p:spPr>
            <a:xfrm>
              <a:off x="5265425" y="3639472"/>
              <a:ext cx="0" cy="1673904"/>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a:off x="3321879" y="4591415"/>
              <a:ext cx="1943546" cy="174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2026171" y="4224612"/>
              <a:ext cx="1295707" cy="768539"/>
            </a:xfrm>
            <a:prstGeom prst="rect">
              <a:avLst/>
            </a:prstGeom>
            <a:solidFill>
              <a:srgbClr val="FDBBA9"/>
            </a:solidFill>
          </p:spPr>
          <p:style>
            <a:lnRef idx="1">
              <a:schemeClr val="dk1"/>
            </a:lnRef>
            <a:fillRef idx="2">
              <a:schemeClr val="dk1"/>
            </a:fillRef>
            <a:effectRef idx="1">
              <a:schemeClr val="dk1"/>
            </a:effectRef>
            <a:fontRef idx="minor">
              <a:schemeClr val="dk1"/>
            </a:fontRef>
          </p:style>
          <p:txBody>
            <a:bodyPr rtlCol="1" anchor="ctr"/>
            <a:lstStyle/>
            <a:p>
              <a:pPr algn="ctr"/>
              <a:r>
                <a:rPr lang="fa-IR" dirty="0"/>
                <a:t>رفتار</a:t>
              </a:r>
            </a:p>
          </p:txBody>
        </p:sp>
      </p:grpSp>
    </p:spTree>
    <p:extLst>
      <p:ext uri="{BB962C8B-B14F-4D97-AF65-F5344CB8AC3E}">
        <p14:creationId xmlns:p14="http://schemas.microsoft.com/office/powerpoint/2010/main" val="35834397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389120"/>
          </a:xfrm>
        </p:spPr>
        <p:txBody>
          <a:bodyPr/>
          <a:lstStyle/>
          <a:p>
            <a:pPr algn="r" rtl="1">
              <a:lnSpc>
                <a:spcPct val="200000"/>
              </a:lnSpc>
              <a:buFont typeface="Wingdings" panose="05000000000000000000" pitchFamily="2" charset="2"/>
              <a:buChar char="q"/>
            </a:pPr>
            <a:r>
              <a:rPr lang="fa-IR" sz="2800" dirty="0">
                <a:cs typeface="B Titr" panose="00000700000000000000" pitchFamily="2" charset="-78"/>
              </a:rPr>
              <a:t>جایگاه انگیزه ها و هدفها</a:t>
            </a:r>
          </a:p>
          <a:p>
            <a:pPr algn="justLow" rtl="1">
              <a:lnSpc>
                <a:spcPct val="200000"/>
              </a:lnSpc>
              <a:buFont typeface="Wingdings" panose="05000000000000000000" pitchFamily="2" charset="2"/>
              <a:buChar char="v"/>
            </a:pPr>
            <a:r>
              <a:rPr lang="fa-IR" dirty="0">
                <a:cs typeface="B Nazanin" panose="00000400000000000000" pitchFamily="2" charset="-78"/>
              </a:rPr>
              <a:t>ذهن آدمی را به کوه یخ شناور تشبیه کرده اند که بخش بیرونی آن ذهن خودآگاه و بخش زیرین آن را ذهن ناخودآگاه یا نیمه خودآگاه می نامند. در صورتی که انگیزه و هدف در ذهن خودآگاه انسان باشد به هنگام ارتکاب عمل می داند با چه انگیزه ای و برای چه هدفی دست به فعالیت زده است. ولی اگر انگیزه و هدف در ذهن ناخودآگاه باشد چرایی رفتار یا هدف آن در هنگام ارتکاب عمل برایش آشکار نخواهد شد.</a:t>
            </a:r>
          </a:p>
        </p:txBody>
      </p:sp>
    </p:spTree>
    <p:extLst>
      <p:ext uri="{BB962C8B-B14F-4D97-AF65-F5344CB8AC3E}">
        <p14:creationId xmlns:p14="http://schemas.microsoft.com/office/powerpoint/2010/main" val="37440521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7239000" cy="1295400"/>
          </a:xfrm>
        </p:spPr>
        <p:txBody>
          <a:bodyPr>
            <a:normAutofit fontScale="90000"/>
          </a:bodyPr>
          <a:lstStyle/>
          <a:p>
            <a:pPr marL="685800" indent="-685800" algn="r" rtl="1">
              <a:buFont typeface="Wingdings" panose="05000000000000000000" pitchFamily="2" charset="2"/>
              <a:buChar char="q"/>
            </a:pPr>
            <a:r>
              <a:rPr lang="fa-IR" sz="2800" dirty="0">
                <a:solidFill>
                  <a:schemeClr val="tx1"/>
                </a:solidFill>
                <a:cs typeface="B Titr" panose="00000700000000000000" pitchFamily="2" charset="-78"/>
              </a:rPr>
              <a:t>نمودار جایگاه انگیزه ها و هدفها</a:t>
            </a:r>
            <a:br>
              <a:rPr lang="en-US" sz="2800" dirty="0">
                <a:solidFill>
                  <a:schemeClr val="tx1"/>
                </a:solidFill>
                <a:cs typeface="B Titr" panose="00000700000000000000" pitchFamily="2" charset="-78"/>
              </a:rPr>
            </a:br>
            <a:r>
              <a:rPr lang="fa-IR" sz="2700" dirty="0">
                <a:solidFill>
                  <a:schemeClr val="tx1">
                    <a:lumMod val="75000"/>
                    <a:lumOff val="25000"/>
                  </a:schemeClr>
                </a:solidFill>
                <a:latin typeface="+mn-lt"/>
                <a:ea typeface="+mn-ea"/>
                <a:cs typeface="B Nazanin" panose="00000400000000000000" pitchFamily="2" charset="-78"/>
              </a:rPr>
              <a:t>انگیزه ، یک نیاز یا یک حالت درونی فرد است در حالی که هدف ها بیرون از فرد قرار دارند </a:t>
            </a:r>
            <a:endParaRPr lang="fa-IR" sz="2000" dirty="0">
              <a:solidFill>
                <a:schemeClr val="tx1">
                  <a:lumMod val="75000"/>
                  <a:lumOff val="25000"/>
                </a:schemeClr>
              </a:solidFill>
              <a:latin typeface="+mn-lt"/>
              <a:ea typeface="+mn-ea"/>
              <a:cs typeface="B Nazanin" panose="00000400000000000000" pitchFamily="2" charset="-78"/>
            </a:endParaRPr>
          </a:p>
        </p:txBody>
      </p:sp>
      <p:pic>
        <p:nvPicPr>
          <p:cNvPr id="4" name="Content Placeholder 3"/>
          <p:cNvPicPr>
            <a:picLocks noGrp="1" noChangeAspect="1"/>
          </p:cNvPicPr>
          <p:nvPr>
            <p:ph idx="1"/>
          </p:nvPr>
        </p:nvPicPr>
        <p:blipFill rotWithShape="1">
          <a:blip r:embed="rId2" cstate="print"/>
          <a:srcRect b="9447"/>
          <a:stretch/>
        </p:blipFill>
        <p:spPr>
          <a:xfrm>
            <a:off x="541057" y="2133600"/>
            <a:ext cx="8061886" cy="3429000"/>
          </a:xfrm>
          <a:prstGeom prst="rect">
            <a:avLst/>
          </a:prstGeom>
        </p:spPr>
      </p:pic>
      <p:sp>
        <p:nvSpPr>
          <p:cNvPr id="3" name="TextBox 2">
            <a:extLst>
              <a:ext uri="{FF2B5EF4-FFF2-40B4-BE49-F238E27FC236}">
                <a16:creationId xmlns:a16="http://schemas.microsoft.com/office/drawing/2014/main" id="{E2C3716E-C048-426A-8B6D-EB8223C3C58C}"/>
              </a:ext>
            </a:extLst>
          </p:cNvPr>
          <p:cNvSpPr txBox="1"/>
          <p:nvPr/>
        </p:nvSpPr>
        <p:spPr>
          <a:xfrm>
            <a:off x="1524000" y="5638800"/>
            <a:ext cx="5943600" cy="461665"/>
          </a:xfrm>
          <a:prstGeom prst="rect">
            <a:avLst/>
          </a:prstGeom>
          <a:noFill/>
        </p:spPr>
        <p:txBody>
          <a:bodyPr wrap="square" rtlCol="0">
            <a:spAutoFit/>
          </a:bodyPr>
          <a:lstStyle/>
          <a:p>
            <a:pPr algn="ctr" rtl="1"/>
            <a:r>
              <a:rPr lang="fa-IR" sz="2400" dirty="0">
                <a:cs typeface="B Titr" panose="00000700000000000000" pitchFamily="2" charset="-78"/>
              </a:rPr>
              <a:t>نمودار جایگاه انگیزه ها و هدفها</a:t>
            </a:r>
            <a:endParaRPr lang="en-US" sz="2400" dirty="0">
              <a:cs typeface="B Titr" panose="00000700000000000000" pitchFamily="2" charset="-78"/>
            </a:endParaRPr>
          </a:p>
        </p:txBody>
      </p:sp>
    </p:spTree>
    <p:extLst>
      <p:ext uri="{BB962C8B-B14F-4D97-AF65-F5344CB8AC3E}">
        <p14:creationId xmlns:p14="http://schemas.microsoft.com/office/powerpoint/2010/main" val="32624622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4926</TotalTime>
  <Words>32430</Words>
  <Application>Microsoft Office PowerPoint</Application>
  <PresentationFormat>On-screen Show (4:3)</PresentationFormat>
  <Paragraphs>2137</Paragraphs>
  <Slides>371</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371</vt:i4>
      </vt:variant>
    </vt:vector>
  </HeadingPairs>
  <TitlesOfParts>
    <vt:vector size="386" baseType="lpstr">
      <vt:lpstr>Arial</vt:lpstr>
      <vt:lpstr>B Nazanin</vt:lpstr>
      <vt:lpstr>Besmellah 4 </vt:lpstr>
      <vt:lpstr>Besmellah 5</vt:lpstr>
      <vt:lpstr>Bnazanin</vt:lpstr>
      <vt:lpstr>Calibri</vt:lpstr>
      <vt:lpstr>Cambria Math</vt:lpstr>
      <vt:lpstr>Century Gothic</vt:lpstr>
      <vt:lpstr>IranNastaliq</vt:lpstr>
      <vt:lpstr>Nazanin</vt:lpstr>
      <vt:lpstr>Vani</vt:lpstr>
      <vt:lpstr>Wingdings</vt:lpstr>
      <vt:lpstr>Wingdings 2</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فهرست کلی مطالب</vt:lpstr>
      <vt:lpstr>PowerPoint Presentation</vt:lpstr>
      <vt:lpstr>رفتار چیست؟  جامعه شناسان از طریق مطالعه رفتار گروه در سازمان بویژه در سازمان های رسمی و پیچیده بیشترین سهم را در دانش رفتار سازمانی دارند.</vt:lpstr>
      <vt:lpstr>PowerPoint Presentation</vt:lpstr>
      <vt:lpstr>PowerPoint Presentation</vt:lpstr>
      <vt:lpstr>آموختن و بکارگیری نظریه های علوم رفتاری </vt:lpstr>
      <vt:lpstr>روش تشخیص در مطالعه رفتار سازمانی </vt:lpstr>
      <vt:lpstr>روش تشخیص در مطالعه رفتار به کارگیری دانش و مهارت شناسایی یک وضعیت واقعی را تشخیص می نامند .  تجویز شامل شناسایی ، بازنگری و ارزیابی راه حل های مطلوب مبتنی بر تشخیص های قبلی را موقعیت های خاص می باشد .</vt:lpstr>
      <vt:lpstr>سطوح تجزیه و تحلیل در رفتار سازمانی</vt:lpstr>
      <vt:lpstr>سه سطح تجزیه و تحلیل در رفتار سازمانی فراگرد معادل proceess  می باشد . در فرهنگ لغت فراگرد به معنای رویدادی که یک تغییر ممتد در زمان را نشان دهد ، یا هر عملی که ممتد باشد. لذا اختصاص دادن مفهوم فراگرد به یک  چیز به این معناست که رویداد ها و روابط بین عناصر آن بطور مداوم در حال تغییر است </vt:lpstr>
      <vt:lpstr>هدف رفتار سازمانی</vt:lpstr>
      <vt:lpstr>مسیر رفتار سازمانی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تلفیق زندگی کاری و خانوادگی *اثر عوامل مربوط به کار و عوامل غیرکاری بر کیفیت زندگی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نظریه اسناد نظریه اسناد بر آن است تا تبیین کند که چگونه آدمی تلاش می ورزد تا موجبات بروز رفتار های مشهود فردی را بر اساس عوامل دورنی یا بیرونی برای خود و دیگران باز شناسد.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فراگرد معرفت پذیری و شکل گیری فرضیه هایی درباره محیط</vt:lpstr>
      <vt:lpstr>PowerPoint Presentation</vt:lpstr>
      <vt:lpstr>PowerPoint Presentation</vt:lpstr>
      <vt:lpstr>PowerPoint Presentation</vt:lpstr>
      <vt:lpstr>PowerPoint Presentation</vt:lpstr>
      <vt:lpstr>PowerPoint Presentation</vt:lpstr>
      <vt:lpstr>مدلهای شرطی کردن سنتی و مؤثر رفتار</vt:lpstr>
      <vt:lpstr>PowerPoint Presentation</vt:lpstr>
      <vt:lpstr>مدل یادگیری شناختی</vt:lpstr>
      <vt:lpstr>PowerPoint Presentation</vt:lpstr>
      <vt:lpstr>مدل اساسی نظریه معرفت پذیری اجتماعی</vt:lpstr>
      <vt:lpstr>PowerPoint Presentation</vt:lpstr>
      <vt:lpstr>آن سوی مدل اصلاح رفتار سازمانی</vt:lpstr>
      <vt:lpstr>PowerPoint Presentation</vt:lpstr>
      <vt:lpstr>PowerPoint Presentation</vt:lpstr>
      <vt:lpstr>مدل بسط یافته اصلاح رفتار سازمانی</vt:lpstr>
      <vt:lpstr>PowerPoint Presentation</vt:lpstr>
      <vt:lpstr>PowerPoint Presentation</vt:lpstr>
      <vt:lpstr>رفتار</vt:lpstr>
      <vt:lpstr>PowerPoint Presentation</vt:lpstr>
      <vt:lpstr>PowerPoint Presentation</vt:lpstr>
      <vt:lpstr>PowerPoint Presentation</vt:lpstr>
      <vt:lpstr>PowerPoint Presentation</vt:lpstr>
      <vt:lpstr>PowerPoint Presentation</vt:lpstr>
      <vt:lpstr>نمودار جایگاه انگیزه ها و هدفها انگیزه ، یک نیاز یا یک حالت درونی فرد است در حالی که هدف ها بیرون از فرد قرار دارند </vt:lpstr>
      <vt:lpstr>PowerPoint Presentation</vt:lpstr>
      <vt:lpstr>PowerPoint Presentation</vt:lpstr>
      <vt:lpstr>الگوهای رفتار انگیزشی عادی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نمودار ترکیب نیازها به هنگام شدت گرفتن نیازهای جسمانی و ایمنی</vt:lpstr>
      <vt:lpstr>PowerPoint Presentation</vt:lpstr>
      <vt:lpstr>نمودار نظریه « زیستی- تعلق- رشد»</vt:lpstr>
      <vt:lpstr>PowerPoint Presentation</vt:lpstr>
      <vt:lpstr>ترجیحات کاری اشخاصی که نیاز به توفیق طلبی، تعلق و قدرت دارند.</vt:lpstr>
      <vt:lpstr>PowerPoint Presentation</vt:lpstr>
      <vt:lpstr>PowerPoint Presentation</vt:lpstr>
      <vt:lpstr>PowerPoint Presentation</vt:lpstr>
      <vt:lpstr>نمودار نظریه دوعاملی هرزبرگ</vt:lpstr>
      <vt:lpstr>PowerPoint Presentation</vt:lpstr>
      <vt:lpstr>PowerPoint Presentation</vt:lpstr>
      <vt:lpstr>مدل اساسی نظریه برابری</vt:lpstr>
      <vt:lpstr>PowerPoint Presentation</vt:lpstr>
      <vt:lpstr>PowerPoint Presentation</vt:lpstr>
      <vt:lpstr>PowerPoint Presentation</vt:lpstr>
      <vt:lpstr>نمودار مدل توسعه یافته نظریه انگیزشی انتظار </vt:lpstr>
      <vt:lpstr>PowerPoint Presentation</vt:lpstr>
      <vt:lpstr>مدیریت قاطع و موثر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نمودار مراوده باز درست</vt:lpstr>
      <vt:lpstr>نمودار مراوده باز نادرست</vt:lpstr>
      <vt:lpstr>PowerPoint Presentation</vt:lpstr>
      <vt:lpstr>نمودار مراوده مقاطع</vt:lpstr>
      <vt:lpstr>PowerPoint Presentation</vt:lpstr>
      <vt:lpstr>نمودار مراوده ضمنی</vt:lpstr>
      <vt:lpstr>PowerPoint Presentation</vt:lpstr>
      <vt:lpstr>PowerPoint Presentation</vt:lpstr>
      <vt:lpstr>PowerPoint Presentation</vt:lpstr>
      <vt:lpstr>PowerPoint Presentation</vt:lpstr>
      <vt:lpstr>PowerPoint Presentation</vt:lpstr>
      <vt:lpstr>ابعاد گوناگون مدیریتی در همه افراد</vt:lpstr>
      <vt:lpstr>ابعاد گوناگون مدیریتی در همه افراد</vt:lpstr>
      <vt:lpstr>ابعاد گوناگون مدیریتی در همه افراد</vt:lpstr>
      <vt:lpstr>حالت من والدینی به سه حالت  1 – انتقادی 2 – ارشادی 3 – سایه تفکیک شده که در رفتار همه افراد از یک نهایت غیر قابل قبول تا نهایت دیگر که قابل قبول است قرار می گیرد </vt:lpstr>
      <vt:lpstr>PowerPoint Presentation</vt:lpstr>
      <vt:lpstr>PowerPoint Presentation</vt:lpstr>
      <vt:lpstr>PowerPoint Presentation</vt:lpstr>
      <vt:lpstr>حالت من کودکی : حالت صلحجو ،جنگجو و مبدع  سه حالت در من کودکی است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چگونگی شکل گیری شخصیت آدمی</vt:lpstr>
      <vt:lpstr>مدل شکل گیری رفتار آدمی</vt:lpstr>
      <vt:lpstr>PowerPoint Presentation</vt:lpstr>
      <vt:lpstr>PowerPoint Presentation</vt:lpstr>
      <vt:lpstr>PowerPoint Presentation</vt:lpstr>
      <vt:lpstr>PowerPoint Presentation</vt:lpstr>
      <vt:lpstr>مدل نیت رفتاری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نمونه گروههای غیر رسمی در ساختار رسمی سازمان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گروههای کاری</vt:lpstr>
      <vt:lpstr>رفتارهای خواسته شده و پدید آمده </vt:lpstr>
      <vt:lpstr>صورتهای دوگانه پویایی گروه</vt:lpstr>
      <vt:lpstr>گروه و پویایی میان گروهی و تأثیر عمده آن بر اثربخش سازمانی</vt:lpstr>
      <vt:lpstr>دلایل اهمیت مطالعه پویایی گروهی </vt:lpstr>
      <vt:lpstr>تعامل اجتماعی در محیط کار </vt:lpstr>
      <vt:lpstr>تسهیل اجتماعی</vt:lpstr>
      <vt:lpstr>کارکردهای گروههای سازمانی </vt:lpstr>
      <vt:lpstr>فراگرد شکل گیری و توسعه گروه</vt:lpstr>
      <vt:lpstr>الزامهای عملی توسعه گروه</vt:lpstr>
      <vt:lpstr>نقشهایی که افراد در گروه ایفا می کنند</vt:lpstr>
      <vt:lpstr>سازگاری فن آوری و ساختار</vt:lpstr>
      <vt:lpstr>مدل اقتضایی تعیین افراد گروههای کار: استفاده اثربخش از استعدادهای موجود</vt:lpstr>
      <vt:lpstr>تهدیدات نسبت به اثربخش گروه  </vt:lpstr>
      <vt:lpstr>گروه اندیشی</vt:lpstr>
      <vt:lpstr>علائم گروه اندیشی و نقصان های تصمیم گیری </vt:lpstr>
      <vt:lpstr>نظریه طفره رفتن اجتماعی و پژوهش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فراگرد ارتباطات و منشأهای احتمالی اختلال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الگوی ماهواره ای عملکرد سازمانی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راهبردهای گوناگون برای  غلبه  بر مقاومت در برابرتغییر </vt:lpstr>
      <vt:lpstr>راهبردهای گوناگون برای  غلبه  بر مقاومت در برابرتغییر </vt:lpstr>
      <vt:lpstr>نوع شناسی تغییر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feysal</dc:creator>
  <cp:lastModifiedBy>Miss-Sedghi</cp:lastModifiedBy>
  <cp:revision>263</cp:revision>
  <dcterms:created xsi:type="dcterms:W3CDTF">2015-02-20T19:55:09Z</dcterms:created>
  <dcterms:modified xsi:type="dcterms:W3CDTF">2021-08-24T09:57:45Z</dcterms:modified>
</cp:coreProperties>
</file>